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785949"/>
          </a:xfrm>
        </p:spPr>
        <p:txBody>
          <a:bodyPr/>
          <a:lstStyle/>
          <a:p>
            <a:r>
              <a:rPr lang="ru-RU" dirty="0" smtClean="0"/>
              <a:t>Трансформатор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Венгеровская средняя  школа №2       Учитель: Иванова М.А.                                                                           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3" imgW="4135985" imgH="3099704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Трансформа́тор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(от </a:t>
            </a:r>
            <a:r>
              <a:rPr lang="ru-RU" sz="4000" dirty="0" smtClean="0">
                <a:solidFill>
                  <a:srgbClr val="C00000"/>
                </a:solidFill>
                <a:hlinkClick r:id="rId2" tooltip="Латинский язык"/>
              </a:rPr>
              <a:t>лат.</a:t>
            </a:r>
            <a:r>
              <a:rPr lang="ru-RU" sz="4000" dirty="0" smtClean="0"/>
              <a:t> </a:t>
            </a:r>
            <a:r>
              <a:rPr lang="ru-RU" sz="4000" i="1" dirty="0" err="1" smtClean="0"/>
              <a:t>transformo</a:t>
            </a:r>
            <a:r>
              <a:rPr lang="ru-RU" sz="4000" dirty="0" smtClean="0"/>
              <a:t> — преобразовывать) </a:t>
            </a:r>
            <a:r>
              <a:rPr lang="ru-RU" dirty="0" smtClean="0"/>
              <a:t>—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Устройство, предназначенное для повышения и понижения напряжения переменного </a:t>
            </a:r>
            <a:r>
              <a:rPr lang="ru-RU" dirty="0" smtClean="0"/>
              <a:t>тока, без потери мощности.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История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В 1831 </a:t>
            </a:r>
            <a:r>
              <a:rPr lang="ru-RU" sz="1800" dirty="0" smtClean="0"/>
              <a:t>английским физиком </a:t>
            </a:r>
            <a:r>
              <a:rPr lang="ru-RU" sz="1800" dirty="0" smtClean="0">
                <a:solidFill>
                  <a:srgbClr val="FF0000"/>
                </a:solidFill>
              </a:rPr>
              <a:t>Майклом Фарадеем </a:t>
            </a:r>
            <a:r>
              <a:rPr lang="ru-RU" sz="1800" dirty="0" smtClean="0"/>
              <a:t>было открыто явление электромагнитной индукции, лежащее в основе действия электрического трансформатора, при проведении им основополагающих исследований в области электричества.</a:t>
            </a:r>
          </a:p>
          <a:p>
            <a:r>
              <a:rPr lang="ru-RU" sz="1800" dirty="0" smtClean="0"/>
              <a:t>В 1848 году французский механик Г. </a:t>
            </a:r>
            <a:r>
              <a:rPr lang="ru-RU" sz="1800" dirty="0" err="1" smtClean="0"/>
              <a:t>Румкорф</a:t>
            </a:r>
            <a:r>
              <a:rPr lang="ru-RU" sz="1800" dirty="0" smtClean="0"/>
              <a:t> изобрёл </a:t>
            </a:r>
            <a:r>
              <a:rPr lang="ru-RU" sz="1800" dirty="0" smtClean="0">
                <a:solidFill>
                  <a:srgbClr val="FF0000"/>
                </a:solidFill>
              </a:rPr>
              <a:t>индукционную катушку</a:t>
            </a:r>
            <a:r>
              <a:rPr lang="ru-RU" sz="1800" dirty="0" smtClean="0"/>
              <a:t>. Она явилась прообразом трансформатора.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30 ноября 1876 год  </a:t>
            </a:r>
            <a:r>
              <a:rPr lang="ru-RU" sz="1800" dirty="0" smtClean="0"/>
              <a:t>, дата получения патента </a:t>
            </a:r>
            <a:r>
              <a:rPr lang="ru-RU" sz="1800" dirty="0" smtClean="0">
                <a:solidFill>
                  <a:srgbClr val="FF0000"/>
                </a:solidFill>
              </a:rPr>
              <a:t>Яблочковым Павлом Николаевичем</a:t>
            </a:r>
            <a:r>
              <a:rPr lang="ru-RU" sz="1800" dirty="0" smtClean="0"/>
              <a:t> считается датой рождения первого трансформатора. Это был трансформатор с разомкнутым сердечником, представлявшим собой стержень, на который наматывались обмотки.</a:t>
            </a:r>
          </a:p>
          <a:p>
            <a:pPr>
              <a:buFont typeface="Wingdings" pitchFamily="2" charset="2"/>
              <a:buNone/>
            </a:pPr>
            <a:endParaRPr lang="ru-RU" sz="1800" dirty="0" smtClean="0"/>
          </a:p>
          <a:p>
            <a:r>
              <a:rPr lang="ru-RU" sz="1800" dirty="0" smtClean="0"/>
              <a:t>Первые трансформаторы с замкнутыми сердечниками были созданы в Англии в </a:t>
            </a:r>
            <a:r>
              <a:rPr lang="ru-RU" sz="1800" dirty="0" smtClean="0">
                <a:solidFill>
                  <a:srgbClr val="FF0000"/>
                </a:solidFill>
              </a:rPr>
              <a:t>1884 году </a:t>
            </a:r>
            <a:r>
              <a:rPr lang="ru-RU" sz="1800" dirty="0" smtClean="0"/>
              <a:t>братьями Джоном и Эдуардом </a:t>
            </a:r>
            <a:r>
              <a:rPr lang="ru-RU" sz="1800" dirty="0" err="1" smtClean="0"/>
              <a:t>Гопкинсон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52149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14942" y="1000108"/>
            <a:ext cx="371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Устройство трансформатора.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Две катушки с разными числами витков одеты в стальной сердечник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i="1" dirty="0" smtClean="0">
                <a:solidFill>
                  <a:srgbClr val="0070C0"/>
                </a:solidFill>
                <a:cs typeface="Times New Roman" pitchFamily="18" charset="0"/>
              </a:rPr>
              <a:t>Катушка, подключенная к источнику – первичная катушка. </a:t>
            </a:r>
            <a:r>
              <a:rPr lang="en-US" i="1" dirty="0" smtClean="0">
                <a:solidFill>
                  <a:srgbClr val="0070C0"/>
                </a:solidFill>
                <a:cs typeface="Times New Roman" pitchFamily="18" charset="0"/>
              </a:rPr>
              <a:t>( N</a:t>
            </a:r>
            <a:r>
              <a:rPr lang="en-US" i="1" baseline="-30000" dirty="0" smtClean="0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0070C0"/>
                </a:solidFill>
                <a:cs typeface="Times New Roman" pitchFamily="18" charset="0"/>
              </a:rPr>
              <a:t>, U</a:t>
            </a:r>
            <a:r>
              <a:rPr lang="en-US" i="1" baseline="-30000" dirty="0" smtClean="0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0070C0"/>
                </a:solidFill>
                <a:cs typeface="Times New Roman" pitchFamily="18" charset="0"/>
              </a:rPr>
              <a:t>, I</a:t>
            </a:r>
            <a:r>
              <a:rPr lang="en-US" i="1" baseline="-30000" dirty="0" smtClean="0">
                <a:solidFill>
                  <a:srgbClr val="0070C0"/>
                </a:solidFill>
                <a:cs typeface="Times New Roman" pitchFamily="18" charset="0"/>
              </a:rPr>
              <a:t>1 </a:t>
            </a:r>
            <a:r>
              <a:rPr lang="en-US" i="1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endParaRPr lang="ru-RU" dirty="0" smtClean="0">
              <a:solidFill>
                <a:srgbClr val="0070C0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i="1" dirty="0" smtClean="0">
                <a:solidFill>
                  <a:srgbClr val="0070C0"/>
                </a:solidFill>
                <a:cs typeface="Times New Roman" pitchFamily="18" charset="0"/>
              </a:rPr>
              <a:t>Катушка, подключенная к потребителю – вторичная катушка. </a:t>
            </a:r>
            <a:r>
              <a:rPr lang="en-US" i="1" dirty="0" smtClean="0">
                <a:solidFill>
                  <a:srgbClr val="0070C0"/>
                </a:solidFill>
                <a:cs typeface="Times New Roman" pitchFamily="18" charset="0"/>
              </a:rPr>
              <a:t>( N</a:t>
            </a:r>
            <a:r>
              <a:rPr lang="en-US" i="1" baseline="-30000" dirty="0" smtClean="0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0070C0"/>
                </a:solidFill>
                <a:cs typeface="Times New Roman" pitchFamily="18" charset="0"/>
              </a:rPr>
              <a:t>, U</a:t>
            </a:r>
            <a:r>
              <a:rPr lang="en-US" i="1" baseline="-30000" dirty="0" smtClean="0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0070C0"/>
                </a:solidFill>
                <a:cs typeface="Times New Roman" pitchFamily="18" charset="0"/>
              </a:rPr>
              <a:t>, I</a:t>
            </a:r>
            <a:r>
              <a:rPr lang="en-US" i="1" baseline="-30000" dirty="0" smtClean="0">
                <a:solidFill>
                  <a:srgbClr val="0070C0"/>
                </a:solidFill>
                <a:cs typeface="Times New Roman" pitchFamily="18" charset="0"/>
              </a:rPr>
              <a:t>2 </a:t>
            </a:r>
            <a:r>
              <a:rPr lang="en-US" i="1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endParaRPr lang="ru-RU" dirty="0" smtClean="0">
              <a:solidFill>
                <a:srgbClr val="0070C0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N</a:t>
            </a: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-число витков.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U</a:t>
            </a: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-напряжение.  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-сила тока.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1598" y="1000108"/>
            <a:ext cx="4100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Коэффициент трансформации </a:t>
            </a:r>
            <a:endParaRPr lang="ru-RU" sz="2400" dirty="0">
              <a:solidFill>
                <a:srgbClr val="FF0000"/>
              </a:solidFill>
              <a:cs typeface="Arial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571604" y="1643051"/>
          <a:ext cx="4786334" cy="1785950"/>
        </p:xfrm>
        <a:graphic>
          <a:graphicData uri="http://schemas.openxmlformats.org/presentationml/2006/ole">
            <p:oleObj spid="_x0000_s14338" name="Формула" r:id="rId3" imgW="1206500" imgH="431800" progId="Equation.3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3571876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Вывод: 1)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K</a:t>
            </a: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&lt;1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, если </a:t>
            </a: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</a:rPr>
              <a:t>N</a:t>
            </a:r>
            <a:r>
              <a:rPr lang="ru-RU" sz="2800" baseline="-30000" dirty="0" smtClean="0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&gt;</a:t>
            </a: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</a:rPr>
              <a:t>N</a:t>
            </a:r>
            <a:r>
              <a:rPr lang="ru-RU" sz="2800" baseline="-30000" dirty="0" smtClean="0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– повышает</a:t>
            </a:r>
            <a:endParaRPr lang="ru-RU" sz="2800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2).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K</a:t>
            </a: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&gt;1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если</a:t>
            </a: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</a:rPr>
              <a:t>N</a:t>
            </a:r>
            <a:r>
              <a:rPr lang="ru-RU" sz="2800" baseline="-30000" dirty="0" smtClean="0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&lt;</a:t>
            </a: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</a:rPr>
              <a:t>N</a:t>
            </a:r>
            <a:r>
              <a:rPr lang="ru-RU" sz="2800" baseline="-30000" dirty="0" smtClean="0">
                <a:solidFill>
                  <a:srgbClr val="0070C0"/>
                </a:solidFill>
                <a:cs typeface="Times New Roman" pitchFamily="18" charset="0"/>
              </a:rPr>
              <a:t>1 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или </a:t>
            </a: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</a:rPr>
              <a:t>U</a:t>
            </a:r>
            <a:r>
              <a:rPr lang="ru-RU" sz="2800" baseline="-30000" dirty="0" smtClean="0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&lt;</a:t>
            </a: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</a:rPr>
              <a:t>U</a:t>
            </a:r>
            <a:r>
              <a:rPr lang="ru-RU" sz="2800" baseline="-30000" dirty="0" smtClean="0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 – понижает </a:t>
            </a: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</a:rPr>
              <a:t>U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                        </a:t>
            </a:r>
            <a:endParaRPr lang="ru-RU" sz="2800" dirty="0" smtClean="0">
              <a:solidFill>
                <a:srgbClr val="0070C0"/>
              </a:solidFill>
            </a:endParaRPr>
          </a:p>
          <a:p>
            <a:pPr eaLnBrk="0" hangingPunct="0"/>
            <a:endParaRPr lang="ru-RU" sz="2800" dirty="0"/>
          </a:p>
        </p:txBody>
      </p:sp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663575" y="4786322"/>
          <a:ext cx="5502275" cy="1500198"/>
        </p:xfrm>
        <a:graphic>
          <a:graphicData uri="http://schemas.openxmlformats.org/presentationml/2006/ole">
            <p:oleObj spid="_x0000_s14339" name="Формула" r:id="rId4" imgW="9144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70C0"/>
                </a:solidFill>
              </a:rPr>
              <a:t>3) </a:t>
            </a:r>
            <a:r>
              <a:rPr lang="ru-RU" sz="2400" dirty="0" smtClean="0">
                <a:solidFill>
                  <a:srgbClr val="0070C0"/>
                </a:solidFill>
              </a:rPr>
              <a:t>Во сколько раз трансформатор увеличивает напряжение во, столько же раз и уменьшает силу тока.</a:t>
            </a:r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 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6215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4)</a:t>
            </a: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 Для трансформатора выполняется     условие   </a:t>
            </a:r>
            <a:endParaRPr lang="ru-RU" sz="2800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4000504"/>
            <a:ext cx="4286248" cy="178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en-US" sz="4400" dirty="0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4400" baseline="-300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4400" dirty="0" smtClean="0">
                <a:solidFill>
                  <a:srgbClr val="FF0000"/>
                </a:solidFill>
                <a:cs typeface="Times New Roman" pitchFamily="18" charset="0"/>
              </a:rPr>
              <a:t>U</a:t>
            </a:r>
            <a:r>
              <a:rPr lang="en-US" sz="4400" baseline="-300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≈I</a:t>
            </a:r>
            <a:r>
              <a:rPr lang="en-US" sz="4400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U</a:t>
            </a:r>
            <a:r>
              <a:rPr lang="en-US" sz="4400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3071810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57275" algn="l"/>
              </a:tabLst>
            </a:pPr>
            <a:r>
              <a:rPr lang="en-US" sz="4000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U</a:t>
            </a:r>
            <a:r>
              <a:rPr lang="en-US" sz="4000" u="sng" baseline="-30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lang="en-US" sz="4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  =    </a:t>
            </a:r>
            <a:r>
              <a:rPr lang="en-US" sz="4000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I </a:t>
            </a:r>
            <a:r>
              <a:rPr lang="en-US" sz="4000" baseline="-30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2</a:t>
            </a:r>
            <a:endParaRPr lang="ru-RU" sz="4000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57275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U</a:t>
            </a:r>
            <a:r>
              <a:rPr lang="en-US" sz="4000" baseline="-30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2 </a:t>
            </a:r>
            <a:r>
              <a:rPr lang="en-US" sz="4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        I</a:t>
            </a:r>
            <a:r>
              <a:rPr lang="en-US" sz="4000" baseline="-30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</a:t>
            </a:r>
            <a:endParaRPr lang="en-US" sz="40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74345"/>
            <a:ext cx="807249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Franklin Gothic Book" pitchFamily="34" charset="0"/>
              </a:rPr>
              <a:t>Применение в источниках питания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Franklin Gothic Book" pitchFamily="34" charset="0"/>
              </a:rPr>
              <a:t>Компактный трансформатор</a:t>
            </a:r>
          </a:p>
          <a:p>
            <a:endParaRPr lang="ru-RU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Franklin Gothic Book" pitchFamily="34" charset="0"/>
              </a:rPr>
              <a:t>Для питания разных узлов электроприборов требуются самые разнообразные напряжения. Например, в телевизоре используются напряжения от 5 вольт, для питания микросхем и транзисторов, до 20 киловольт, для питания анода кинескопа. Все эти напряжения получаются с помощью трансформаторов (напряжение 5 вольт с помощью сетевого трансформатора, напряжение 20 кВ с помощью строчного трансформатора). В компьютере также необходимы напряжения 5 и 12 вольт для питания разных блоков. Все эти напряжения преобразуются из напряжения электрической сети с помощью трансформатора со многими вторичными обмотками.</a:t>
            </a:r>
            <a:endParaRPr lang="ru-RU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292600"/>
            <a:ext cx="2786081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429132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357694"/>
            <a:ext cx="31432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86</TotalTime>
  <Words>349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Городская</vt:lpstr>
      <vt:lpstr>Презентация</vt:lpstr>
      <vt:lpstr>Формула</vt:lpstr>
      <vt:lpstr>Трансформатор </vt:lpstr>
      <vt:lpstr>Трансформа́тор (от лат. transformo — преобразовывать) — </vt:lpstr>
      <vt:lpstr>                 История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Трансформатор </dc:title>
  <cp:lastModifiedBy>мария</cp:lastModifiedBy>
  <cp:revision>28</cp:revision>
  <dcterms:modified xsi:type="dcterms:W3CDTF">2013-11-13T04:40:28Z</dcterms:modified>
</cp:coreProperties>
</file>