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bialczynski.files.wordpress.com/2010/04/wind-lepus_europaeus.jpg?w=600&amp;h=561" TargetMode="External"/><Relationship Id="rId7" Type="http://schemas.openxmlformats.org/officeDocument/2006/relationships/hyperlink" Target="http://www.mamls.ru/images/stories/Zaiceobraznye/Rusak.jpg" TargetMode="External"/><Relationship Id="rId2" Type="http://schemas.openxmlformats.org/officeDocument/2006/relationships/hyperlink" Target="http://ru.wikipedia.org/wiki/%D0%97%D0%B0%D0%B9%D1%86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forum.lightray.ru/download/file.php?id=15614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s009.radikal.ru/i308/1012/1e/f792fede3650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ww.kiz.ru/upload/contest_result_file/954/7954uzhnuzhnyjj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04.olx-st.com/ui/11/83/75/1308063524_216097875_1---0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eliseevi.lyceum73.ru/images/image233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F%D0%B9%D1%86%D0%BE_(%D0%B1%D0%B8%D0%BE%D0%BB%D0%BE%D0%B3%D0%B8%D1%8F)" TargetMode="External"/><Relationship Id="rId13" Type="http://schemas.openxmlformats.org/officeDocument/2006/relationships/image" Target="../media/image10.jpeg"/><Relationship Id="rId3" Type="http://schemas.openxmlformats.org/officeDocument/2006/relationships/hyperlink" Target="http://ru.wikipedia.org/wiki/%D0%A1%D0%B0%D0%BC%D0%BA%D0%B0" TargetMode="External"/><Relationship Id="rId7" Type="http://schemas.openxmlformats.org/officeDocument/2006/relationships/hyperlink" Target="http://ru.wikipedia.org/wiki/%D0%9A%D0%BB%D0%B0%D0%B4%D0%BA%D0%B0_%D1%8F%D0%B8%D1%86" TargetMode="External"/><Relationship Id="rId12" Type="http://schemas.openxmlformats.org/officeDocument/2006/relationships/hyperlink" Target="http://img1.liveinternet.ru/images/attach/c/2/74/120/74120761_l_leucoptera_04a.jpg" TargetMode="External"/><Relationship Id="rId2" Type="http://schemas.openxmlformats.org/officeDocument/2006/relationships/hyperlink" Target="http://ru.wikipedia.org/wiki/%D0%A1%D0%B0%D0%BC%D0%B5%D1%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5%D0%B2%D0%BE%D1%81%D1%82" TargetMode="External"/><Relationship Id="rId11" Type="http://schemas.openxmlformats.org/officeDocument/2006/relationships/image" Target="../media/image9.jpeg"/><Relationship Id="rId5" Type="http://schemas.openxmlformats.org/officeDocument/2006/relationships/hyperlink" Target="http://ru.wikipedia.org/wiki/%D0%9F%D1%82%D0%B8%D1%87%D1%8C%D0%B5_%D0%BA%D1%80%D1%8B%D0%BB%D0%BE" TargetMode="External"/><Relationship Id="rId15" Type="http://schemas.openxmlformats.org/officeDocument/2006/relationships/image" Target="../media/image11.jpeg"/><Relationship Id="rId10" Type="http://schemas.openxmlformats.org/officeDocument/2006/relationships/hyperlink" Target="http://animalworld.com.ua/images/2011/May/Animals/1/Klest.jpg" TargetMode="External"/><Relationship Id="rId4" Type="http://schemas.openxmlformats.org/officeDocument/2006/relationships/hyperlink" Target="http://ru.wikipedia.org/wiki/%D0%9F%D0%B5%D1%80%D0%BE" TargetMode="External"/><Relationship Id="rId9" Type="http://schemas.openxmlformats.org/officeDocument/2006/relationships/hyperlink" Target="http://ru.wikipedia.org/wiki/%D0%98%D0%BD%D1%81%D1%82%D0%B8%D0%BD%D0%BA%D1%82_%D0%BD%D0%B0%D1%81%D0%B8%D0%B6%D0%B8%D0%B2%D0%B0%D0%BD%D0%B8%D1%8F" TargetMode="External"/><Relationship Id="rId14" Type="http://schemas.openxmlformats.org/officeDocument/2006/relationships/hyperlink" Target="http://enc.permkultura.ru/getImage.do?object=1804054237&amp;original=1&amp;compatible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upload.wikimedia.org/wikipedia/commons/thumb/e/e1/Red_Squirrel_-_Lazienki.JPG/512px-Red_Squirrel_-_Lazienki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lasek.com/foto/sciurus_vulgaris_ae1346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hqwalls.com.ua/img/animals/animals_058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8%D0%B2%D0%B0" TargetMode="External"/><Relationship Id="rId13" Type="http://schemas.openxmlformats.org/officeDocument/2006/relationships/hyperlink" Target="http://ru.wikipedia.org/wiki/%D0%9C%D0%B0%D0%BB%D0%B8%D0%BD%D0%B0" TargetMode="External"/><Relationship Id="rId18" Type="http://schemas.openxmlformats.org/officeDocument/2006/relationships/hyperlink" Target="http://russianlearn.com/images/photos/los.JPG" TargetMode="External"/><Relationship Id="rId3" Type="http://schemas.openxmlformats.org/officeDocument/2006/relationships/hyperlink" Target="http://ru.wikipedia.org/wiki/%D0%9C%D0%B5%D1%82%D1%80" TargetMode="External"/><Relationship Id="rId21" Type="http://schemas.openxmlformats.org/officeDocument/2006/relationships/image" Target="../media/image16.jpeg"/><Relationship Id="rId7" Type="http://schemas.openxmlformats.org/officeDocument/2006/relationships/hyperlink" Target="http://ru.wikipedia.org/wiki/%D0%9A%D0%B8%D0%BB%D0%BE%D0%B3%D1%80%D0%B0%D0%BC%D0%BC" TargetMode="External"/><Relationship Id="rId12" Type="http://schemas.openxmlformats.org/officeDocument/2006/relationships/hyperlink" Target="http://ru.wikipedia.org/wiki/%D0%91%D0%B5%D1%80%D1%91%D0%B7%D0%B0" TargetMode="External"/><Relationship Id="rId17" Type="http://schemas.openxmlformats.org/officeDocument/2006/relationships/hyperlink" Target="http://ru.wikipedia.org/wiki/%D0%98%D1%8E%D0%BD%D1%8C" TargetMode="External"/><Relationship Id="rId2" Type="http://schemas.openxmlformats.org/officeDocument/2006/relationships/hyperlink" Target="http://ru.wikipedia.org/wiki/%D0%A1%D0%B0%D0%BC%D0%B5%D1%86" TargetMode="External"/><Relationship Id="rId16" Type="http://schemas.openxmlformats.org/officeDocument/2006/relationships/hyperlink" Target="http://ru.wikipedia.org/wiki/%D0%90%D0%BF%D1%80%D0%B5%D0%BB%D1%8C" TargetMode="External"/><Relationship Id="rId20" Type="http://schemas.openxmlformats.org/officeDocument/2006/relationships/hyperlink" Target="http://www.megabook.ru/MObjects2/data/pict2002/l0002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0%B0%D1%81%D1%81%D0%B0" TargetMode="External"/><Relationship Id="rId11" Type="http://schemas.openxmlformats.org/officeDocument/2006/relationships/hyperlink" Target="http://ru.wikipedia.org/wiki/%D0%A0%D1%8F%D0%B1%D0%B8%D0%BD%D0%B0" TargetMode="External"/><Relationship Id="rId5" Type="http://schemas.openxmlformats.org/officeDocument/2006/relationships/hyperlink" Target="http://ru.wikipedia.org/wiki/%D0%A1%D0%B0%D0%BD%D1%82%D0%B8%D0%BC%D0%B5%D1%82%D1%80" TargetMode="External"/><Relationship Id="rId15" Type="http://schemas.openxmlformats.org/officeDocument/2006/relationships/hyperlink" Target="http://ru.wikipedia.org/wiki/%D0%A1%D1%83%D1%82%D0%BA%D0%B8" TargetMode="External"/><Relationship Id="rId23" Type="http://schemas.openxmlformats.org/officeDocument/2006/relationships/image" Target="../media/image17.jpeg"/><Relationship Id="rId10" Type="http://schemas.openxmlformats.org/officeDocument/2006/relationships/hyperlink" Target="http://ru.wikipedia.org/wiki/%D0%9E%D1%81%D0%B8%D0%BD%D0%B0" TargetMode="External"/><Relationship Id="rId19" Type="http://schemas.openxmlformats.org/officeDocument/2006/relationships/image" Target="../media/image15.jpeg"/><Relationship Id="rId4" Type="http://schemas.openxmlformats.org/officeDocument/2006/relationships/hyperlink" Target="http://ru.wikipedia.org/wiki/%D0%A5%D0%B2%D0%BE%D1%81%D1%82" TargetMode="External"/><Relationship Id="rId9" Type="http://schemas.openxmlformats.org/officeDocument/2006/relationships/hyperlink" Target="http://ru.wikipedia.org/wiki/%D0%A1%D0%BE%D1%81%D0%BD%D0%B0" TargetMode="External"/><Relationship Id="rId14" Type="http://schemas.openxmlformats.org/officeDocument/2006/relationships/hyperlink" Target="http://ru.wikipedia.org/wiki/%D0%91%D0%B5%D1%80%D0%B5%D0%BC%D0%B5%D0%BD%D0%BD%D0%BE%D1%81%D1%82%D1%8C" TargetMode="External"/><Relationship Id="rId22" Type="http://schemas.openxmlformats.org/officeDocument/2006/relationships/hyperlink" Target="http://i2.guns.ru/forums/icons/forum_pictures/004083/4083974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Животные лесов умеренной зоны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857628"/>
            <a:ext cx="6400800" cy="1752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Работу выполнила ученица</a:t>
            </a:r>
          </a:p>
          <a:p>
            <a:r>
              <a:rPr lang="ru-RU" sz="3200" dirty="0" smtClean="0"/>
              <a:t>7 класса </a:t>
            </a:r>
          </a:p>
          <a:p>
            <a:r>
              <a:rPr lang="ru-RU" sz="3200" dirty="0" smtClean="0"/>
              <a:t>Риттер Анастасия.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0"/>
            <a:ext cx="5086328" cy="1000148"/>
          </a:xfrm>
        </p:spPr>
        <p:txBody>
          <a:bodyPr/>
          <a:lstStyle/>
          <a:p>
            <a:r>
              <a:rPr lang="ru-RU" dirty="0" smtClean="0"/>
              <a:t>Заяц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857232"/>
            <a:ext cx="4071966" cy="60007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Относится к крупным </a:t>
            </a:r>
            <a:r>
              <a:rPr lang="ru-RU" dirty="0" smtClean="0">
                <a:hlinkClick r:id="rId2" action="ppaction://hlinkfile" tooltip="Зайцы"/>
              </a:rPr>
              <a:t>зайцам</a:t>
            </a:r>
            <a:r>
              <a:rPr lang="ru-RU" dirty="0" smtClean="0"/>
              <a:t>: длина тела 57—68 см; масса 4—6 кг, редко — до 7 кг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летнее время русак питается растениями и молодыми побегами деревьев и кустарников. Чаще всего съедает листья и стебли, но может выкапывать и корни; во второй половине лета поедает </a:t>
            </a:r>
            <a:r>
              <a:rPr lang="ru-RU" dirty="0" smtClean="0"/>
              <a:t>семена.</a:t>
            </a:r>
            <a:endParaRPr lang="ru-RU" dirty="0"/>
          </a:p>
        </p:txBody>
      </p:sp>
      <p:pic>
        <p:nvPicPr>
          <p:cNvPr id="13314" name="Picture 2" descr="Картинка 12 из 2606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14290"/>
            <a:ext cx="3152054" cy="2952744"/>
          </a:xfrm>
          <a:prstGeom prst="rect">
            <a:avLst/>
          </a:prstGeom>
          <a:noFill/>
        </p:spPr>
      </p:pic>
      <p:pic>
        <p:nvPicPr>
          <p:cNvPr id="13316" name="Picture 4" descr="Картинка 25 из 2606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91275" y="0"/>
            <a:ext cx="2752725" cy="3810000"/>
          </a:xfrm>
          <a:prstGeom prst="rect">
            <a:avLst/>
          </a:prstGeom>
          <a:noFill/>
        </p:spPr>
      </p:pic>
      <p:pic>
        <p:nvPicPr>
          <p:cNvPr id="13320" name="Picture 8" descr="Картинка 46 из 26064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6" y="3571876"/>
            <a:ext cx="2562221" cy="3115162"/>
          </a:xfrm>
          <a:prstGeom prst="rect">
            <a:avLst/>
          </a:prstGeom>
          <a:noFill/>
        </p:spPr>
      </p:pic>
      <p:pic>
        <p:nvPicPr>
          <p:cNvPr id="8" name="Picture 6" descr="http://s009.radikal.ru/i308/1012/1e/f792fede3650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29275" y="3048000"/>
            <a:ext cx="35147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3114668" cy="989034"/>
          </a:xfrm>
        </p:spPr>
        <p:txBody>
          <a:bodyPr/>
          <a:lstStyle/>
          <a:p>
            <a:r>
              <a:rPr lang="ru-RU" dirty="0" smtClean="0"/>
              <a:t>Уж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4429124" cy="535785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Настоящие ужи — средних размеров. Характеризуются чешуей с отчётливо выраженными ребрышками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Зубы на верхнечелюстных костях увеличиваются в размерах по направлению вглубь пасти, последние 1—2 зуба наиболее крупные. </a:t>
            </a:r>
            <a:endParaRPr lang="ru-RU" dirty="0" smtClean="0"/>
          </a:p>
          <a:p>
            <a:r>
              <a:rPr lang="ru-RU" dirty="0" smtClean="0"/>
              <a:t>Яйца </a:t>
            </a:r>
            <a:r>
              <a:rPr lang="ru-RU" dirty="0" smtClean="0"/>
              <a:t>откладывают в кучи гниющего растительного мусора, навоз, влажный мох, под лежащие на земле предметы, в норы.</a:t>
            </a:r>
          </a:p>
          <a:p>
            <a:endParaRPr lang="ru-RU" dirty="0" smtClean="0"/>
          </a:p>
        </p:txBody>
      </p:sp>
      <p:pic>
        <p:nvPicPr>
          <p:cNvPr id="16388" name="Picture 4" descr="Картинка 10 из 13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057524"/>
            <a:ext cx="4929190" cy="3800476"/>
          </a:xfrm>
          <a:prstGeom prst="rect">
            <a:avLst/>
          </a:prstGeom>
          <a:noFill/>
        </p:spPr>
      </p:pic>
      <p:pic>
        <p:nvPicPr>
          <p:cNvPr id="16390" name="Picture 6" descr="Картинка 16 из 136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0"/>
            <a:ext cx="4929190" cy="3381375"/>
          </a:xfrm>
          <a:prstGeom prst="rect">
            <a:avLst/>
          </a:prstGeom>
          <a:noFill/>
        </p:spPr>
      </p:pic>
      <p:pic>
        <p:nvPicPr>
          <p:cNvPr id="7" name="Picture 2" descr="Картинка 4 из 13500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48517" y="2357430"/>
            <a:ext cx="2095483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2257412" cy="917596"/>
          </a:xfrm>
        </p:spPr>
        <p:txBody>
          <a:bodyPr/>
          <a:lstStyle/>
          <a:p>
            <a:r>
              <a:rPr lang="ru-RU" dirty="0" smtClean="0"/>
              <a:t>Клёст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4286248" cy="55721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hlinkClick r:id="rId2" action="ppaction://hlinkfile" tooltip="Самец"/>
              </a:rPr>
              <a:t>Самцы</a:t>
            </a:r>
            <a:r>
              <a:rPr lang="ru-RU" dirty="0" smtClean="0"/>
              <a:t> красные или красно-малиновые, нижняя часть брюха серовато-белая. </a:t>
            </a:r>
            <a:r>
              <a:rPr lang="ru-RU" dirty="0" smtClean="0">
                <a:hlinkClick r:id="rId3" action="ppaction://hlinkfile" tooltip="Самка"/>
              </a:rPr>
              <a:t>Самки</a:t>
            </a:r>
            <a:r>
              <a:rPr lang="ru-RU" dirty="0" smtClean="0"/>
              <a:t> зеленовато-серые с жёлто-зелёными краями </a:t>
            </a:r>
            <a:r>
              <a:rPr lang="ru-RU" dirty="0" smtClean="0">
                <a:hlinkClick r:id="rId4" action="ppaction://hlinkfile" tooltip="Перо"/>
              </a:rPr>
              <a:t>перьев</a:t>
            </a:r>
            <a:r>
              <a:rPr lang="ru-RU" dirty="0" smtClean="0"/>
              <a:t>. Молодые птицы серые в </a:t>
            </a:r>
            <a:r>
              <a:rPr lang="ru-RU" dirty="0" smtClean="0"/>
              <a:t>пестринах, </a:t>
            </a:r>
            <a:r>
              <a:rPr lang="ru-RU" dirty="0" smtClean="0"/>
              <a:t>самцы-первогодки оранжево-жёлтые. </a:t>
            </a:r>
            <a:r>
              <a:rPr lang="ru-RU" dirty="0" smtClean="0">
                <a:hlinkClick r:id="rId5" action="ppaction://hlinkfile" tooltip="Птичье крыло"/>
              </a:rPr>
              <a:t>Крылья</a:t>
            </a:r>
            <a:r>
              <a:rPr lang="ru-RU" dirty="0" smtClean="0"/>
              <a:t> и </a:t>
            </a:r>
            <a:r>
              <a:rPr lang="ru-RU" dirty="0" smtClean="0">
                <a:hlinkClick r:id="rId6" action="ppaction://hlinkfile" tooltip="Хвост"/>
              </a:rPr>
              <a:t>хвост</a:t>
            </a:r>
            <a:r>
              <a:rPr lang="ru-RU" dirty="0" smtClean="0"/>
              <a:t> бурые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 smtClean="0">
                <a:hlinkClick r:id="rId7" action="ppaction://hlinkfile" tooltip="Кладка яиц"/>
              </a:rPr>
              <a:t>кладке</a:t>
            </a:r>
            <a:r>
              <a:rPr lang="ru-RU" dirty="0" smtClean="0"/>
              <a:t> бывает 3—5 голубоватых </a:t>
            </a:r>
            <a:r>
              <a:rPr lang="ru-RU" dirty="0" smtClean="0">
                <a:hlinkClick r:id="rId8" action="ppaction://hlinkfile" tooltip="Яйцо (биология)"/>
              </a:rPr>
              <a:t>яиц</a:t>
            </a:r>
            <a:r>
              <a:rPr lang="ru-RU" dirty="0" smtClean="0"/>
              <a:t> с бурыми пятнами. Самка </a:t>
            </a:r>
            <a:r>
              <a:rPr lang="ru-RU" dirty="0" smtClean="0">
                <a:hlinkClick r:id="rId9" action="ppaction://hlinkfile" tooltip="Инстинкт насиживания"/>
              </a:rPr>
              <a:t>насиживает</a:t>
            </a:r>
            <a:r>
              <a:rPr lang="ru-RU" dirty="0" smtClean="0"/>
              <a:t> яйца в течение двух недель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5364" name="Picture 4" descr="Картинка 33 из 793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67175" y="0"/>
            <a:ext cx="5076825" cy="3619500"/>
          </a:xfrm>
          <a:prstGeom prst="rect">
            <a:avLst/>
          </a:prstGeom>
          <a:noFill/>
        </p:spPr>
      </p:pic>
      <p:pic>
        <p:nvPicPr>
          <p:cNvPr id="15366" name="Picture 6" descr="Картинка 39 из 793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67175" y="3295649"/>
            <a:ext cx="5076825" cy="3562351"/>
          </a:xfrm>
          <a:prstGeom prst="rect">
            <a:avLst/>
          </a:prstGeom>
          <a:noFill/>
        </p:spPr>
      </p:pic>
      <p:pic>
        <p:nvPicPr>
          <p:cNvPr id="7" name="Picture 2" descr="Картинка 10 из 793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1934" y="3286124"/>
            <a:ext cx="2495371" cy="1657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2828916" cy="1131910"/>
          </a:xfrm>
        </p:spPr>
        <p:txBody>
          <a:bodyPr/>
          <a:lstStyle/>
          <a:p>
            <a:r>
              <a:rPr lang="ru-RU" dirty="0" smtClean="0"/>
              <a:t>Белка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4500562" cy="57150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Рацион белки очень разнообразен и включает более 130 наименований </a:t>
            </a:r>
            <a:r>
              <a:rPr lang="ru-RU" dirty="0" smtClean="0"/>
              <a:t>кормов.</a:t>
            </a:r>
            <a:endParaRPr lang="ru-RU" dirty="0" smtClean="0"/>
          </a:p>
          <a:p>
            <a:r>
              <a:rPr lang="ru-RU" dirty="0" smtClean="0"/>
              <a:t>Некоторые </a:t>
            </a:r>
            <a:r>
              <a:rPr lang="ru-RU" dirty="0" smtClean="0"/>
              <a:t>виды </a:t>
            </a:r>
            <a:r>
              <a:rPr lang="ru-RU" dirty="0" smtClean="0"/>
              <a:t>белок орехи </a:t>
            </a:r>
            <a:r>
              <a:rPr lang="ru-RU" dirty="0" smtClean="0"/>
              <a:t>закапывают в землю, другие прячут их в дуплах деревьев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Беременность длится 35—38 дней, в помёте от 3 до 10 </a:t>
            </a:r>
            <a:r>
              <a:rPr lang="ru-RU" dirty="0" smtClean="0"/>
              <a:t>детёнышей.</a:t>
            </a:r>
          </a:p>
          <a:p>
            <a:r>
              <a:rPr lang="ru-RU" dirty="0" smtClean="0"/>
              <a:t>В неволе белки доживают до 10—12 лет, однако в природе белка старше 4 лет уже является </a:t>
            </a:r>
            <a:r>
              <a:rPr lang="ru-RU" dirty="0" smtClean="0"/>
              <a:t>старой.</a:t>
            </a:r>
          </a:p>
          <a:p>
            <a:endParaRPr lang="ru-RU" dirty="0"/>
          </a:p>
        </p:txBody>
      </p:sp>
      <p:pic>
        <p:nvPicPr>
          <p:cNvPr id="17410" name="Picture 2" descr="Картинка 4 из 13118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3048000"/>
            <a:ext cx="4762500" cy="3810000"/>
          </a:xfrm>
          <a:prstGeom prst="rect">
            <a:avLst/>
          </a:prstGeom>
          <a:noFill/>
        </p:spPr>
      </p:pic>
      <p:pic>
        <p:nvPicPr>
          <p:cNvPr id="17412" name="Picture 4" descr="Картинка 16 из 13118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0"/>
            <a:ext cx="4929190" cy="3381375"/>
          </a:xfrm>
          <a:prstGeom prst="rect">
            <a:avLst/>
          </a:prstGeom>
          <a:noFill/>
        </p:spPr>
      </p:pic>
      <p:pic>
        <p:nvPicPr>
          <p:cNvPr id="17414" name="Picture 6" descr="http://www.hlasek.com/foto/sciurus_vulgaris_ae1346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2143116"/>
            <a:ext cx="2071670" cy="1881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142900"/>
            <a:ext cx="3328982" cy="1274786"/>
          </a:xfrm>
        </p:spPr>
        <p:txBody>
          <a:bodyPr/>
          <a:lstStyle/>
          <a:p>
            <a:r>
              <a:rPr lang="ru-RU" dirty="0" smtClean="0"/>
              <a:t>Лось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4286248" cy="592933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Длина тела </a:t>
            </a:r>
            <a:r>
              <a:rPr lang="ru-RU" dirty="0" smtClean="0">
                <a:hlinkClick r:id="rId2" action="ppaction://hlinkfile" tooltip="Самец"/>
              </a:rPr>
              <a:t>самца</a:t>
            </a:r>
            <a:r>
              <a:rPr lang="ru-RU" dirty="0" smtClean="0"/>
              <a:t> до 3 </a:t>
            </a:r>
            <a:r>
              <a:rPr lang="ru-RU" dirty="0" smtClean="0">
                <a:hlinkClick r:id="rId3" action="ppaction://hlinkfile" tooltip="Метр"/>
              </a:rPr>
              <a:t>м</a:t>
            </a:r>
            <a:r>
              <a:rPr lang="ru-RU" dirty="0" smtClean="0"/>
              <a:t>, высота в холке до 2,3 м, длина </a:t>
            </a:r>
            <a:r>
              <a:rPr lang="ru-RU" dirty="0" smtClean="0">
                <a:hlinkClick r:id="rId4" action="ppaction://hlinkfile" tooltip="Хвост"/>
              </a:rPr>
              <a:t>хвоста</a:t>
            </a:r>
            <a:r>
              <a:rPr lang="ru-RU" dirty="0" smtClean="0"/>
              <a:t> 12—13 </a:t>
            </a:r>
            <a:r>
              <a:rPr lang="ru-RU" dirty="0" smtClean="0">
                <a:hlinkClick r:id="rId5" action="ppaction://hlinkfile" tooltip="Сантиметр"/>
              </a:rPr>
              <a:t>см</a:t>
            </a:r>
            <a:r>
              <a:rPr lang="ru-RU" dirty="0" smtClean="0"/>
              <a:t>; </a:t>
            </a:r>
            <a:r>
              <a:rPr lang="ru-RU" dirty="0" smtClean="0">
                <a:hlinkClick r:id="rId6" action="ppaction://hlinkfile" tooltip="Масса"/>
              </a:rPr>
              <a:t>масса</a:t>
            </a:r>
            <a:r>
              <a:rPr lang="ru-RU" dirty="0" smtClean="0"/>
              <a:t> 360—600 </a:t>
            </a:r>
            <a:r>
              <a:rPr lang="ru-RU" dirty="0" smtClean="0">
                <a:hlinkClick r:id="rId7" action="ppaction://hlinkfile" tooltip="Килограмм"/>
              </a:rPr>
              <a:t>кг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 </a:t>
            </a:r>
            <a:r>
              <a:rPr lang="ru-RU" dirty="0" smtClean="0"/>
              <a:t>числу основных зимних кормов лосей относятся </a:t>
            </a:r>
            <a:r>
              <a:rPr lang="ru-RU" dirty="0" smtClean="0">
                <a:hlinkClick r:id="rId8" action="ppaction://hlinkfile" tooltip="Ива"/>
              </a:rPr>
              <a:t>ива</a:t>
            </a:r>
            <a:r>
              <a:rPr lang="ru-RU" dirty="0" smtClean="0"/>
              <a:t>, </a:t>
            </a:r>
            <a:r>
              <a:rPr lang="ru-RU" dirty="0" smtClean="0">
                <a:hlinkClick r:id="rId9" action="ppaction://hlinkfile" tooltip="Сосна"/>
              </a:rPr>
              <a:t>сосна</a:t>
            </a:r>
            <a:r>
              <a:rPr lang="ru-RU" dirty="0" smtClean="0"/>
              <a:t> </a:t>
            </a:r>
            <a:r>
              <a:rPr lang="ru-RU" dirty="0" smtClean="0">
                <a:hlinkClick r:id="rId10" action="ppaction://hlinkfile" tooltip="Осина"/>
              </a:rPr>
              <a:t>осина</a:t>
            </a:r>
            <a:r>
              <a:rPr lang="ru-RU" dirty="0" smtClean="0"/>
              <a:t>, </a:t>
            </a:r>
            <a:r>
              <a:rPr lang="ru-RU" dirty="0" smtClean="0">
                <a:hlinkClick r:id="rId11" action="ppaction://hlinkfile" tooltip="Рябина"/>
              </a:rPr>
              <a:t>рябина</a:t>
            </a:r>
            <a:r>
              <a:rPr lang="ru-RU" dirty="0" smtClean="0"/>
              <a:t>, </a:t>
            </a:r>
            <a:r>
              <a:rPr lang="ru-RU" dirty="0" smtClean="0">
                <a:hlinkClick r:id="rId12" action="ppaction://hlinkfile" tooltip="Берёза"/>
              </a:rPr>
              <a:t>берёза</a:t>
            </a:r>
            <a:r>
              <a:rPr lang="ru-RU" dirty="0" smtClean="0"/>
              <a:t>, </a:t>
            </a:r>
            <a:r>
              <a:rPr lang="ru-RU" dirty="0" smtClean="0">
                <a:hlinkClick r:id="rId13" action="ppaction://hlinkfile" tooltip="Малина"/>
              </a:rPr>
              <a:t>малина</a:t>
            </a:r>
            <a:r>
              <a:rPr lang="ru-RU" dirty="0" smtClean="0"/>
              <a:t>; в оттепели они гложут кору. За сутки взрослый лось съедает: летом около 35 кг корма, а зимой — 12—15 кг; за год — около 7 т</a:t>
            </a:r>
            <a:r>
              <a:rPr lang="ru-RU" dirty="0" smtClean="0"/>
              <a:t>.</a:t>
            </a:r>
          </a:p>
          <a:p>
            <a:r>
              <a:rPr lang="ru-RU" dirty="0" smtClean="0">
                <a:hlinkClick r:id="rId14" action="ppaction://hlinkfile" tooltip="Беременность"/>
              </a:rPr>
              <a:t>Беременность</a:t>
            </a:r>
            <a:r>
              <a:rPr lang="ru-RU" dirty="0" smtClean="0"/>
              <a:t> у лосихи длится 225—240 </a:t>
            </a:r>
            <a:r>
              <a:rPr lang="ru-RU" dirty="0" smtClean="0">
                <a:hlinkClick r:id="rId15" action="ppaction://hlinkfile" tooltip="Сутки"/>
              </a:rPr>
              <a:t>дней</a:t>
            </a:r>
            <a:r>
              <a:rPr lang="ru-RU" dirty="0" smtClean="0"/>
              <a:t>, отёл растянут с </a:t>
            </a:r>
            <a:r>
              <a:rPr lang="ru-RU" dirty="0" smtClean="0">
                <a:hlinkClick r:id="rId16" action="ppaction://hlinkfile" tooltip="Апрель"/>
              </a:rPr>
              <a:t>апреля</a:t>
            </a:r>
            <a:r>
              <a:rPr lang="ru-RU" dirty="0" smtClean="0"/>
              <a:t> по </a:t>
            </a:r>
            <a:r>
              <a:rPr lang="ru-RU" dirty="0" smtClean="0">
                <a:hlinkClick r:id="rId17" action="ppaction://hlinkfile" tooltip="Июнь"/>
              </a:rPr>
              <a:t>июнь</a:t>
            </a:r>
            <a:r>
              <a:rPr lang="ru-RU" dirty="0" smtClean="0"/>
              <a:t>. Молочное кормление продолжается 3,5—4 </a:t>
            </a:r>
            <a:r>
              <a:rPr lang="ru-RU" dirty="0" smtClean="0"/>
              <a:t>месяца.</a:t>
            </a:r>
          </a:p>
          <a:p>
            <a:endParaRPr lang="ru-RU" dirty="0"/>
          </a:p>
        </p:txBody>
      </p:sp>
      <p:pic>
        <p:nvPicPr>
          <p:cNvPr id="18434" name="Picture 2" descr="Картинка 10 из 124343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076700" y="3048000"/>
            <a:ext cx="5067300" cy="3810000"/>
          </a:xfrm>
          <a:prstGeom prst="rect">
            <a:avLst/>
          </a:prstGeom>
          <a:noFill/>
        </p:spPr>
      </p:pic>
      <p:pic>
        <p:nvPicPr>
          <p:cNvPr id="18436" name="Picture 4" descr="Картинка 23 из 124343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643702" y="0"/>
            <a:ext cx="2500298" cy="3071810"/>
          </a:xfrm>
          <a:prstGeom prst="rect">
            <a:avLst/>
          </a:prstGeom>
          <a:noFill/>
        </p:spPr>
      </p:pic>
      <p:pic>
        <p:nvPicPr>
          <p:cNvPr id="18438" name="Picture 6" descr="Картинка 31 из 124343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929058" y="214290"/>
            <a:ext cx="3359091" cy="2514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164305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</TotalTime>
  <Words>150</Words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Животные лесов умеренной зоны</vt:lpstr>
      <vt:lpstr>Заяц</vt:lpstr>
      <vt:lpstr>Уж</vt:lpstr>
      <vt:lpstr>Клёст</vt:lpstr>
      <vt:lpstr>Белка </vt:lpstr>
      <vt:lpstr>Лось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лесов умеренной зоны</dc:title>
  <dc:creator>Галкины</dc:creator>
  <cp:lastModifiedBy>Галкины</cp:lastModifiedBy>
  <cp:revision>6</cp:revision>
  <dcterms:created xsi:type="dcterms:W3CDTF">2011-11-02T15:09:37Z</dcterms:created>
  <dcterms:modified xsi:type="dcterms:W3CDTF">2011-11-02T15:57:52Z</dcterms:modified>
</cp:coreProperties>
</file>