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3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9000">
              <a:schemeClr val="accent3">
                <a:lumMod val="76000"/>
              </a:schemeClr>
            </a:gs>
            <a:gs pos="9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A9AB12D-C4C4-4CF2-8D86-257E828820B2}" type="datetimeFigureOut">
              <a:rPr lang="ru-RU" smtClean="0"/>
              <a:t>27.08.2012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711DBF9-0341-499A-82AB-9E41F853171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5400" b="1" i="1" dirty="0" smtClean="0"/>
              <a:t>Формы и методы современного урока географии</a:t>
            </a:r>
            <a:endParaRPr lang="ru-RU" sz="5400" b="1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573016"/>
            <a:ext cx="3672409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55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5754968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387039"/>
              </p:ext>
            </p:extLst>
          </p:nvPr>
        </p:nvGraphicFramePr>
        <p:xfrm>
          <a:off x="755576" y="620688"/>
          <a:ext cx="7704856" cy="5102310"/>
        </p:xfrm>
        <a:graphic>
          <a:graphicData uri="http://schemas.openxmlformats.org/drawingml/2006/table">
            <a:tbl>
              <a:tblPr/>
              <a:tblGrid>
                <a:gridCol w="3483721"/>
                <a:gridCol w="4221135"/>
              </a:tblGrid>
              <a:tr h="756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аукцион знаний; 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имитационно-ролевое моделирование;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урок-диспут; 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моделирование мышления учащихся;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урок-турнир; 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ролевая деловая игра;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урок-эврика; 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урок-лекция: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5682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игра «Волшебный конверт»; </a:t>
                      </a:r>
                      <a:endParaRPr lang="ru-RU" sz="20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межпредметный интегрированный урок; 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урок-конкурс; 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лекция вдвоем;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 творчества; 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математический хоккей; 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лекция-провокация;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лекция-диалог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197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лекция-конференция;</a:t>
                      </a:r>
                      <a:endParaRPr lang="ru-RU" sz="20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20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ru-RU" sz="20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4406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sz="5300" dirty="0">
                <a:solidFill>
                  <a:srgbClr val="FF0000"/>
                </a:solidFill>
              </a:rPr>
              <a:t>Необходимо помнить что: </a:t>
            </a:r>
            <a:r>
              <a:rPr lang="ru-RU" dirty="0">
                <a:solidFill>
                  <a:srgbClr val="FF0000"/>
                </a:solidFill>
              </a:rPr>
              <a:t/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305342"/>
            <a:ext cx="741682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 </a:t>
            </a:r>
            <a:r>
              <a:rPr lang="ru-RU" sz="2400" dirty="0"/>
              <a:t>- Урок должен быть эмоциональным, вызывать интерес к учению, воспитывать потребность в знаниях; </a:t>
            </a:r>
          </a:p>
          <a:p>
            <a:r>
              <a:rPr lang="ru-RU" sz="2400" dirty="0"/>
              <a:t>     - Темп и ритм урока должны быть оптимальными, действия учителя и учащихся завершенными; </a:t>
            </a:r>
          </a:p>
          <a:p>
            <a:r>
              <a:rPr lang="ru-RU" sz="2400" dirty="0"/>
              <a:t>     - Необходим полный контакт во взаимодействии учителя и учащихся на уроке, строгое соблюдение педагогического такта; </a:t>
            </a:r>
          </a:p>
          <a:p>
            <a:r>
              <a:rPr lang="ru-RU" sz="2400" dirty="0"/>
              <a:t>     - Учебная деятельность на уроке должна быть управляемой - большую часть урока активно работают сами учащиеся; </a:t>
            </a:r>
          </a:p>
          <a:p>
            <a:r>
              <a:rPr lang="ru-RU" sz="2400" dirty="0"/>
              <a:t>     - </a:t>
            </a:r>
            <a:r>
              <a:rPr lang="ru-RU" sz="2400" dirty="0" err="1"/>
              <a:t>Здоровьесбережение</a:t>
            </a:r>
            <a:r>
              <a:rPr lang="ru-RU" sz="2400" dirty="0"/>
              <a:t> в организации урока не менее важно, чем его результат; </a:t>
            </a:r>
          </a:p>
        </p:txBody>
      </p:sp>
    </p:spTree>
    <p:extLst>
      <p:ext uri="{BB962C8B-B14F-4D97-AF65-F5344CB8AC3E}">
        <p14:creationId xmlns:p14="http://schemas.microsoft.com/office/powerpoint/2010/main" val="3791600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3312368"/>
          </a:xfrm>
        </p:spPr>
        <p:txBody>
          <a:bodyPr>
            <a:noAutofit/>
          </a:bodyPr>
          <a:lstStyle/>
          <a:p>
            <a:r>
              <a:rPr lang="ru-RU" sz="9600" dirty="0" smtClean="0"/>
              <a:t>Спасибо за внимание</a:t>
            </a:r>
            <a:endParaRPr lang="ru-RU" sz="9600" dirty="0"/>
          </a:p>
        </p:txBody>
      </p:sp>
    </p:spTree>
    <p:extLst>
      <p:ext uri="{BB962C8B-B14F-4D97-AF65-F5344CB8AC3E}">
        <p14:creationId xmlns:p14="http://schemas.microsoft.com/office/powerpoint/2010/main" val="3236517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46650"/>
          </a:xfrm>
        </p:spPr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«Урок 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– клеточка педагогического процесса.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В нем, как солнце в капле воды, отражаются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все его стороны. Если не вся, то значительная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 часть педагогики концентрируется в </a:t>
            </a:r>
            <a:r>
              <a:rPr lang="ru-RU" i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уроке».</a:t>
            </a:r>
            <a: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  <a:t/>
            </a:r>
            <a:br>
              <a:rPr lang="ru-RU" dirty="0">
                <a:solidFill>
                  <a:schemeClr val="tx1"/>
                </a:solidFill>
                <a:latin typeface="Times New Roman"/>
                <a:ea typeface="Times New Roman"/>
              </a:rPr>
            </a:b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    М. Н. </a:t>
            </a:r>
            <a:r>
              <a:rPr lang="ru-RU" i="1" dirty="0" err="1">
                <a:solidFill>
                  <a:schemeClr val="tx1"/>
                </a:solidFill>
                <a:latin typeface="Times New Roman"/>
                <a:ea typeface="Times New Roman"/>
              </a:rPr>
              <a:t>Скаткин</a:t>
            </a:r>
            <a:r>
              <a:rPr lang="ru-RU" i="1" dirty="0">
                <a:solidFill>
                  <a:schemeClr val="tx1"/>
                </a:solidFill>
                <a:latin typeface="Times New Roman"/>
                <a:ea typeface="Times New Roman"/>
              </a:rPr>
              <a:t>.</a:t>
            </a:r>
            <a:endParaRPr lang="ru-RU" dirty="0">
              <a:solidFill>
                <a:schemeClr val="tx1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8719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FF0000"/>
                </a:solidFill>
              </a:rPr>
              <a:t>Характер современного урока</a:t>
            </a:r>
            <a:br>
              <a:rPr lang="ru-RU" i="1" dirty="0" smtClean="0">
                <a:solidFill>
                  <a:srgbClr val="FF0000"/>
                </a:solidFill>
              </a:rPr>
            </a:br>
            <a:endParaRPr lang="ru-RU" i="1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99592" y="1166843"/>
            <a:ext cx="741682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/>
              <a:t> 1. Состав содержания, которое выносится на урок -  это не только современные географические знания, но и обязательно включены и оценочные знания.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 2. Выбор средств </a:t>
            </a:r>
            <a:r>
              <a:rPr lang="ru-RU" sz="2000" dirty="0" smtClean="0"/>
              <a:t>обучения, </a:t>
            </a:r>
            <a:r>
              <a:rPr lang="ru-RU" sz="2000" dirty="0"/>
              <a:t>позволяющих </a:t>
            </a:r>
            <a:r>
              <a:rPr lang="ru-RU" sz="2000" dirty="0" smtClean="0"/>
              <a:t> </a:t>
            </a:r>
            <a:r>
              <a:rPr lang="ru-RU" sz="2000" dirty="0"/>
              <a:t>организовать познавательную деятельность школьников на уроке.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 3. Выбор таких форм </a:t>
            </a:r>
            <a:r>
              <a:rPr lang="ru-RU" sz="2000" dirty="0" smtClean="0"/>
              <a:t>обучения, </a:t>
            </a:r>
            <a:r>
              <a:rPr lang="ru-RU" sz="2000" dirty="0"/>
              <a:t>которые будут способствовать развитию интереса школьников к обучению в целом.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 4. Создание доброжелательной деловой атмосферы на уроке, обеспечить творческое сотрудничество на уровне учитель-ученик. </a:t>
            </a:r>
            <a:endParaRPr lang="ru-RU" sz="2000" dirty="0" smtClean="0"/>
          </a:p>
          <a:p>
            <a:endParaRPr lang="ru-RU" sz="2000" dirty="0"/>
          </a:p>
          <a:p>
            <a:r>
              <a:rPr lang="ru-RU" sz="2000" dirty="0"/>
              <a:t> 5. Объективная оценка результатов деятельности ученика на уроке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9579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Главные показатели хорошего урока: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185428" y="1781200"/>
            <a:ext cx="6912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402" y="1749824"/>
            <a:ext cx="7559675" cy="410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80402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Классификационные признаки группировки методов: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2204864"/>
            <a:ext cx="849694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ru-RU" sz="2400" dirty="0"/>
              <a:t> </a:t>
            </a:r>
            <a:r>
              <a:rPr lang="ru-RU" sz="2400" dirty="0" smtClean="0"/>
              <a:t> </a:t>
            </a:r>
            <a:r>
              <a:rPr lang="ru-RU" sz="2800" dirty="0"/>
              <a:t>источник знаний;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  </a:t>
            </a:r>
            <a:r>
              <a:rPr lang="ru-RU" sz="2800" dirty="0" smtClean="0"/>
              <a:t>характер </a:t>
            </a:r>
            <a:r>
              <a:rPr lang="ru-RU" sz="2800" dirty="0"/>
              <a:t>познавательной деятельности ученика;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  </a:t>
            </a:r>
            <a:r>
              <a:rPr lang="ru-RU" sz="2800" dirty="0" smtClean="0"/>
              <a:t>руководящая </a:t>
            </a:r>
            <a:r>
              <a:rPr lang="ru-RU" sz="2800" dirty="0"/>
              <a:t>роль учителя;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  </a:t>
            </a:r>
            <a:r>
              <a:rPr lang="ru-RU" sz="2800" dirty="0" smtClean="0"/>
              <a:t>степень </a:t>
            </a:r>
            <a:r>
              <a:rPr lang="ru-RU" sz="2800" dirty="0"/>
              <a:t>активности ученика;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  </a:t>
            </a:r>
            <a:r>
              <a:rPr lang="ru-RU" sz="2800" dirty="0" smtClean="0"/>
              <a:t>возможность </a:t>
            </a:r>
            <a:r>
              <a:rPr lang="ru-RU" sz="2800" dirty="0"/>
              <a:t>стимулирования и </a:t>
            </a:r>
            <a:r>
              <a:rPr lang="ru-RU" sz="2800" dirty="0" smtClean="0"/>
              <a:t>  </a:t>
            </a:r>
            <a:r>
              <a:rPr lang="ru-RU" sz="2800" dirty="0" err="1" smtClean="0"/>
              <a:t>самостимулирования</a:t>
            </a:r>
            <a:r>
              <a:rPr lang="ru-RU" sz="2800" dirty="0" smtClean="0"/>
              <a:t> </a:t>
            </a:r>
            <a:r>
              <a:rPr lang="ru-RU" sz="2800" dirty="0"/>
              <a:t>учебной деятельности школьника;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sz="2800" dirty="0"/>
              <a:t>  </a:t>
            </a:r>
            <a:r>
              <a:rPr lang="ru-RU" sz="2800" dirty="0" smtClean="0"/>
              <a:t>условия </a:t>
            </a:r>
            <a:r>
              <a:rPr lang="ru-RU" sz="2800" dirty="0"/>
              <a:t>контроля и самоконтроля за эффективностью учебно-познавательной деятельности. </a:t>
            </a:r>
          </a:p>
        </p:txBody>
      </p:sp>
    </p:spTree>
    <p:extLst>
      <p:ext uri="{BB962C8B-B14F-4D97-AF65-F5344CB8AC3E}">
        <p14:creationId xmlns:p14="http://schemas.microsoft.com/office/powerpoint/2010/main" val="235443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45973"/>
            <a:ext cx="8768747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l" fontAlgn="base">
              <a:spcAft>
                <a:spcPct val="0"/>
              </a:spcAft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r>
              <a:rPr lang="ru-RU" sz="3600" dirty="0">
                <a:solidFill>
                  <a:srgbClr val="FF0000"/>
                </a:solidFill>
              </a:rPr>
              <a:t> Метод как способ учебной работы: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27584" y="1343301"/>
            <a:ext cx="7488832" cy="49959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dirty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 smtClean="0">
                <a:latin typeface="Calibri"/>
                <a:ea typeface="Calibri"/>
                <a:cs typeface="Times New Roman"/>
              </a:rPr>
              <a:t>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догматический - приобретение знаний в готовом виде;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эвристический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- усвоение знаний и умений путём рассуждении, требующих догадки, поиска, находчивости, что должно быть предусмотрено в вопросе (задании); </a:t>
            </a:r>
          </a:p>
          <a:p>
            <a:pPr marL="342900" indent="-342900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</a:pPr>
            <a:r>
              <a:rPr lang="ru-RU" sz="2400" dirty="0" smtClean="0">
                <a:latin typeface="Calibri"/>
                <a:ea typeface="Calibri"/>
                <a:cs typeface="Times New Roman"/>
              </a:rPr>
              <a:t>исследовательский </a:t>
            </a:r>
            <a:r>
              <a:rPr lang="ru-RU" sz="2400" dirty="0">
                <a:latin typeface="Calibri"/>
                <a:ea typeface="Calibri"/>
                <a:cs typeface="Times New Roman"/>
              </a:rPr>
              <a:t>- добывание знаний и умений путём проведения наблюдений, постановки опытов, измерения, путём самостоятельного нахождения исходных данных и прогнозирования результатов работы.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921133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69139"/>
            <a:ext cx="502061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115616" y="620688"/>
            <a:ext cx="61638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    Классификация методов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3608" y="1772816"/>
            <a:ext cx="7200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ru-RU" sz="2800" dirty="0"/>
              <a:t>О</a:t>
            </a:r>
            <a:r>
              <a:rPr lang="ru-RU" sz="2800" dirty="0" smtClean="0"/>
              <a:t>бъяснительно-иллюстративные 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Р</a:t>
            </a:r>
            <a:r>
              <a:rPr lang="ru-RU" sz="2800" dirty="0" smtClean="0"/>
              <a:t>епродуктивные </a:t>
            </a:r>
            <a:r>
              <a:rPr lang="ru-RU" sz="2800" dirty="0"/>
              <a:t>методы 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М</a:t>
            </a:r>
            <a:r>
              <a:rPr lang="ru-RU" sz="2800" dirty="0" smtClean="0"/>
              <a:t>етоды </a:t>
            </a:r>
            <a:r>
              <a:rPr lang="ru-RU" sz="2800" dirty="0"/>
              <a:t>проблемного обучения</a:t>
            </a:r>
            <a:r>
              <a:rPr lang="ru-RU" sz="2800" dirty="0" smtClean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 smtClean="0"/>
              <a:t>М</a:t>
            </a:r>
            <a:r>
              <a:rPr lang="ru-RU" sz="2800" dirty="0" smtClean="0"/>
              <a:t>етоды </a:t>
            </a:r>
            <a:r>
              <a:rPr lang="ru-RU" sz="2800" dirty="0"/>
              <a:t>организации учебно-познавательной деятельности: 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М</a:t>
            </a:r>
            <a:r>
              <a:rPr lang="ru-RU" sz="2800" dirty="0" smtClean="0"/>
              <a:t>етоды </a:t>
            </a:r>
            <a:r>
              <a:rPr lang="ru-RU" sz="2800" dirty="0"/>
              <a:t>стимулирования и мотивации: </a:t>
            </a:r>
            <a:endParaRPr lang="ru-RU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М</a:t>
            </a:r>
            <a:r>
              <a:rPr lang="ru-RU" sz="2800" dirty="0" smtClean="0"/>
              <a:t>етоды </a:t>
            </a:r>
            <a:r>
              <a:rPr lang="ru-RU" sz="2800" dirty="0"/>
              <a:t>контроля и самоконтроля: </a:t>
            </a:r>
          </a:p>
          <a:p>
            <a:pPr marL="342900" indent="-342900">
              <a:buFont typeface="+mj-lt"/>
              <a:buAutoNum type="arabicPeriod"/>
            </a:pPr>
            <a:r>
              <a:rPr lang="ru-RU" sz="2800" dirty="0"/>
              <a:t>М</a:t>
            </a:r>
            <a:r>
              <a:rPr lang="ru-RU" sz="2800" dirty="0" smtClean="0"/>
              <a:t>етоды </a:t>
            </a:r>
            <a:r>
              <a:rPr lang="ru-RU" sz="2800" dirty="0"/>
              <a:t>самостоятельной познавательной деятельности </a:t>
            </a:r>
            <a:endParaRPr lang="ru-RU" sz="2800" dirty="0" smtClean="0"/>
          </a:p>
          <a:p>
            <a:r>
              <a:rPr lang="ru-RU" sz="2800" dirty="0" smtClean="0"/>
              <a:t>       учащихся</a:t>
            </a:r>
            <a:r>
              <a:rPr lang="ru-RU" sz="2800" dirty="0"/>
              <a:t>: </a:t>
            </a:r>
          </a:p>
          <a:p>
            <a:r>
              <a:rPr lang="ru-RU" sz="2800" dirty="0" smtClean="0"/>
              <a:t>8. </a:t>
            </a:r>
            <a:r>
              <a:rPr lang="ru-RU" sz="2800" dirty="0"/>
              <a:t>М</a:t>
            </a:r>
            <a:r>
              <a:rPr lang="ru-RU" sz="2800" dirty="0" smtClean="0"/>
              <a:t>етоды </a:t>
            </a:r>
            <a:r>
              <a:rPr lang="ru-RU" sz="2800" dirty="0"/>
              <a:t>программированного обучения </a:t>
            </a:r>
          </a:p>
        </p:txBody>
      </p:sp>
    </p:spTree>
    <p:extLst>
      <p:ext uri="{BB962C8B-B14F-4D97-AF65-F5344CB8AC3E}">
        <p14:creationId xmlns:p14="http://schemas.microsoft.com/office/powerpoint/2010/main" val="1304742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Формы урока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4" name="Прямая со стрелкой 3"/>
          <p:cNvCxnSpPr/>
          <p:nvPr/>
        </p:nvCxnSpPr>
        <p:spPr>
          <a:xfrm flipH="1">
            <a:off x="1547664" y="1268760"/>
            <a:ext cx="1728192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11560" y="2564904"/>
            <a:ext cx="2304256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 </a:t>
            </a:r>
            <a:r>
              <a:rPr lang="ru-RU" sz="2400" b="1" dirty="0">
                <a:solidFill>
                  <a:schemeClr val="tx1"/>
                </a:solidFill>
              </a:rPr>
              <a:t>Традиционный 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>
            <a:off x="4644008" y="908720"/>
            <a:ext cx="0" cy="30963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Прямоугольник 7"/>
          <p:cNvSpPr/>
          <p:nvPr/>
        </p:nvSpPr>
        <p:spPr>
          <a:xfrm>
            <a:off x="3131840" y="4149080"/>
            <a:ext cx="2808312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Комбинированный </a:t>
            </a:r>
            <a:endParaRPr lang="ru-RU" sz="2400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5940152" y="1268760"/>
            <a:ext cx="1512168" cy="11521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6084168" y="2636912"/>
            <a:ext cx="2592288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</a:rPr>
              <a:t>Нетрадиционный</a:t>
            </a:r>
            <a:endParaRPr lang="ru-RU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8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7444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Нетрадиционные формы урока</a:t>
            </a:r>
            <a:endParaRPr lang="ru-RU" dirty="0">
              <a:solidFill>
                <a:srgbClr val="FF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9143013"/>
              </p:ext>
            </p:extLst>
          </p:nvPr>
        </p:nvGraphicFramePr>
        <p:xfrm>
          <a:off x="1115617" y="1412777"/>
          <a:ext cx="6799354" cy="5235672"/>
        </p:xfrm>
        <a:graphic>
          <a:graphicData uri="http://schemas.openxmlformats.org/drawingml/2006/table">
            <a:tbl>
              <a:tblPr/>
              <a:tblGrid>
                <a:gridCol w="3115771"/>
                <a:gridCol w="3683583"/>
              </a:tblGrid>
              <a:tr h="4652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ролевые игры; 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урок-путешествие;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урок-спектакль;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круглый стол или конференция; 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исполнение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сказочного </a:t>
                      </a: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сюжета;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урок-состязание;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смотр знаний;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пресс-конференция; 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 фантазирования;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 </a:t>
                      </a:r>
                      <a:r>
                        <a:rPr lang="ru-RU" sz="1800" i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взаимообучения</a:t>
                      </a: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урок-игра;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 открытых мыслей; 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деловая игра; 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урок-восхождение;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урок-зачет;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урок-соревнование; 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 взаимообучения; 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урок-диалог;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урок-КВН; 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мозговая атака;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896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урок-викторина; </a:t>
                      </a:r>
                      <a:endParaRPr lang="ru-RU" sz="1800" i="1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урок-брифинг;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99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игра «Следствие </a:t>
                      </a:r>
                      <a:r>
                        <a:rPr lang="ru-RU" sz="18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ведут </a:t>
                      </a:r>
                      <a:r>
                        <a:rPr lang="ru-RU" sz="1800" i="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знатоки»;</a:t>
                      </a:r>
                      <a:endParaRPr lang="ru-RU" sz="1800" i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800" i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актуальное</a:t>
                      </a:r>
                      <a:r>
                        <a:rPr lang="ru-RU" sz="1800" i="0" baseline="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 интервью</a:t>
                      </a:r>
                      <a:endParaRPr lang="ru-RU" sz="1800" i="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9525" marR="9525" marT="9525" marB="9525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37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104</TotalTime>
  <Words>473</Words>
  <Application>Microsoft Office PowerPoint</Application>
  <PresentationFormat>Экран (4:3)</PresentationFormat>
  <Paragraphs>90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Формы и методы современного урока географии</vt:lpstr>
      <vt:lpstr>«Урок – клеточка педагогического процесса. В нем, как солнце в капле воды, отражаются все его стороны. Если не вся, то значительная  часть педагогики концентрируется в уроке».     М. Н. Скаткин.</vt:lpstr>
      <vt:lpstr>Характер современного урока </vt:lpstr>
      <vt:lpstr>Главные показатели хорошего урока: </vt:lpstr>
      <vt:lpstr> Классификационные признаки группировки методов: </vt:lpstr>
      <vt:lpstr>       Метод как способ учебной работы:        </vt:lpstr>
      <vt:lpstr>          </vt:lpstr>
      <vt:lpstr>Формы урока</vt:lpstr>
      <vt:lpstr>Нетрадиционные формы урока</vt:lpstr>
      <vt:lpstr>Презентация PowerPoint</vt:lpstr>
      <vt:lpstr> Необходимо помнить что:  </vt:lpstr>
      <vt:lpstr>Спасибо за внимание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и методы современного урока географии</dc:title>
  <dc:creator>начальные 1</dc:creator>
  <cp:lastModifiedBy>начальные 1</cp:lastModifiedBy>
  <cp:revision>17</cp:revision>
  <dcterms:created xsi:type="dcterms:W3CDTF">2012-08-24T06:55:02Z</dcterms:created>
  <dcterms:modified xsi:type="dcterms:W3CDTF">2012-08-27T14:11:01Z</dcterms:modified>
</cp:coreProperties>
</file>