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9" r:id="rId5"/>
    <p:sldId id="258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2" r:id="rId14"/>
    <p:sldId id="262" r:id="rId15"/>
    <p:sldId id="273" r:id="rId16"/>
    <p:sldId id="263" r:id="rId17"/>
    <p:sldId id="274" r:id="rId18"/>
    <p:sldId id="26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DE9ADD-197D-46F6-85A2-C0D896E707E2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E2891F-E00B-4A10-96F2-46BD8DAE0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Предмет Физика</a:t>
            </a:r>
            <a:br>
              <a:rPr lang="ru-RU" dirty="0"/>
            </a:br>
            <a:r>
              <a:rPr lang="ru-RU" dirty="0"/>
              <a:t>Класс 7</a:t>
            </a:r>
            <a:br>
              <a:rPr lang="ru-RU" dirty="0"/>
            </a:br>
            <a:r>
              <a:rPr lang="ru-RU" dirty="0"/>
              <a:t>Тема Архимедова сила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Разработали:</a:t>
            </a:r>
          </a:p>
          <a:p>
            <a:r>
              <a:rPr lang="ru-RU" dirty="0" err="1" smtClean="0"/>
              <a:t>Гудова</a:t>
            </a:r>
            <a:r>
              <a:rPr lang="ru-RU" dirty="0" smtClean="0"/>
              <a:t> Г.Н. – г. Калач</a:t>
            </a:r>
          </a:p>
          <a:p>
            <a:r>
              <a:rPr lang="ru-RU" dirty="0" smtClean="0"/>
              <a:t>Калиниченко М.Н. – Репьевка</a:t>
            </a:r>
          </a:p>
          <a:p>
            <a:r>
              <a:rPr lang="ru-RU" dirty="0" smtClean="0"/>
              <a:t>Хуторная Т.П. – Репьевка</a:t>
            </a:r>
          </a:p>
          <a:p>
            <a:r>
              <a:rPr lang="ru-RU" dirty="0" smtClean="0"/>
              <a:t>Шошина В.П. - Камчатка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692696"/>
          <a:ext cx="8424936" cy="5976664"/>
        </p:xfrm>
        <a:graphic>
          <a:graphicData uri="http://schemas.openxmlformats.org/drawingml/2006/table">
            <a:tbl>
              <a:tblPr/>
              <a:tblGrid>
                <a:gridCol w="2732524"/>
                <a:gridCol w="2846206"/>
                <a:gridCol w="2846206"/>
              </a:tblGrid>
              <a:tr h="597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/>
                          <a:ea typeface="Calibri"/>
                          <a:cs typeface="Times New Roman"/>
                        </a:rPr>
                        <a:t>Мини–практикум 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по определению выталкивающей силы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Инструктаж по Т.Б.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Тренинг по определению выталкивающей силы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Научиться с помощью динамометра вычислять выталкивающую силу тела, полностью погруженного в жидкость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Предметные, 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формирование практических умений)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692696"/>
          <a:ext cx="8352930" cy="5439283"/>
        </p:xfrm>
        <a:graphic>
          <a:graphicData uri="http://schemas.openxmlformats.org/drawingml/2006/table">
            <a:tbl>
              <a:tblPr/>
              <a:tblGrid>
                <a:gridCol w="619928"/>
                <a:gridCol w="2508104"/>
                <a:gridCol w="2612449"/>
                <a:gridCol w="2612449"/>
              </a:tblGrid>
              <a:tr h="540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Выдвижение гипотез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ОТ КАКИХ УСЛОВИЙ зависит </a:t>
                      </a:r>
                      <a:r>
                        <a:rPr lang="ru-RU" sz="2700" b="0" dirty="0">
                          <a:latin typeface="Calibri"/>
                          <a:ea typeface="Calibri"/>
                          <a:cs typeface="Times New Roman"/>
                        </a:rPr>
                        <a:t>выталкивающая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Выдвижение гипотез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Получить от учащихся для проверки параметры: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МАССА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ОБЪЁМ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ПЛОТНОСТЬ ЖИДКОСТИ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ГЛУБИНА ПОГРУЖЕНИЯ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ФОРМА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Метапредмет-ные</a:t>
                      </a:r>
                      <a:r>
                        <a:rPr lang="ru-RU" sz="2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– умение выдвигать гипотезы)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МАССА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ОБЪЁМ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ПЛОТНОСТЬ </a:t>
            </a:r>
            <a:r>
              <a:rPr lang="ru-RU" dirty="0" smtClean="0"/>
              <a:t>ЖИДКОСТИ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ГЛУБИНА </a:t>
            </a:r>
            <a:r>
              <a:rPr lang="ru-RU" dirty="0" smtClean="0"/>
              <a:t>ПОГРУЖЕНИЯ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ФОРМА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620688"/>
          <a:ext cx="8352929" cy="5975350"/>
        </p:xfrm>
        <a:graphic>
          <a:graphicData uri="http://schemas.openxmlformats.org/drawingml/2006/table">
            <a:tbl>
              <a:tblPr/>
              <a:tblGrid>
                <a:gridCol w="619928"/>
                <a:gridCol w="2508103"/>
                <a:gridCol w="2612449"/>
                <a:gridCol w="2612449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Исследовательская работа учащихся в пяти группах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Исследовательская работа учащихся в пяти группах: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Выдвижение рабочей гипотезы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Отбор оборудования, необходимого для проведения работы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Проверка гипотезы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Формулирование выводов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Выяснить, от каких параметров выталкивающая сила зависит, от каких нет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 умение выдвигать гипотезы, планирование работы по проверке гипотезы, формулировка выводов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Коммуникативные – продуктивное сотрудничество в группах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Предметные - Формирование предметных знаний, знакомство с методами физических экспериментов)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Исследовательская работа учащихся в пяти группах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Выдвижение </a:t>
            </a:r>
            <a:r>
              <a:rPr lang="ru-RU" dirty="0" smtClean="0"/>
              <a:t>рабочей гипотезы</a:t>
            </a:r>
          </a:p>
          <a:p>
            <a:pPr lvl="0"/>
            <a:r>
              <a:rPr lang="ru-RU" dirty="0" smtClean="0"/>
              <a:t>Отбор оборудования, необходимого для проведения работы</a:t>
            </a:r>
          </a:p>
          <a:p>
            <a:pPr lvl="0"/>
            <a:r>
              <a:rPr lang="ru-RU" dirty="0" smtClean="0"/>
              <a:t>Проверка гипотезы </a:t>
            </a:r>
          </a:p>
          <a:p>
            <a:r>
              <a:rPr lang="ru-RU" dirty="0" smtClean="0"/>
              <a:t>Формулирование выводов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548680"/>
          <a:ext cx="8640961" cy="5904656"/>
        </p:xfrm>
        <a:graphic>
          <a:graphicData uri="http://schemas.openxmlformats.org/drawingml/2006/table">
            <a:tbl>
              <a:tblPr/>
              <a:tblGrid>
                <a:gridCol w="641305"/>
                <a:gridCol w="2594590"/>
                <a:gridCol w="2702533"/>
                <a:gridCol w="2702533"/>
              </a:tblGrid>
              <a:tr h="590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Презентация представителями групп результатов своей работы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Представители от каждой группы представляют  результаты своей работе. Результаты представляют в виде таблицы: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Что исследовали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Гипотеза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Оборудование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Как проверяли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Что получили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Вывод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Все учащиеся их записывают  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Представить результаты исследования  и сформировать понятие целостное понятие, от каких параметров зависит выталкивающая сила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(Предметные – объяснение явления, анализ информации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Метапредметные</a:t>
                      </a: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 умение представлять свои результаты)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5112568" cy="2331704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ru-RU" dirty="0" smtClean="0"/>
              <a:t>Что исследовали</a:t>
            </a:r>
          </a:p>
          <a:p>
            <a:pPr lvl="0" algn="ctr"/>
            <a:r>
              <a:rPr lang="ru-RU" dirty="0" smtClean="0"/>
              <a:t>Гипотеза</a:t>
            </a:r>
          </a:p>
          <a:p>
            <a:pPr lvl="0" algn="ctr"/>
            <a:r>
              <a:rPr lang="ru-RU" dirty="0" smtClean="0"/>
              <a:t>Оборудование</a:t>
            </a:r>
          </a:p>
          <a:p>
            <a:pPr lvl="0" algn="ctr"/>
            <a:r>
              <a:rPr lang="ru-RU" dirty="0" smtClean="0"/>
              <a:t>Как </a:t>
            </a:r>
            <a:r>
              <a:rPr lang="ru-RU" dirty="0" smtClean="0"/>
              <a:t>проверяли</a:t>
            </a:r>
          </a:p>
          <a:p>
            <a:pPr algn="ctr"/>
            <a:r>
              <a:rPr lang="ru-RU" dirty="0" smtClean="0"/>
              <a:t>Что получили</a:t>
            </a:r>
          </a:p>
          <a:p>
            <a:pPr lvl="0" algn="ctr"/>
            <a:r>
              <a:rPr lang="ru-RU" dirty="0" smtClean="0"/>
              <a:t>Вывод</a:t>
            </a:r>
            <a:endParaRPr lang="ru-RU" dirty="0" smtClean="0"/>
          </a:p>
          <a:p>
            <a:pPr algn="ctr"/>
            <a:endParaRPr lang="ru-RU" dirty="0" smtClean="0"/>
          </a:p>
          <a:p>
            <a:pPr lvl="0" algn="ctr"/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F:\АРХИМЕД\SAM_1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132856"/>
            <a:ext cx="3007221" cy="4009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692696"/>
          <a:ext cx="8568952" cy="5859907"/>
        </p:xfrm>
        <a:graphic>
          <a:graphicData uri="http://schemas.openxmlformats.org/drawingml/2006/table">
            <a:tbl>
              <a:tblPr/>
              <a:tblGrid>
                <a:gridCol w="635960"/>
                <a:gridCol w="2572968"/>
                <a:gridCol w="2680012"/>
                <a:gridCol w="2680012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/>
                          <a:ea typeface="Calibri"/>
                          <a:cs typeface="Times New Roman"/>
                        </a:rPr>
                        <a:t>Закрепление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Решение качественных задач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Закрепить  материал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Практические – Способность применять знания и умения для решения задач, объяснения явлений, анализа информации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АРХИМЕД\3ced6299b9e3479d59d12a230d9e8e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604838"/>
            <a:ext cx="5715000" cy="564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548680"/>
          <a:ext cx="8640961" cy="5904656"/>
        </p:xfrm>
        <a:graphic>
          <a:graphicData uri="http://schemas.openxmlformats.org/drawingml/2006/table">
            <a:tbl>
              <a:tblPr/>
              <a:tblGrid>
                <a:gridCol w="641305"/>
                <a:gridCol w="2594590"/>
                <a:gridCol w="2702533"/>
                <a:gridCol w="2702533"/>
              </a:tblGrid>
              <a:tr h="590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Выяснить, почему 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выталкивающая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сила называется Архимедовой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Сообщение, мультик или сценка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Узнать историю открытия закона  </a:t>
                      </a:r>
                      <a:r>
                        <a:rPr lang="ru-RU" sz="2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Личностные - формирование познавательного интереса, творческие.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Образовательная </a:t>
            </a:r>
            <a:r>
              <a:rPr lang="ru-RU" dirty="0"/>
              <a:t>цель: Формирование исследовательских умений  посредством выяснения  зависимости архимедовой силы от различных параметров.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20688"/>
          <a:ext cx="8640960" cy="5904656"/>
        </p:xfrm>
        <a:graphic>
          <a:graphicData uri="http://schemas.openxmlformats.org/drawingml/2006/table">
            <a:tbl>
              <a:tblPr/>
              <a:tblGrid>
                <a:gridCol w="641304"/>
                <a:gridCol w="2594590"/>
                <a:gridCol w="2702533"/>
                <a:gridCol w="2702533"/>
              </a:tblGrid>
              <a:tr h="590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Домашнее задание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Выяснить, как зависит выталкивающая сила от плотности тела (Провести домашний эксперимент, путем расчетов)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Придумать по одной задаче на каждый из пяти параметров исследования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Подготовить сообщения по теме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Выполнение домашнего задания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Закрепить  материал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Практические – Способность применять знания и умения для решения задач, объяснения явлений, анализа информации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Личностные - формирование познавательного интереса, творческие.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92696"/>
          <a:ext cx="8496945" cy="5688632"/>
        </p:xfrm>
        <a:graphic>
          <a:graphicData uri="http://schemas.openxmlformats.org/drawingml/2006/table">
            <a:tbl>
              <a:tblPr/>
              <a:tblGrid>
                <a:gridCol w="630616"/>
                <a:gridCol w="1529624"/>
                <a:gridCol w="3679214"/>
                <a:gridCol w="2657491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Рефлексия 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Ответить на вопросы: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Тебе  было интересно на уроке?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Ты  узнал(а) что-то новое для себя?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Ты все понял(а) из изученного на уроке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Тебе комфортно было работать в группе?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Ты хочешь узнать другие способы определения выталкивающей силы?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Получить материал для анализа урока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13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dirty="0" smtClean="0"/>
              <a:t>               1</a:t>
            </a:r>
            <a:r>
              <a:rPr lang="ru-RU" sz="3100" dirty="0" smtClean="0"/>
              <a:t>. Определить явление выталкивающей </a:t>
            </a:r>
            <a:r>
              <a:rPr lang="ru-RU" sz="3100" dirty="0" smtClean="0"/>
              <a:t>силы</a:t>
            </a:r>
          </a:p>
          <a:p>
            <a:pPr>
              <a:buNone/>
            </a:pPr>
            <a:r>
              <a:rPr lang="ru-RU" sz="3100" dirty="0" smtClean="0"/>
              <a:t>               </a:t>
            </a:r>
            <a:r>
              <a:rPr lang="ru-RU" sz="3100" dirty="0" smtClean="0"/>
              <a:t>2. Вывести формулу для нахождения выталкивающей силы</a:t>
            </a:r>
          </a:p>
          <a:p>
            <a:pPr>
              <a:buNone/>
            </a:pPr>
            <a:r>
              <a:rPr lang="ru-RU" sz="3100" dirty="0" smtClean="0"/>
              <a:t>               3. Научиться с помощью динамометра вычислять выталкивающую силу тела, полностью погруженного в жидкость</a:t>
            </a:r>
          </a:p>
          <a:p>
            <a:pPr>
              <a:buNone/>
            </a:pPr>
            <a:r>
              <a:rPr lang="ru-RU" sz="3100" dirty="0" smtClean="0"/>
              <a:t>               4. Выдвинуть и проверить гипотезы о зависимости выталкивающей силы от массы, объема, глубины погружения, плотности жидкости,  формы предмета </a:t>
            </a:r>
          </a:p>
          <a:p>
            <a:pPr>
              <a:buNone/>
            </a:pPr>
            <a:r>
              <a:rPr lang="ru-RU" sz="3100" dirty="0" smtClean="0"/>
              <a:t>              5. Представить результаты исследования </a:t>
            </a:r>
          </a:p>
          <a:p>
            <a:pPr>
              <a:buNone/>
            </a:pPr>
            <a:r>
              <a:rPr lang="ru-RU" sz="3100" dirty="0" smtClean="0"/>
              <a:t>              6. Закрепить  полученные  знания путем решения качественных задач и в  ходе выполнения домашней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Наша Таня громко плачет,</a:t>
            </a:r>
            <a:br>
              <a:rPr lang="ru-RU" dirty="0" smtClean="0"/>
            </a:br>
            <a:r>
              <a:rPr lang="ru-RU" dirty="0" smtClean="0"/>
              <a:t>Уронила в речку мячик,</a:t>
            </a:r>
            <a:br>
              <a:rPr lang="ru-RU" dirty="0" smtClean="0"/>
            </a:br>
            <a:r>
              <a:rPr lang="ru-RU" dirty="0" smtClean="0"/>
              <a:t>Тише, Танечка, не плачь.</a:t>
            </a:r>
            <a:br>
              <a:rPr lang="ru-RU" dirty="0" smtClean="0"/>
            </a:br>
            <a:r>
              <a:rPr lang="ru-RU" dirty="0" smtClean="0"/>
              <a:t>Почему не тонет мяч?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F:\АРХИМЕД\iCA3CSS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068960"/>
            <a:ext cx="4320505" cy="3428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980728"/>
          <a:ext cx="8712969" cy="4752528"/>
        </p:xfrm>
        <a:graphic>
          <a:graphicData uri="http://schemas.openxmlformats.org/drawingml/2006/table">
            <a:tbl>
              <a:tblPr/>
              <a:tblGrid>
                <a:gridCol w="646649"/>
                <a:gridCol w="2616212"/>
                <a:gridCol w="2725054"/>
                <a:gridCol w="2725054"/>
              </a:tblGrid>
              <a:tr h="4752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Calibri"/>
                          <a:ea typeface="Calibri"/>
                          <a:cs typeface="Times New Roman"/>
                        </a:rPr>
                        <a:t>Оргмомент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Опыты: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1.Кораблик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2. Мячик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3. Пузырьки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Мыслительные операции по определению темы урока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Определить тему урока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(М, регулятивные – определение целей и задач обучения)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568952" cy="5832648"/>
        </p:xfrm>
        <a:graphic>
          <a:graphicData uri="http://schemas.openxmlformats.org/drawingml/2006/table">
            <a:tbl>
              <a:tblPr/>
              <a:tblGrid>
                <a:gridCol w="635960"/>
                <a:gridCol w="2572968"/>
                <a:gridCol w="2680012"/>
                <a:gridCol w="2680012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0" dirty="0">
                          <a:latin typeface="Calibri"/>
                          <a:ea typeface="Calibri"/>
                          <a:cs typeface="Times New Roman"/>
                        </a:rPr>
                        <a:t>Сформулировать</a:t>
                      </a:r>
                      <a:r>
                        <a:rPr lang="ru-RU" sz="2600" b="1" dirty="0">
                          <a:latin typeface="Calibri"/>
                          <a:ea typeface="Calibri"/>
                          <a:cs typeface="Times New Roman"/>
                        </a:rPr>
                        <a:t> понятие выталкивающей силы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latin typeface="Calibri"/>
                          <a:ea typeface="Calibri"/>
                          <a:cs typeface="Times New Roman"/>
                        </a:rPr>
                        <a:t>Мыслительные операции по формулированию определения выталкивающей силы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Сформулировать определение выталкивающей силы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Познавательные, </a:t>
                      </a:r>
                      <a:r>
                        <a:rPr lang="ru-RU" sz="2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формирование понятийного аппарата)</a:t>
                      </a:r>
                      <a:endParaRPr lang="ru-RU" sz="2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20688"/>
          <a:ext cx="8640960" cy="5688632"/>
        </p:xfrm>
        <a:graphic>
          <a:graphicData uri="http://schemas.openxmlformats.org/drawingml/2006/table">
            <a:tbl>
              <a:tblPr/>
              <a:tblGrid>
                <a:gridCol w="641304"/>
                <a:gridCol w="2594590"/>
                <a:gridCol w="2702533"/>
                <a:gridCol w="2702533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Привести примеры, где встречается </a:t>
                      </a:r>
                      <a:r>
                        <a:rPr lang="ru-RU" sz="2800" b="0" dirty="0">
                          <a:latin typeface="Calibri"/>
                          <a:ea typeface="Calibri"/>
                          <a:cs typeface="Times New Roman"/>
                        </a:rPr>
                        <a:t>выталкивающая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сила на практике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Приводят примеры, где встречается выталкивающая сила на практике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Получить набор ситуаций, в которых проявляется выталкивающая сила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(М-умение приводить примеры на конкретные ситуации)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20688"/>
          <a:ext cx="8640960" cy="6420739"/>
        </p:xfrm>
        <a:graphic>
          <a:graphicData uri="http://schemas.openxmlformats.org/drawingml/2006/table">
            <a:tbl>
              <a:tblPr/>
              <a:tblGrid>
                <a:gridCol w="641304"/>
                <a:gridCol w="2594590"/>
                <a:gridCol w="2702533"/>
                <a:gridCol w="2702533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Практическое определение </a:t>
                      </a:r>
                      <a:r>
                        <a:rPr lang="ru-RU" sz="2700" b="0" dirty="0">
                          <a:latin typeface="Calibri"/>
                          <a:ea typeface="Calibri"/>
                          <a:cs typeface="Times New Roman"/>
                        </a:rPr>
                        <a:t>выталкивающей</a:t>
                      </a:r>
                      <a:r>
                        <a:rPr lang="ru-RU" sz="2800" b="1" dirty="0">
                          <a:latin typeface="Calibri"/>
                          <a:ea typeface="Calibri"/>
                          <a:cs typeface="Times New Roman"/>
                        </a:rPr>
                        <a:t> силы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Придумать идею определения выталкивающей силы</a:t>
                      </a: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Вывести формулу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3200" b="1" baseline="-25000" dirty="0" err="1">
                          <a:latin typeface="Calibri"/>
                          <a:ea typeface="Calibri"/>
                          <a:cs typeface="Times New Roman"/>
                        </a:rPr>
                        <a:t>выт</a:t>
                      </a:r>
                      <a:r>
                        <a:rPr lang="ru-RU" sz="3200" b="1" dirty="0" err="1">
                          <a:latin typeface="Calibri"/>
                          <a:ea typeface="Calibri"/>
                          <a:cs typeface="Times New Roman"/>
                        </a:rPr>
                        <a:t>=Р</a:t>
                      </a:r>
                      <a:r>
                        <a:rPr lang="ru-RU" sz="3200" b="1" baseline="-25000" dirty="0" err="1">
                          <a:latin typeface="Calibri"/>
                          <a:ea typeface="Calibri"/>
                          <a:cs typeface="Times New Roman"/>
                        </a:rPr>
                        <a:t>возд</a:t>
                      </a:r>
                      <a:r>
                        <a:rPr lang="ru-RU" sz="3200" b="1" dirty="0" err="1">
                          <a:latin typeface="Calibri"/>
                          <a:ea typeface="Calibri"/>
                          <a:cs typeface="Times New Roman"/>
                        </a:rPr>
                        <a:t>-Р</a:t>
                      </a:r>
                      <a:r>
                        <a:rPr lang="ru-RU" sz="3200" b="1" baseline="-25000" dirty="0" err="1">
                          <a:latin typeface="Calibri"/>
                          <a:ea typeface="Calibri"/>
                          <a:cs typeface="Times New Roman"/>
                        </a:rPr>
                        <a:t>вод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Метапредмет-ные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познавательные – логические умения, использование знаков и символов)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F:\АРХИМЕД\383778_82959_12860967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068960"/>
            <a:ext cx="3147031" cy="321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</TotalTime>
  <Words>628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Предмет Физика Класс 7 Тема Архимедова сила </vt:lpstr>
      <vt:lpstr>    Образовательная цель: Формирование исследовательских умений  посредством выяснения  зависимости архимедовой силы от различных параметров.  </vt:lpstr>
      <vt:lpstr>Задачи урока:</vt:lpstr>
      <vt:lpstr>Слайд 4</vt:lpstr>
      <vt:lpstr>Наша Таня громко плачет, Уронила в речку мячик, Тише, Танечка, не плачь. Почему не тонет мяч?   </vt:lpstr>
      <vt:lpstr>Слайд 6</vt:lpstr>
      <vt:lpstr>Слайд 7</vt:lpstr>
      <vt:lpstr>Слайд 8</vt:lpstr>
      <vt:lpstr>Слайд 9</vt:lpstr>
      <vt:lpstr>Слайд 10</vt:lpstr>
      <vt:lpstr>Слайд 11</vt:lpstr>
      <vt:lpstr>МАССА  ОБЪЁМ  ПЛОТНОСТЬ ЖИДКОСТИ  ГЛУБИНА ПОГРУЖЕНИЯ   ФОРМА</vt:lpstr>
      <vt:lpstr>Слайд 13</vt:lpstr>
      <vt:lpstr>Исследовательская работа учащихся в пяти группах:  </vt:lpstr>
      <vt:lpstr>Слайд 15</vt:lpstr>
      <vt:lpstr>Результаты </vt:lpstr>
      <vt:lpstr>Слайд 17</vt:lpstr>
      <vt:lpstr>Слайд 18</vt:lpstr>
      <vt:lpstr>Слайд 19</vt:lpstr>
      <vt:lpstr>Слайд 20</vt:lpstr>
      <vt:lpstr>Слайд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Физика Класс 7 Тема Архимедова сила</dc:title>
  <dc:subject>Разработка урока по ФГОС</dc:subject>
  <dc:creator>Гудова Галина</dc:creator>
  <cp:lastModifiedBy>uzer38</cp:lastModifiedBy>
  <cp:revision>10</cp:revision>
  <dcterms:created xsi:type="dcterms:W3CDTF">2013-04-26T09:46:32Z</dcterms:created>
  <dcterms:modified xsi:type="dcterms:W3CDTF">2013-04-27T05:06:53Z</dcterms:modified>
</cp:coreProperties>
</file>