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6"/>
  </p:notesMasterIdLst>
  <p:sldIdLst>
    <p:sldId id="256" r:id="rId2"/>
    <p:sldId id="270" r:id="rId3"/>
    <p:sldId id="260" r:id="rId4"/>
    <p:sldId id="284" r:id="rId5"/>
    <p:sldId id="283" r:id="rId6"/>
    <p:sldId id="279" r:id="rId7"/>
    <p:sldId id="282" r:id="rId8"/>
    <p:sldId id="257" r:id="rId9"/>
    <p:sldId id="280" r:id="rId10"/>
    <p:sldId id="281" r:id="rId11"/>
    <p:sldId id="268" r:id="rId12"/>
    <p:sldId id="269" r:id="rId13"/>
    <p:sldId id="258" r:id="rId14"/>
    <p:sldId id="259" r:id="rId15"/>
    <p:sldId id="265" r:id="rId16"/>
    <p:sldId id="275" r:id="rId17"/>
    <p:sldId id="262" r:id="rId18"/>
    <p:sldId id="264" r:id="rId19"/>
    <p:sldId id="261" r:id="rId20"/>
    <p:sldId id="278" r:id="rId21"/>
    <p:sldId id="288" r:id="rId22"/>
    <p:sldId id="285" r:id="rId23"/>
    <p:sldId id="276" r:id="rId24"/>
    <p:sldId id="27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89C97-3762-4A6B-93A2-C1D359104D2B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0AFEB-CE0B-4C96-97CD-76E0D7369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/index.php?title=%D0%A7%D0%B5%D0%BC%D0%BF%D0%B8%D0%BE%D0%BD%D0%B0%D1%82_%D0%BC%D0%B8%D1%80%D0%B0_%D0%BF%D0%BE_%D1%81%D0%BF%D0%BE%D1%80%D1%82%D0%B8%D0%B2%D0%BD%D0%BE%D0%B9_%D0%B0%D0%BA%D1%80%D0%BE%D0%B1%D0%B0%D1%82%D0%B8%D0%BA%D0%B5&amp;action=edit&amp;redlink=1" TargetMode="External"/><Relationship Id="rId3" Type="http://schemas.openxmlformats.org/officeDocument/2006/relationships/hyperlink" Target="http://ru.wikipedia.org/w/index.php?title=%D0%90%D0%BA%D1%80%D0%BE%D0%B1%D0%B0%D1%82%D0%B8%D1%87%D0%B5%D1%81%D0%BA%D0%B8%D0%B5_%D0%BF%D1%80%D1%8B%D0%B6%D0%BA%D0%B8&amp;action=edit&amp;redlink=1" TargetMode="External"/><Relationship Id="rId7" Type="http://schemas.openxmlformats.org/officeDocument/2006/relationships/hyperlink" Target="http://ru.wikipedia.org/wiki/%D0%A1%D0%A1%D0%A1%D0%A0" TargetMode="External"/><Relationship Id="rId2" Type="http://schemas.openxmlformats.org/officeDocument/2006/relationships/hyperlink" Target="http://ru.wikipedia.org/wiki/%D0%9B%D0%B5%D1%82%D0%BD%D0%B8%D0%B5_%D0%9E%D0%BB%D0%B8%D0%BC%D0%BF%D0%B8%D0%B9%D1%81%D0%BA%D0%B8%D0%B5_%D0%B8%D0%B3%D1%80%D1%8B_1932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B%D0%B5%D1%82%D0%BD%D0%B8%D0%B5_%D0%9E%D0%BB%D0%B8%D0%BC%D0%BF%D0%B8%D0%B9%D1%81%D0%BA%D0%B8%D0%B5_%D0%B8%D0%B3%D1%80%D1%8B_2000" TargetMode="External"/><Relationship Id="rId5" Type="http://schemas.openxmlformats.org/officeDocument/2006/relationships/hyperlink" Target="http://ru.wikipedia.org/wiki/%D0%9B%D0%B5%D1%82%D0%BD%D0%B8%D0%B5_%D0%9E%D0%BB%D0%B8%D0%BC%D0%BF%D0%B8%D0%B9%D1%81%D0%BA%D0%B8%D0%B5_%D0%B8%D0%B3%D1%80%D1%8B_1996" TargetMode="External"/><Relationship Id="rId4" Type="http://schemas.openxmlformats.org/officeDocument/2006/relationships/hyperlink" Target="http://en.wikipedia.org/wiki/Tumbling_(gymnastics)" TargetMode="External"/><Relationship Id="rId9" Type="http://schemas.openxmlformats.org/officeDocument/2006/relationships/hyperlink" Target="http://ru.wikipedia.org/w/index.php?title=%D0%9A%D1%83%D0%B1%D0%BE%D0%BA_%D0%BC%D0%B8%D1%80%D0%B0_%D0%BF%D0%BE_%D1%81%D0%BF%D0%BE%D1%80%D1%82%D0%B8%D0%B2%D0%BD%D0%BE%D0%B9_%D0%B0%D0%BA%D1%80%D0%BE%D0%B1%D0%B0%D1%82%D0%B8%D0%BA%D0%B5&amp;action=edit&amp;redlink=1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0%D0%BA%D1%80%D0%BE%D0%B1%D0%B0%D1%82%D0%B8%D0%BA%D0%B0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215370" cy="6286544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3800" b="1" dirty="0" smtClean="0">
                <a:solidFill>
                  <a:srgbClr val="0070C0"/>
                </a:solidFill>
                <a:latin typeface="Monotype Corsiva" pitchFamily="66" charset="0"/>
              </a:rPr>
              <a:t>Министерство образования и науки РФ</a:t>
            </a:r>
            <a:endParaRPr lang="ru-RU" sz="3800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pPr algn="ctr"/>
            <a:r>
              <a:rPr lang="ru-RU" sz="3800" b="1" dirty="0" smtClean="0">
                <a:solidFill>
                  <a:srgbClr val="0070C0"/>
                </a:solidFill>
                <a:latin typeface="Monotype Corsiva" pitchFamily="66" charset="0"/>
              </a:rPr>
              <a:t>Муниципальное бюджетное общеобразовательное учреждение</a:t>
            </a:r>
            <a:endParaRPr lang="ru-RU" sz="3800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pPr algn="ctr"/>
            <a:r>
              <a:rPr lang="ru-RU" sz="3800" b="1" dirty="0" err="1" smtClean="0">
                <a:solidFill>
                  <a:srgbClr val="0070C0"/>
                </a:solidFill>
                <a:latin typeface="Monotype Corsiva" pitchFamily="66" charset="0"/>
              </a:rPr>
              <a:t>Суг-Аксынская</a:t>
            </a:r>
            <a:r>
              <a:rPr lang="ru-RU" sz="3800" b="1" dirty="0" smtClean="0">
                <a:solidFill>
                  <a:srgbClr val="0070C0"/>
                </a:solidFill>
                <a:latin typeface="Monotype Corsiva" pitchFamily="66" charset="0"/>
              </a:rPr>
              <a:t> средняя общеобразовательная школа </a:t>
            </a:r>
            <a:endParaRPr lang="ru-RU" sz="3800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endParaRPr lang="ru-RU" sz="3800" b="1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pPr algn="ctr"/>
            <a:r>
              <a:rPr lang="ru-RU" sz="3800" b="1" dirty="0" smtClean="0">
                <a:solidFill>
                  <a:srgbClr val="0070C0"/>
                </a:solidFill>
                <a:latin typeface="Monotype Corsiva" pitchFamily="66" charset="0"/>
              </a:rPr>
              <a:t>           </a:t>
            </a:r>
            <a:r>
              <a:rPr lang="ru-RU" sz="5800" b="1" dirty="0" smtClean="0">
                <a:solidFill>
                  <a:srgbClr val="0070C0"/>
                </a:solidFill>
                <a:latin typeface="Monotype Corsiva" pitchFamily="66" charset="0"/>
              </a:rPr>
              <a:t>        Тема урока  </a:t>
            </a:r>
          </a:p>
          <a:p>
            <a:pPr algn="r"/>
            <a:r>
              <a:rPr lang="ru-RU" sz="5800" dirty="0" smtClean="0">
                <a:solidFill>
                  <a:srgbClr val="C00000"/>
                </a:solidFill>
                <a:latin typeface="Monotype Corsiva" pitchFamily="66" charset="0"/>
              </a:rPr>
              <a:t>                 </a:t>
            </a:r>
            <a:r>
              <a:rPr lang="ru-RU" sz="5800" dirty="0" smtClean="0">
                <a:solidFill>
                  <a:srgbClr val="C00000"/>
                </a:solidFill>
                <a:latin typeface="Monotype Corsiva" pitchFamily="66" charset="0"/>
              </a:rPr>
              <a:t>			 </a:t>
            </a:r>
            <a:r>
              <a:rPr lang="ru-RU" sz="5800" dirty="0" smtClean="0">
                <a:solidFill>
                  <a:srgbClr val="C00000"/>
                </a:solidFill>
                <a:latin typeface="Monotype Corsiva" pitchFamily="66" charset="0"/>
              </a:rPr>
              <a:t>«</a:t>
            </a:r>
            <a:r>
              <a:rPr lang="ru-RU" sz="5800" dirty="0" smtClean="0">
                <a:solidFill>
                  <a:srgbClr val="C00000"/>
                </a:solidFill>
                <a:latin typeface="Monotype Corsiva" pitchFamily="66" charset="0"/>
              </a:rPr>
              <a:t>Акробатика. Построение гимнастических пирамид»</a:t>
            </a:r>
            <a:endParaRPr lang="ru-RU" sz="58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r>
              <a:rPr lang="ru-RU" sz="5800" b="1" dirty="0" smtClean="0">
                <a:solidFill>
                  <a:srgbClr val="0070C0"/>
                </a:solidFill>
                <a:latin typeface="Monotype Corsiva" pitchFamily="66" charset="0"/>
              </a:rPr>
              <a:t>                                  для учащихся </a:t>
            </a:r>
            <a:r>
              <a:rPr lang="ru-RU" sz="5800" b="1" u="sng" dirty="0" smtClean="0">
                <a:solidFill>
                  <a:srgbClr val="0070C0"/>
                </a:solidFill>
                <a:latin typeface="Monotype Corsiva" pitchFamily="66" charset="0"/>
              </a:rPr>
              <a:t>6 класса</a:t>
            </a:r>
          </a:p>
          <a:p>
            <a:endParaRPr lang="ru-RU" b="1" u="sng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 </a:t>
            </a:r>
          </a:p>
          <a:p>
            <a:endParaRPr lang="ru-RU" b="1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endParaRPr lang="ru-RU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pPr algn="r"/>
            <a: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  <a:t>	</a:t>
            </a:r>
            <a:r>
              <a:rPr lang="ru-RU" sz="4500" dirty="0" smtClean="0">
                <a:solidFill>
                  <a:srgbClr val="0070C0"/>
                </a:solidFill>
                <a:latin typeface="Monotype Corsiva" pitchFamily="66" charset="0"/>
              </a:rPr>
              <a:t>                                            Учитель физической культуры                          				 Суг-Аксынской СОШ: </a:t>
            </a:r>
          </a:p>
          <a:p>
            <a:pPr algn="r"/>
            <a:r>
              <a:rPr lang="ru-RU" sz="4500" dirty="0" smtClean="0">
                <a:solidFill>
                  <a:srgbClr val="0070C0"/>
                </a:solidFill>
                <a:latin typeface="Monotype Corsiva" pitchFamily="66" charset="0"/>
              </a:rPr>
              <a:t>                                       </a:t>
            </a:r>
            <a:r>
              <a:rPr lang="ru-RU" sz="4500" u="sng" dirty="0" err="1" smtClean="0">
                <a:solidFill>
                  <a:srgbClr val="0070C0"/>
                </a:solidFill>
                <a:latin typeface="Monotype Corsiva" pitchFamily="66" charset="0"/>
              </a:rPr>
              <a:t>Монгуш</a:t>
            </a:r>
            <a:r>
              <a:rPr lang="ru-RU" sz="4500" u="sng" dirty="0" smtClean="0">
                <a:solidFill>
                  <a:srgbClr val="0070C0"/>
                </a:solidFill>
                <a:latin typeface="Monotype Corsiva" pitchFamily="66" charset="0"/>
              </a:rPr>
              <a:t> У.А.</a:t>
            </a:r>
            <a:endParaRPr lang="ru-RU" sz="4500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pPr algn="r"/>
            <a:r>
              <a:rPr lang="ru-RU" sz="4500" dirty="0" smtClean="0">
                <a:solidFill>
                  <a:srgbClr val="0070C0"/>
                </a:solidFill>
                <a:latin typeface="Monotype Corsiva" pitchFamily="66" charset="0"/>
              </a:rPr>
              <a:t>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ru-RU" sz="4500" dirty="0" smtClean="0">
                <a:solidFill>
                  <a:srgbClr val="0070C0"/>
                </a:solidFill>
                <a:latin typeface="Monotype Corsiva" pitchFamily="66" charset="0"/>
              </a:rPr>
              <a:t>                                                                                            </a:t>
            </a:r>
            <a:endParaRPr lang="ru-RU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r>
              <a:rPr lang="ru-RU" sz="4400" dirty="0" smtClean="0">
                <a:solidFill>
                  <a:srgbClr val="0070C0"/>
                </a:solidFill>
                <a:latin typeface="Monotype Corsiva" pitchFamily="66" charset="0"/>
              </a:rPr>
              <a:t> </a:t>
            </a:r>
          </a:p>
          <a:p>
            <a:pPr algn="ctr"/>
            <a:r>
              <a:rPr lang="ru-RU" sz="4400" dirty="0" smtClean="0">
                <a:solidFill>
                  <a:srgbClr val="0070C0"/>
                </a:solidFill>
                <a:latin typeface="Monotype Corsiva" pitchFamily="66" charset="0"/>
              </a:rPr>
              <a:t>                                </a:t>
            </a:r>
            <a:r>
              <a:rPr lang="ru-RU" sz="4400" dirty="0" err="1" smtClean="0">
                <a:solidFill>
                  <a:srgbClr val="0070C0"/>
                </a:solidFill>
                <a:latin typeface="Monotype Corsiva" pitchFamily="66" charset="0"/>
              </a:rPr>
              <a:t>Суг-Аксы</a:t>
            </a:r>
            <a:r>
              <a:rPr lang="ru-RU" sz="4400" dirty="0" smtClean="0">
                <a:solidFill>
                  <a:srgbClr val="0070C0"/>
                </a:solidFill>
                <a:latin typeface="Monotype Corsiva" pitchFamily="66" charset="0"/>
              </a:rPr>
              <a:t> - 2014</a:t>
            </a:r>
          </a:p>
        </p:txBody>
      </p:sp>
      <p:sp>
        <p:nvSpPr>
          <p:cNvPr id="4" name="Заголовок 5"/>
          <p:cNvSpPr txBox="1">
            <a:spLocks/>
          </p:cNvSpPr>
          <p:nvPr/>
        </p:nvSpPr>
        <p:spPr>
          <a:xfrm>
            <a:off x="530352" y="1316736"/>
            <a:ext cx="7772400" cy="13624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43" name="Picture 3" descr="C:\Users\Марта\Pictures\худ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4143372" cy="5429264"/>
          </a:xfrm>
          <a:prstGeom prst="rect">
            <a:avLst/>
          </a:prstGeom>
          <a:noFill/>
        </p:spPr>
      </p:pic>
    </p:spTree>
  </p:cSld>
  <p:clrMapOvr>
    <a:masterClrMapping/>
  </p:clrMapOvr>
  <p:transition advTm="1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4282" y="500042"/>
            <a:ext cx="8777318" cy="582455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Как олимпийский вид спорта спортивная акробатика возникла в 1932 году на </a:t>
            </a:r>
            <a:r>
              <a:rPr lang="ru-RU" u="sng" dirty="0" smtClean="0">
                <a:solidFill>
                  <a:schemeClr val="tx1"/>
                </a:solidFill>
                <a:hlinkClick r:id="rId2" tooltip="Летние Олимпийские игры 1932"/>
              </a:rPr>
              <a:t>10-х Олимпийских играх</a:t>
            </a:r>
            <a:r>
              <a:rPr lang="ru-RU" dirty="0" smtClean="0">
                <a:solidFill>
                  <a:schemeClr val="tx1"/>
                </a:solidFill>
              </a:rPr>
              <a:t>, когда мужские </a:t>
            </a:r>
            <a:r>
              <a:rPr lang="ru-RU" u="sng" dirty="0" smtClean="0">
                <a:solidFill>
                  <a:schemeClr val="tx1"/>
                </a:solidFill>
                <a:hlinkClick r:id="rId3" tooltip="Акробатические прыжки (страница отсутствует)"/>
              </a:rPr>
              <a:t>акробатические прыжки</a:t>
            </a:r>
            <a:r>
              <a:rPr lang="ru-RU" dirty="0" smtClean="0">
                <a:solidFill>
                  <a:schemeClr val="tx1"/>
                </a:solidFill>
              </a:rPr>
              <a:t> (</a:t>
            </a:r>
            <a:r>
              <a:rPr lang="ru-RU" i="1" u="sng" dirty="0" smtClean="0">
                <a:solidFill>
                  <a:schemeClr val="tx1"/>
                </a:solidFill>
                <a:hlinkClick r:id="rId4" tooltip="en:Tumbling (gymnastics)"/>
              </a:rPr>
              <a:t>англ.</a:t>
            </a:r>
            <a:r>
              <a:rPr lang="ru-RU" dirty="0" smtClean="0">
                <a:solidFill>
                  <a:schemeClr val="tx1"/>
                </a:solidFill>
              </a:rPr>
              <a:t>) (</a:t>
            </a:r>
            <a:r>
              <a:rPr lang="ru-RU" dirty="0" err="1" smtClean="0">
                <a:solidFill>
                  <a:schemeClr val="tx1"/>
                </a:solidFill>
              </a:rPr>
              <a:t>тамблинг</a:t>
            </a:r>
            <a:r>
              <a:rPr lang="ru-RU" dirty="0" smtClean="0">
                <a:solidFill>
                  <a:schemeClr val="tx1"/>
                </a:solidFill>
              </a:rPr>
              <a:t>) вошли в программу соревнований по гимнастике как отдельный вид спорта (показательные соревнования по ним проводились на Олимпиадах </a:t>
            </a:r>
            <a:r>
              <a:rPr lang="ru-RU" u="sng" dirty="0" smtClean="0">
                <a:solidFill>
                  <a:schemeClr val="tx1"/>
                </a:solidFill>
                <a:hlinkClick r:id="rId5" tooltip="Летние Олимпийские игры 1996"/>
              </a:rPr>
              <a:t>1996</a:t>
            </a:r>
            <a:r>
              <a:rPr lang="ru-RU" dirty="0" smtClean="0">
                <a:solidFill>
                  <a:schemeClr val="tx1"/>
                </a:solidFill>
              </a:rPr>
              <a:t> и </a:t>
            </a:r>
            <a:r>
              <a:rPr lang="ru-RU" u="sng" dirty="0" smtClean="0">
                <a:solidFill>
                  <a:schemeClr val="tx1"/>
                </a:solidFill>
                <a:hlinkClick r:id="rId6" tooltip="Летние Олимпийские игры 2000"/>
              </a:rPr>
              <a:t>2000</a:t>
            </a:r>
            <a:r>
              <a:rPr lang="ru-RU" dirty="0" smtClean="0">
                <a:solidFill>
                  <a:schemeClr val="tx1"/>
                </a:solidFill>
              </a:rPr>
              <a:t> годов). С этого времени по ним стали проводиться соревнования в Великобритании, США и других странах. В </a:t>
            </a:r>
            <a:r>
              <a:rPr lang="ru-RU" u="sng" dirty="0" smtClean="0">
                <a:solidFill>
                  <a:schemeClr val="tx1"/>
                </a:solidFill>
                <a:hlinkClick r:id="rId7" tooltip="СССР"/>
              </a:rPr>
              <a:t>СССР</a:t>
            </a:r>
            <a:r>
              <a:rPr lang="ru-RU" dirty="0" smtClean="0">
                <a:solidFill>
                  <a:schemeClr val="tx1"/>
                </a:solidFill>
              </a:rPr>
              <a:t> как самостоятельный вид спорта сформировалась в конце 1930-х годов. Первый всесоюзный чемпионат по спортивной акробатике состоялся в 1939 году. Женские соревнования проводятся с 1940 года, юношеские — с 1951 года. Первый личный </a:t>
            </a:r>
            <a:r>
              <a:rPr lang="ru-RU" u="sng" dirty="0" smtClean="0">
                <a:solidFill>
                  <a:schemeClr val="tx1"/>
                </a:solidFill>
                <a:hlinkClick r:id="rId8" tooltip="Чемпионат мира по спортивной акробатике (страница отсутствует)"/>
              </a:rPr>
              <a:t>чемпионат мира по спортивной акробатике</a:t>
            </a:r>
            <a:r>
              <a:rPr lang="ru-RU" dirty="0" smtClean="0">
                <a:solidFill>
                  <a:schemeClr val="tx1"/>
                </a:solidFill>
              </a:rPr>
              <a:t> состоялся в Москве в 1974 году. Первые соревнования на </a:t>
            </a:r>
            <a:r>
              <a:rPr lang="ru-RU" u="sng" dirty="0" smtClean="0">
                <a:solidFill>
                  <a:schemeClr val="tx1"/>
                </a:solidFill>
                <a:hlinkClick r:id="rId9" tooltip="Кубок мира по спортивной акробатике (страница отсутствует)"/>
              </a:rPr>
              <a:t>Кубок мира по спортивной акробатике</a:t>
            </a:r>
            <a:r>
              <a:rPr lang="ru-RU" dirty="0" smtClean="0">
                <a:solidFill>
                  <a:schemeClr val="tx1"/>
                </a:solidFill>
              </a:rPr>
              <a:t> прошли в Швейцарии в 1975 году.</a:t>
            </a:r>
          </a:p>
          <a:p>
            <a:endParaRPr lang="ru-RU" dirty="0"/>
          </a:p>
        </p:txBody>
      </p:sp>
    </p:spTree>
  </p:cSld>
  <p:clrMapOvr>
    <a:masterClrMapping/>
  </p:clrMapOvr>
  <p:transition spd="med" advTm="40000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00042"/>
            <a:ext cx="8686800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Кувырок вперёд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Выполнение</a:t>
            </a:r>
            <a:r>
              <a:rPr lang="ru-RU" sz="2700" b="1" dirty="0" smtClean="0">
                <a:solidFill>
                  <a:srgbClr val="7030A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после отталкивания держать ноги прямые, следить за плотной группировкой</a:t>
            </a:r>
            <a:r>
              <a:rPr lang="ru-RU" sz="27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endParaRPr lang="ru-RU" sz="27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2050" name="Picture 2" descr="C:\Users\Марта\Pictures\кув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928662" y="2143116"/>
            <a:ext cx="7643865" cy="428628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83000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после    маха - быстрое    соединение    ног   в стойке, сход   в    кувырок    длинный   (руки     не    гнуть, ноги ровные – прямые).       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Марта\Pictures\лотити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71472" y="2000240"/>
            <a:ext cx="8072494" cy="457203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20000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Стойка на лопатках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K:\sarvangasana0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1142984"/>
            <a:ext cx="3786214" cy="5715016"/>
          </a:xfrm>
          <a:prstGeom prst="rect">
            <a:avLst/>
          </a:prstGeom>
          <a:noFill/>
        </p:spPr>
      </p:pic>
      <p:pic>
        <p:nvPicPr>
          <p:cNvPr id="5" name="Содержимое 3" descr="дололол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86063" y="1643050"/>
            <a:ext cx="4972048" cy="4941120"/>
          </a:xfrm>
          <a:prstGeom prst="rect">
            <a:avLst/>
          </a:prstGeom>
        </p:spPr>
      </p:pic>
    </p:spTree>
  </p:cSld>
  <p:clrMapOvr>
    <a:masterClrMapping/>
  </p:clrMapOvr>
  <p:transition spd="slow" advTm="128000"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«Мост» из положения лёжа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 bwMode="auto">
          <a:xfrm>
            <a:off x="1571604" y="1071546"/>
            <a:ext cx="5929354" cy="578645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67000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Марта\Pictures\апапа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8072494" cy="4357718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72000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История      возникновения гимнастических     пирамид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Гимнастические пирамиды </a:t>
            </a:r>
            <a:r>
              <a:rPr lang="ru-RU" dirty="0" smtClean="0">
                <a:solidFill>
                  <a:srgbClr val="002060"/>
                </a:solidFill>
              </a:rPr>
              <a:t>строятся из акробатических упражнений, которые начали появляться в Греции 18 в. до н.э. И дошли до нас. Пирамиды могут быть разные по количеству исполнителей, сложности в построении и рисунку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 advTm="32000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Марта\Pictures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571721"/>
            <a:ext cx="5357818" cy="4286279"/>
          </a:xfrm>
          <a:prstGeom prst="rect">
            <a:avLst/>
          </a:prstGeom>
          <a:noFill/>
        </p:spPr>
      </p:pic>
      <p:pic>
        <p:nvPicPr>
          <p:cNvPr id="12290" name="Picture 2" descr="C:\Users\Марта\Pictures\апапап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428604"/>
            <a:ext cx="4643438" cy="342902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7000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Марта\Pictures\рр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4282" y="285728"/>
            <a:ext cx="4381521" cy="3178987"/>
          </a:xfrm>
          <a:prstGeom prst="rect">
            <a:avLst/>
          </a:prstGeom>
          <a:noFill/>
        </p:spPr>
      </p:pic>
      <p:pic>
        <p:nvPicPr>
          <p:cNvPr id="4099" name="Picture 3" descr="C:\Users\Марта\Pictures\олол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643182"/>
            <a:ext cx="4067197" cy="3876693"/>
          </a:xfrm>
          <a:prstGeom prst="rect">
            <a:avLst/>
          </a:prstGeom>
          <a:noFill/>
        </p:spPr>
      </p:pic>
    </p:spTree>
  </p:cSld>
  <p:clrMapOvr>
    <a:masterClrMapping/>
  </p:clrMapOvr>
  <p:transition advTm="19000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Гимнастическая     пирамида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5122" name="Picture 2" descr="C:\Users\Марта\Pictures\imagesCAEVXEZK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4282" y="1214422"/>
            <a:ext cx="8715436" cy="5429288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2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  <a:latin typeface="Monotype Corsiva" pitchFamily="66" charset="0"/>
              </a:rPr>
              <a:t>Цель:</a:t>
            </a: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5400" dirty="0" smtClean="0">
                <a:solidFill>
                  <a:srgbClr val="7030A0"/>
                </a:solidFill>
                <a:latin typeface="Monotype Corsiva" pitchFamily="66" charset="0"/>
              </a:rPr>
              <a:t>обучение учащихся использованию акробатических упражнений в построении гимнастических пирамид.</a:t>
            </a:r>
          </a:p>
          <a:p>
            <a:endParaRPr lang="ru-RU" dirty="0"/>
          </a:p>
        </p:txBody>
      </p:sp>
      <p:pic>
        <p:nvPicPr>
          <p:cNvPr id="17410" name="Picture 2" descr="C:\Users\Марта\Pictures\праор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14875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9000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балансирование   Равновесие      спортивная    </a:t>
            </a:r>
            <a:r>
              <a:rPr lang="ru-RU" sz="2000" b="1" dirty="0" smtClean="0">
                <a:solidFill>
                  <a:srgbClr val="FF0000"/>
                </a:solidFill>
              </a:rPr>
              <a:t>акробатика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Марта\Pictures\96c24d56-69b0-4744-b398-bf45ead45e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8358246" cy="521497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9000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Задание ! ! ! ! !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Построить гимнастическую пирамиду.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20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i="1" dirty="0" smtClean="0">
                <a:solidFill>
                  <a:srgbClr val="FF0000"/>
                </a:solidFill>
              </a:rPr>
              <a:t>Игра «День и ночь»</a:t>
            </a:r>
            <a:endParaRPr lang="ru-RU" sz="48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500034" y="2357430"/>
            <a:ext cx="3643338" cy="307183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есяц 4"/>
          <p:cNvSpPr/>
          <p:nvPr/>
        </p:nvSpPr>
        <p:spPr>
          <a:xfrm>
            <a:off x="5929322" y="1571612"/>
            <a:ext cx="2071702" cy="35719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180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i="1" dirty="0" smtClean="0">
                <a:solidFill>
                  <a:srgbClr val="00B050"/>
                </a:solidFill>
              </a:rPr>
              <a:t>«Гимнастика-душа и тело...»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гимнастика является одним из способов эмоциональной зарядки, человек успокаивается, одухотворяется при занятии гимнастикой и поэтому "</a:t>
            </a:r>
            <a:r>
              <a:rPr lang="ru-RU" i="1" dirty="0" smtClean="0">
                <a:solidFill>
                  <a:srgbClr val="FF0000"/>
                </a:solidFill>
              </a:rPr>
              <a:t>гимнастика - это душа</a:t>
            </a:r>
            <a:r>
              <a:rPr lang="ru-RU" dirty="0" smtClean="0">
                <a:solidFill>
                  <a:srgbClr val="FF0000"/>
                </a:solidFill>
              </a:rPr>
              <a:t>", и занятие гимнастикой это движение тела, означает гибкость, ловкость человека, из этого "</a:t>
            </a:r>
            <a:r>
              <a:rPr lang="ru-RU" i="1" dirty="0" smtClean="0">
                <a:solidFill>
                  <a:srgbClr val="FF0000"/>
                </a:solidFill>
              </a:rPr>
              <a:t>гимнастика - это тело"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39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4372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7030A0"/>
                </a:solidFill>
                <a:latin typeface="Monotype Corsiva" pitchFamily="66" charset="0"/>
              </a:rPr>
              <a:t> Успехов в учебе, ребята!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7030A0"/>
                </a:solidFill>
                <a:latin typeface="Monotype Corsiva" pitchFamily="66" charset="0"/>
              </a:rPr>
              <a:t>Благодарю 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7030A0"/>
                </a:solidFill>
                <a:latin typeface="Monotype Corsiva" pitchFamily="66" charset="0"/>
              </a:rPr>
              <a:t>          за ваше 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7030A0"/>
                </a:solidFill>
                <a:latin typeface="Monotype Corsiva" pitchFamily="66" charset="0"/>
              </a:rPr>
              <a:t>                            внимание…</a:t>
            </a:r>
          </a:p>
        </p:txBody>
      </p:sp>
      <p:pic>
        <p:nvPicPr>
          <p:cNvPr id="13314" name="Picture 2" descr="C:\Users\Марта\Pictures\861714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29133"/>
            <a:ext cx="9144000" cy="2428868"/>
          </a:xfrm>
          <a:prstGeom prst="rect">
            <a:avLst/>
          </a:prstGeom>
          <a:noFill/>
        </p:spPr>
      </p:pic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«Гимнастика - душа и тело...»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7124720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9600" dirty="0" smtClean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    ?  ?  ?  ?  ?                  			?  ? 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					? </a:t>
            </a:r>
            <a:endParaRPr lang="ru-RU" sz="9600" dirty="0">
              <a:latin typeface="Times New Roman" pitchFamily="18" charset="0"/>
              <a:ea typeface="Gungsuh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8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571480"/>
            <a:ext cx="7410472" cy="5753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i="1" dirty="0" smtClean="0">
                <a:latin typeface="Times New Roman" pitchFamily="18" charset="0"/>
                <a:cs typeface="Times New Roman" pitchFamily="18" charset="0"/>
              </a:rPr>
              <a:t>ОРУ </a:t>
            </a:r>
          </a:p>
          <a:p>
            <a:pPr algn="ctr">
              <a:buNone/>
            </a:pPr>
            <a:r>
              <a:rPr lang="ru-RU" sz="6600" b="1" i="1" dirty="0" smtClean="0">
                <a:latin typeface="Times New Roman" pitchFamily="18" charset="0"/>
                <a:cs typeface="Times New Roman" pitchFamily="18" charset="0"/>
              </a:rPr>
              <a:t>Упражнения:</a:t>
            </a:r>
          </a:p>
          <a:p>
            <a:pPr algn="ctr">
              <a:buNone/>
            </a:pPr>
            <a:r>
              <a:rPr lang="ru-RU" sz="6600" b="1" i="1" dirty="0" smtClean="0">
                <a:latin typeface="Times New Roman" pitchFamily="18" charset="0"/>
                <a:cs typeface="Times New Roman" pitchFamily="18" charset="0"/>
              </a:rPr>
              <a:t>«Раз, два, три..»</a:t>
            </a:r>
          </a:p>
          <a:p>
            <a:pPr algn="ctr">
              <a:buNone/>
            </a:pPr>
            <a:r>
              <a:rPr lang="ru-RU" sz="6600" b="1" i="1" dirty="0" smtClean="0">
                <a:latin typeface="Times New Roman" pitchFamily="18" charset="0"/>
                <a:cs typeface="Times New Roman" pitchFamily="18" charset="0"/>
              </a:rPr>
              <a:t>выполним</a:t>
            </a:r>
          </a:p>
        </p:txBody>
      </p:sp>
    </p:spTree>
  </p:cSld>
  <p:clrMapOvr>
    <a:masterClrMapping/>
  </p:clrMapOvr>
  <p:transition advTm="436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  <a:ea typeface="Gungsuh" pitchFamily="18" charset="-127"/>
              </a:rPr>
              <a:t>Гимнастика </a:t>
            </a:r>
            <a:r>
              <a:rPr lang="ru-RU" dirty="0" smtClean="0">
                <a:latin typeface="Monotype Corsiva" pitchFamily="66" charset="0"/>
                <a:ea typeface="Gungsuh" pitchFamily="18" charset="-127"/>
              </a:rPr>
              <a:t>— один из наиболее популярных видов спорта и физической культуры.</a:t>
            </a:r>
          </a:p>
          <a:p>
            <a:r>
              <a:rPr lang="ru-RU" dirty="0" smtClean="0">
                <a:latin typeface="Monotype Corsiva" pitchFamily="66" charset="0"/>
                <a:ea typeface="Gungsuh" pitchFamily="18" charset="-127"/>
              </a:rPr>
              <a:t>К спортивным видам гимнастики относятся: спортивная, художественная, </a:t>
            </a: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  <a:ea typeface="Gungsuh" pitchFamily="18" charset="-127"/>
              </a:rPr>
              <a:t>акробатическая, </a:t>
            </a:r>
            <a:r>
              <a:rPr lang="ru-RU" dirty="0" smtClean="0">
                <a:latin typeface="Monotype Corsiva" pitchFamily="66" charset="0"/>
                <a:ea typeface="Gungsuh" pitchFamily="18" charset="-127"/>
              </a:rPr>
              <a:t>эстетическая, командная.</a:t>
            </a:r>
          </a:p>
          <a:p>
            <a:endParaRPr lang="ru-RU" dirty="0"/>
          </a:p>
        </p:txBody>
      </p:sp>
      <p:pic>
        <p:nvPicPr>
          <p:cNvPr id="5" name="Picture 2" descr="C:\Users\Марта\Pictures\вапро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57166"/>
            <a:ext cx="4562476" cy="6858048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2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214422"/>
            <a:ext cx="8267728" cy="5110178"/>
          </a:xfrm>
        </p:spPr>
        <p:txBody>
          <a:bodyPr>
            <a:normAutofit lnSpcReduction="10000"/>
          </a:bodyPr>
          <a:lstStyle/>
          <a:p>
            <a:pPr>
              <a:lnSpc>
                <a:spcPct val="170000"/>
              </a:lnSpc>
            </a:pPr>
            <a:r>
              <a:rPr lang="ru-RU" b="1" dirty="0" smtClean="0">
                <a:solidFill>
                  <a:srgbClr val="FF0000"/>
                </a:solidFill>
              </a:rPr>
              <a:t>Оздоровительные виды </a:t>
            </a:r>
            <a:r>
              <a:rPr lang="ru-RU" b="1" dirty="0" smtClean="0">
                <a:solidFill>
                  <a:srgbClr val="002060"/>
                </a:solidFill>
              </a:rPr>
              <a:t>гимнастики предусматривает выполнение упражнений в режиме дня в виде упражнений утренней гимнастики, физкультуры, физкультминутки в учебных заведениях и на производстве. Существует несколько видов оздоровительной гимнастики:</a:t>
            </a:r>
          </a:p>
        </p:txBody>
      </p:sp>
    </p:spTree>
  </p:cSld>
  <p:clrMapOvr>
    <a:masterClrMapping/>
  </p:clrMapOvr>
  <p:transition spd="slow" advTm="29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7624786" cy="4724400"/>
          </a:xfrm>
        </p:spPr>
        <p:txBody>
          <a:bodyPr>
            <a:normAutofit fontScale="77500" lnSpcReduction="20000"/>
          </a:bodyPr>
          <a:lstStyle/>
          <a:p>
            <a:pPr lvl="0" algn="ctr">
              <a:lnSpc>
                <a:spcPct val="17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Гигиеническая гимнастика </a:t>
            </a:r>
            <a:r>
              <a:rPr lang="ru-RU" b="1" dirty="0" smtClean="0">
                <a:solidFill>
                  <a:srgbClr val="FF0000"/>
                </a:solidFill>
              </a:rPr>
              <a:t>— используется для сохранения и укрепления здоровья, поддержания на высоком уровне физической и умственной работоспособности, общественной активности.</a:t>
            </a:r>
          </a:p>
          <a:p>
            <a:pPr lvl="0" algn="ctr">
              <a:lnSpc>
                <a:spcPct val="17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Ритмическая гимнастика </a:t>
            </a:r>
            <a:r>
              <a:rPr lang="ru-RU" b="1" dirty="0" smtClean="0">
                <a:solidFill>
                  <a:srgbClr val="FF0000"/>
                </a:solidFill>
              </a:rPr>
              <a:t>— разновидность оздоровительной гимнастики. Важным элементом ритмической гимнастики является музыкальное сопровождение.</a:t>
            </a:r>
          </a:p>
          <a:p>
            <a:endParaRPr lang="ru-RU" dirty="0"/>
          </a:p>
        </p:txBody>
      </p:sp>
    </p:spTree>
  </p:cSld>
  <p:clrMapOvr>
    <a:masterClrMapping/>
  </p:clrMapOvr>
  <p:transition spd="slow" advTm="39000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Слово «</a:t>
            </a:r>
            <a:r>
              <a:rPr lang="ru-RU" sz="4000" b="1" i="1" dirty="0" smtClean="0">
                <a:solidFill>
                  <a:srgbClr val="FF0000"/>
                </a:solidFill>
                <a:latin typeface="Monotype Corsiva" pitchFamily="66" charset="0"/>
              </a:rPr>
              <a:t>акробатика</a:t>
            </a:r>
            <a:r>
              <a:rPr lang="ru-RU" sz="4000" dirty="0" smtClean="0">
                <a:solidFill>
                  <a:srgbClr val="FF0000"/>
                </a:solidFill>
                <a:latin typeface="Monotype Corsiva" pitchFamily="66" charset="0"/>
              </a:rPr>
              <a:t>»</a:t>
            </a:r>
            <a:r>
              <a:rPr lang="ru-RU" sz="4000" dirty="0" smtClean="0">
                <a:latin typeface="Monotype Corsiva" pitchFamily="66" charset="0"/>
              </a:rPr>
              <a:t> в переводе с греческого означает «хожу на цыпочках, лезу » </a:t>
            </a:r>
          </a:p>
          <a:p>
            <a:r>
              <a:rPr lang="ru-RU" sz="4000" dirty="0" err="1" smtClean="0">
                <a:latin typeface="Monotype Corsiva" pitchFamily="66" charset="0"/>
              </a:rPr>
              <a:t>Акроба́тика</a:t>
            </a:r>
            <a:r>
              <a:rPr lang="ru-RU" sz="4000" dirty="0" smtClean="0">
                <a:latin typeface="Monotype Corsiva" pitchFamily="66" charset="0"/>
              </a:rPr>
              <a:t> — раздел гимнастики </a:t>
            </a:r>
            <a:r>
              <a:rPr lang="ru-RU" sz="4000" dirty="0" err="1" smtClean="0">
                <a:latin typeface="Monotype Corsiva" pitchFamily="66" charset="0"/>
              </a:rPr>
              <a:t>c</a:t>
            </a:r>
            <a:r>
              <a:rPr lang="ru-RU" sz="4000" dirty="0" smtClean="0">
                <a:latin typeface="Monotype Corsiva" pitchFamily="66" charset="0"/>
              </a:rPr>
              <a:t> упражнениями на силу, ловкость, прыгучесть</a:t>
            </a:r>
            <a:r>
              <a:rPr lang="ru-RU" dirty="0" smtClean="0">
                <a:latin typeface="Monotype Corsiva" pitchFamily="66" charset="0"/>
              </a:rPr>
              <a:t>.</a:t>
            </a:r>
          </a:p>
          <a:p>
            <a:endParaRPr lang="ru-RU" dirty="0"/>
          </a:p>
        </p:txBody>
      </p:sp>
      <p:pic>
        <p:nvPicPr>
          <p:cNvPr id="16386" name="Picture 2" descr="C:\Users\Марта\Pictures\ек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5" y="4214819"/>
            <a:ext cx="2214546" cy="264318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9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82918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Спортивная акробатика — вид спорта, соревнования в выполнении </a:t>
            </a:r>
            <a:r>
              <a:rPr lang="ru-RU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tooltip="Акробатика"/>
              </a:rPr>
              <a:t>акробатических упражнений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связанных с сохранением равновесия (балансирование) и вращением тела с опорой и без опоры.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 advTm="25000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570</TotalTime>
  <Words>490</Words>
  <PresentationFormat>Экран (4:3)</PresentationFormat>
  <Paragraphs>53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Трек</vt:lpstr>
      <vt:lpstr>Слайд 1</vt:lpstr>
      <vt:lpstr>Слайд 2</vt:lpstr>
      <vt:lpstr>«Гимнастика - душа и тело...»</vt:lpstr>
      <vt:lpstr>Слайд 4</vt:lpstr>
      <vt:lpstr>Слайд 5</vt:lpstr>
      <vt:lpstr>Слайд 6</vt:lpstr>
      <vt:lpstr>Слайд 7</vt:lpstr>
      <vt:lpstr>Слайд 8</vt:lpstr>
      <vt:lpstr>Спортивная акробатика — вид спорта, соревнования в выполнении акробатических упражнений, связанных с сохранением равновесия (балансирование) и вращением тела с опорой и без опоры. </vt:lpstr>
      <vt:lpstr>Слайд 10</vt:lpstr>
      <vt:lpstr>Кувырок вперёд Выполнение: после отталкивания держать ноги прямые, следить за плотной группировкой.</vt:lpstr>
      <vt:lpstr>после    маха - быстрое    соединение    ног   в стойке, сход   в    кувырок    длинный   (руки     не    гнуть, ноги ровные – прямые).       </vt:lpstr>
      <vt:lpstr>Стойка на лопатках</vt:lpstr>
      <vt:lpstr>«Мост» из положения лёжа</vt:lpstr>
      <vt:lpstr>Слайд 15</vt:lpstr>
      <vt:lpstr>История      возникновения гимнастических     пирамид</vt:lpstr>
      <vt:lpstr>Слайд 17</vt:lpstr>
      <vt:lpstr>Слайд 18</vt:lpstr>
      <vt:lpstr>Гимнастическая     пирамида</vt:lpstr>
      <vt:lpstr>балансирование   Равновесие      спортивная    акробатика</vt:lpstr>
      <vt:lpstr>Задание ! ! ! ! !</vt:lpstr>
      <vt:lpstr>Игра «День и ночь»</vt:lpstr>
      <vt:lpstr>«Гимнастика-душа и тело...» 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Ховалыг</dc:creator>
  <cp:lastModifiedBy>Ховалыг</cp:lastModifiedBy>
  <cp:revision>43</cp:revision>
  <dcterms:created xsi:type="dcterms:W3CDTF">2014-01-13T13:34:56Z</dcterms:created>
  <dcterms:modified xsi:type="dcterms:W3CDTF">2014-10-31T08:35:56Z</dcterms:modified>
</cp:coreProperties>
</file>