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5%D1%81%D0%BE%D1%81%D1%82%D0%B5%D0%BF%D1%8C" TargetMode="External"/><Relationship Id="rId3" Type="http://schemas.openxmlformats.org/officeDocument/2006/relationships/hyperlink" Target="http://ru.wikipedia.org/wiki/%D0%A2%D0%B5%D0%BC%D0%BD%D0%B8%D0%BA%D0%BE%D0%B2%D1%81%D0%BA%D0%B8%D0%B9_%D1%80%D0%B0%D0%B9%D0%BE%D0%BD_%D0%9C%D0%BE%D1%80%D0%B4%D0%BE%D0%B2%D0%B8%D0%B8" TargetMode="External"/><Relationship Id="rId7" Type="http://schemas.openxmlformats.org/officeDocument/2006/relationships/hyperlink" Target="http://ru.wikipedia.org/wiki/%D0%A8%D0%B8%D1%80%D0%BE%D0%BA%D0%BE%D0%BB%D0%B8%D1%81%D1%82%D0%B2%D0%B5%D0%BD%D0%BD%D1%8B%D0%B9_%D0%BB%D0%B5%D1%81" TargetMode="External"/><Relationship Id="rId12" Type="http://schemas.openxmlformats.org/officeDocument/2006/relationships/hyperlink" Target="http://ru.wikipedia.org/wiki/%D0%9C%D0%BE%D1%80%D0%B4%D0%BE%D0%B2%D1%81%D0%BA%D0%B8%D0%B9_%D0%B7%D0%B0%D0%BF%D0%BE%D0%B2%D0%B5%D0%B4%D0%BD%D0%B8%D0%BA#cite_note-0" TargetMode="External"/><Relationship Id="rId2" Type="http://schemas.openxmlformats.org/officeDocument/2006/relationships/hyperlink" Target="http://ru.wikipedia.org/wiki/%D0%97%D0%B0%D0%BF%D0%BE%D0%B2%D0%B5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2%D0%BE%D0%B9%D0%BD%D1%8B%D0%B9_%D0%BB%D0%B5%D1%81" TargetMode="External"/><Relationship Id="rId11" Type="http://schemas.openxmlformats.org/officeDocument/2006/relationships/hyperlink" Target="http://ru.wikipedia.org/wiki/%D0%A1%D0%BC%D0%B8%D0%B4%D0%BE%D0%B2%D0%B8%D1%87,_%D0%9F%D1%91%D1%82%D1%80_%D0%93%D0%B5%D1%80%D0%BC%D0%BE%D0%B3%D0%B5%D0%BD%D0%BE%D0%B2%D0%B8%D1%87" TargetMode="External"/><Relationship Id="rId5" Type="http://schemas.openxmlformats.org/officeDocument/2006/relationships/hyperlink" Target="http://ru.wikipedia.org/wiki/%D0%9C%D0%BE%D0%BA%D1%88%D0%B0_(%D1%80%D0%B5%D0%BA%D0%B0)" TargetMode="External"/><Relationship Id="rId10" Type="http://schemas.openxmlformats.org/officeDocument/2006/relationships/hyperlink" Target="http://ru.wikipedia.org/wiki/1936_%D0%B3%D0%BE%D0%B4" TargetMode="External"/><Relationship Id="rId4" Type="http://schemas.openxmlformats.org/officeDocument/2006/relationships/hyperlink" Target="http://ru.wikipedia.org/wiki/%D0%A0%D0%B5%D1%81%D0%BF%D1%83%D0%B1%D0%BB%D0%B8%D0%BA%D0%B0_%D0%9C%D0%BE%D1%80%D0%B4%D0%BE%D0%B2%D0%B8%D1%8F" TargetMode="External"/><Relationship Id="rId9" Type="http://schemas.openxmlformats.org/officeDocument/2006/relationships/hyperlink" Target="http://ru.wikipedia.org/wiki/5_%D0%BC%D0%B0%D1%80%D1%82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3%D0%BC%D0%B5%D1%80%D0%B5%D0%BD%D0%BD%D1%8B%D0%B9_%D0%BA%D0%BB%D0%B8%D0%BC%D0%B0%D1%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D%D1%80%D0%BE%D0%B7%D0%B8%D1%8F_(%D0%B3%D0%B5%D0%BE%D0%BB%D0%BE%D0%B3%D0%B8%D1%8F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1%D1%82%D0%B0%D1%80%D0%B8%D1%86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1%81%D1%83%D0%B4%D0%B8%D1%81%D1%82%D1%8B%D0%B5_%D1%80%D0%B0%D1%81%D1%82%D0%B5%D0%BD%D0%B8%D1%8F" TargetMode="External"/><Relationship Id="rId13" Type="http://schemas.openxmlformats.org/officeDocument/2006/relationships/hyperlink" Target="http://ru.wikipedia.org/wiki/%D0%9F%D1%8B%D0%BB%D1%8C%D1%86%D0%B5%D0%B3%D0%BE%D0%BB%D0%BE%D0%B2%D0%BD%D0%B8%D0%BA_%D0%BA%D1%80%D0%B0%D1%81%D0%BD%D1%8B%D0%B9" TargetMode="External"/><Relationship Id="rId18" Type="http://schemas.openxmlformats.org/officeDocument/2006/relationships/hyperlink" Target="http://ru.wikipedia.org/wiki/%D0%97%D0%B5%D0%BC%D0%BD%D0%BE%D0%B2%D0%BE%D0%B4%D0%BD%D1%8B%D0%B5" TargetMode="External"/><Relationship Id="rId26" Type="http://schemas.openxmlformats.org/officeDocument/2006/relationships/hyperlink" Target="http://ru.wikipedia.org/wiki/%D0%9E%D0%BB%D0%B5%D0%BD%D1%8C" TargetMode="External"/><Relationship Id="rId3" Type="http://schemas.openxmlformats.org/officeDocument/2006/relationships/hyperlink" Target="http://ru.wikipedia.org/wiki/%D0%95%D0%BB%D1%8C" TargetMode="External"/><Relationship Id="rId21" Type="http://schemas.openxmlformats.org/officeDocument/2006/relationships/hyperlink" Target="http://ru.wikipedia.org/wiki/%D0%9D%D0%B0%D1%81%D0%B5%D0%BA%D0%BE%D0%BC%D1%8B%D0%B5" TargetMode="External"/><Relationship Id="rId7" Type="http://schemas.openxmlformats.org/officeDocument/2006/relationships/hyperlink" Target="http://ru.wikipedia.org/wiki/%D0%94%D1%83%D0%B1" TargetMode="External"/><Relationship Id="rId12" Type="http://schemas.openxmlformats.org/officeDocument/2006/relationships/hyperlink" Target="http://ru.wikipedia.org/wiki/%D0%92%D0%B5%D0%BD%D0%B5%D1%80%D0%B8%D0%BD_%D0%B1%D0%B0%D1%88%D0%BC%D0%B0%D1%87%D0%BE%D0%BA_%D0%BD%D0%B0%D1%81%D1%82%D0%BE%D1%8F%D1%89%D0%B8%D0%B9" TargetMode="External"/><Relationship Id="rId17" Type="http://schemas.openxmlformats.org/officeDocument/2006/relationships/hyperlink" Target="http://ru.wikipedia.org/wiki/%D0%A0%D1%8B%D0%B1%D1%8B" TargetMode="External"/><Relationship Id="rId25" Type="http://schemas.openxmlformats.org/officeDocument/2006/relationships/hyperlink" Target="http://ru.wikipedia.org/wiki/%D0%9B%D0%BE%D1%81%D1%8C" TargetMode="External"/><Relationship Id="rId2" Type="http://schemas.openxmlformats.org/officeDocument/2006/relationships/hyperlink" Target="http://ru.wikipedia.org/wiki/%D0%A1%D0%BE%D1%81%D0%BD%D0%B0" TargetMode="External"/><Relationship Id="rId16" Type="http://schemas.openxmlformats.org/officeDocument/2006/relationships/hyperlink" Target="http://ru.wikipedia.org/wiki/%D0%9C%D0%BB%D0%B5%D0%BA%D0%BE%D0%BF%D0%B8%D1%82%D0%B0%D1%8E%D1%89%D0%B8%D0%B5" TargetMode="External"/><Relationship Id="rId20" Type="http://schemas.openxmlformats.org/officeDocument/2006/relationships/hyperlink" Target="http://ru.wikipedia.org/wiki/%D0%9F%D1%82%D0%B8%D1%86%D1%8B" TargetMode="External"/><Relationship Id="rId2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B%D1%8C%D1%85%D0%B0_%D1%87%D1%91%D1%80%D0%BD%D0%B0%D1%8F" TargetMode="External"/><Relationship Id="rId11" Type="http://schemas.openxmlformats.org/officeDocument/2006/relationships/hyperlink" Target="http://ru.wikipedia.org/wiki/%D0%93%D1%80%D0%B8%D0%B1%D1%8B" TargetMode="External"/><Relationship Id="rId24" Type="http://schemas.openxmlformats.org/officeDocument/2006/relationships/hyperlink" Target="http://ru.wikipedia.org/wiki/%D0%91%D0%BE%D0%B1%D1%80" TargetMode="External"/><Relationship Id="rId32" Type="http://schemas.openxmlformats.org/officeDocument/2006/relationships/image" Target="../media/image16.jpeg"/><Relationship Id="rId5" Type="http://schemas.openxmlformats.org/officeDocument/2006/relationships/hyperlink" Target="http://ru.wikipedia.org/wiki/%D0%9B%D0%B8%D0%BF%D0%B0" TargetMode="External"/><Relationship Id="rId15" Type="http://schemas.openxmlformats.org/officeDocument/2006/relationships/hyperlink" Target="http://ru.wikipedia.org/wiki/%D0%9B%D1%83%D0%BD%D0%BD%D0%B8%D0%BA_%D0%BE%D0%B6%D0%B8%D0%B2%D0%B0%D1%8E%D1%89%D0%B8%D0%B9" TargetMode="External"/><Relationship Id="rId23" Type="http://schemas.openxmlformats.org/officeDocument/2006/relationships/hyperlink" Target="http://ru.wikipedia.org/wiki/%D0%A7%D1%91%D1%80%D0%BD%D1%8B%D0%B9_%D0%B0%D0%B8%D1%81%D1%82" TargetMode="External"/><Relationship Id="rId28" Type="http://schemas.openxmlformats.org/officeDocument/2006/relationships/image" Target="../media/image12.jpeg"/><Relationship Id="rId10" Type="http://schemas.openxmlformats.org/officeDocument/2006/relationships/hyperlink" Target="http://ru.wikipedia.org/wiki/%D0%9B%D0%B8%D1%88%D0%B0%D0%B9%D0%BD%D0%B8%D0%BA%D0%B8" TargetMode="External"/><Relationship Id="rId19" Type="http://schemas.openxmlformats.org/officeDocument/2006/relationships/hyperlink" Target="http://ru.wikipedia.org/wiki/%D0%9F%D1%80%D0%B5%D1%81%D0%BC%D1%8B%D0%BA%D0%B0%D1%8E%D1%89%D0%B8%D0%B5%D1%81%D1%8F" TargetMode="External"/><Relationship Id="rId31" Type="http://schemas.openxmlformats.org/officeDocument/2006/relationships/image" Target="../media/image15.jpeg"/><Relationship Id="rId4" Type="http://schemas.openxmlformats.org/officeDocument/2006/relationships/hyperlink" Target="http://ru.wikipedia.org/wiki/%D0%9E%D1%81%D0%B8%D0%BD%D0%B0" TargetMode="External"/><Relationship Id="rId9" Type="http://schemas.openxmlformats.org/officeDocument/2006/relationships/hyperlink" Target="http://ru.wikipedia.org/wiki/%D0%9C%D1%85%D0%B8" TargetMode="External"/><Relationship Id="rId14" Type="http://schemas.openxmlformats.org/officeDocument/2006/relationships/hyperlink" Target="http://ru.wikipedia.org/wiki/%D0%A7%D0%B8%D0%BB%D0%B8%D0%BC" TargetMode="External"/><Relationship Id="rId22" Type="http://schemas.openxmlformats.org/officeDocument/2006/relationships/hyperlink" Target="http://ru.wikipedia.org/wiki/%D0%92%D1%8B%D1%85%D1%83%D1%85%D0%BE%D0%BB%D1%8C" TargetMode="External"/><Relationship Id="rId27" Type="http://schemas.openxmlformats.org/officeDocument/2006/relationships/hyperlink" Target="http://ru.wikipedia.org/wiki/%D0%9C%D0%BE%D1%80%D0%B4%D0%BE%D0%B2%D1%81%D0%BA%D0%B8%D0%B9_%D0%B7%D0%B0%D0%BF%D0%BE%D0%B2%D0%B5%D0%B4%D0%BD%D0%B8%D0%BA#cite_note-2" TargetMode="External"/><Relationship Id="rId30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Мордовский заповедник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5890" name="Picture 2" descr="http://t1.gstatic.com/images?q=tbn:ANd9GcQTU7fExtCgo7siZdW_iQX_uL0CRJag1Abr63lrWZug9d0Az3psGOIyw3z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095501"/>
          </a:xfrm>
          <a:prstGeom prst="rect">
            <a:avLst/>
          </a:prstGeom>
          <a:noFill/>
        </p:spPr>
      </p:pic>
      <p:pic>
        <p:nvPicPr>
          <p:cNvPr id="165892" name="Picture 4" descr="http://www.wolfin.ru/images/categories/courses/trial/PC17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6500826" cy="5000636"/>
          </a:xfrm>
          <a:prstGeom prst="rect">
            <a:avLst/>
          </a:prstGeom>
          <a:noFill/>
        </p:spPr>
      </p:pic>
      <p:pic>
        <p:nvPicPr>
          <p:cNvPr id="165894" name="Picture 6" descr="http://mordovia.drugiegoroda.ru/files/2010/10/21027931_3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1643050" cy="1643050"/>
          </a:xfrm>
          <a:prstGeom prst="rect">
            <a:avLst/>
          </a:prstGeom>
          <a:noFill/>
        </p:spPr>
      </p:pic>
      <p:pic>
        <p:nvPicPr>
          <p:cNvPr id="165896" name="Picture 8" descr="http://www.smgrf.ru/images/municipality/temnikov/temnikov_il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071678"/>
            <a:ext cx="1643074" cy="1685927"/>
          </a:xfrm>
          <a:prstGeom prst="rect">
            <a:avLst/>
          </a:prstGeom>
          <a:noFill/>
        </p:spPr>
      </p:pic>
      <p:pic>
        <p:nvPicPr>
          <p:cNvPr id="165898" name="Picture 10" descr="http://www.clow.ru/a-zemlja/1401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314954"/>
            <a:ext cx="1634448" cy="1543046"/>
          </a:xfrm>
          <a:prstGeom prst="rect">
            <a:avLst/>
          </a:prstGeom>
          <a:noFill/>
        </p:spPr>
      </p:pic>
      <p:pic>
        <p:nvPicPr>
          <p:cNvPr id="165900" name="Picture 12" descr="http://www.union-travel.ru/assets/files/mordovia/ecological_tourizm/zapovednik-smidovic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057671"/>
            <a:ext cx="3590166" cy="28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Мордовский государственный природный заповедник имени Петра </a:t>
            </a:r>
            <a:r>
              <a:rPr lang="ru-RU" b="1" dirty="0" err="1" smtClean="0"/>
              <a:t>Гермогеновича</a:t>
            </a:r>
            <a:r>
              <a:rPr lang="ru-RU" b="1" dirty="0" smtClean="0"/>
              <a:t> Смидовича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Заповедник"/>
              </a:rPr>
              <a:t>заповедник</a:t>
            </a:r>
            <a:r>
              <a:rPr lang="ru-RU" dirty="0" smtClean="0"/>
              <a:t>, расположенный в </a:t>
            </a:r>
            <a:r>
              <a:rPr lang="ru-RU" dirty="0" err="1" smtClean="0">
                <a:hlinkClick r:id="rId3" tooltip="Темниковский район Мордовии"/>
              </a:rPr>
              <a:t>Темниковском</a:t>
            </a:r>
            <a:r>
              <a:rPr lang="ru-RU" dirty="0" smtClean="0">
                <a:hlinkClick r:id="rId3" tooltip="Темниковский район Мордовии"/>
              </a:rPr>
              <a:t> районе</a:t>
            </a:r>
            <a:r>
              <a:rPr lang="ru-RU" dirty="0" smtClean="0"/>
              <a:t> </a:t>
            </a:r>
            <a:r>
              <a:rPr lang="ru-RU" dirty="0" smtClean="0">
                <a:hlinkClick r:id="rId4" tooltip="Республика Мордовия"/>
              </a:rPr>
              <a:t>Республики Мордовия</a:t>
            </a:r>
            <a:r>
              <a:rPr lang="ru-RU" dirty="0" smtClean="0"/>
              <a:t>, на правом берегу реки </a:t>
            </a:r>
            <a:r>
              <a:rPr lang="ru-RU" dirty="0" smtClean="0">
                <a:hlinkClick r:id="rId5" tooltip="Мокша (река)"/>
              </a:rPr>
              <a:t>Мокша</a:t>
            </a:r>
            <a:r>
              <a:rPr lang="ru-RU" dirty="0" smtClean="0"/>
              <a:t>, на границе </a:t>
            </a:r>
            <a:r>
              <a:rPr lang="ru-RU" dirty="0" err="1" smtClean="0"/>
              <a:t>зоны</a:t>
            </a:r>
            <a:r>
              <a:rPr lang="ru-RU" dirty="0" err="1" smtClean="0">
                <a:hlinkClick r:id="rId6" tooltip="Хвойный лес"/>
              </a:rPr>
              <a:t>хвойно</a:t>
            </a:r>
            <a:r>
              <a:rPr lang="ru-RU" dirty="0" err="1" smtClean="0"/>
              <a:t>-</a:t>
            </a:r>
            <a:r>
              <a:rPr lang="ru-RU" dirty="0" err="1" smtClean="0">
                <a:hlinkClick r:id="rId7" tooltip="Широколиственный лес"/>
              </a:rPr>
              <a:t>широколиственных</a:t>
            </a:r>
            <a:r>
              <a:rPr lang="ru-RU" dirty="0" smtClean="0"/>
              <a:t> лесов и </a:t>
            </a:r>
            <a:r>
              <a:rPr lang="ru-RU" dirty="0" smtClean="0">
                <a:hlinkClick r:id="rId8" tooltip="Лесостепь"/>
              </a:rPr>
              <a:t>лесостепи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Заповедник создан </a:t>
            </a:r>
            <a:r>
              <a:rPr lang="ru-RU" dirty="0" smtClean="0">
                <a:hlinkClick r:id="rId9" tooltip="5 марта"/>
              </a:rPr>
              <a:t>5 марта</a:t>
            </a:r>
            <a:r>
              <a:rPr lang="ru-RU" dirty="0" smtClean="0"/>
              <a:t> </a:t>
            </a:r>
            <a:r>
              <a:rPr lang="ru-RU" dirty="0" smtClean="0">
                <a:hlinkClick r:id="rId10" tooltip="1936 год"/>
              </a:rPr>
              <a:t>1936 года</a:t>
            </a:r>
            <a:r>
              <a:rPr lang="ru-RU" dirty="0" smtClean="0"/>
              <a:t>. Назван в честь государственного деятеля </a:t>
            </a:r>
            <a:r>
              <a:rPr lang="ru-RU" dirty="0" smtClean="0">
                <a:hlinkClick r:id="rId11" tooltip="Смидович, Пётр Гермогенович"/>
              </a:rPr>
              <a:t>Петра </a:t>
            </a:r>
            <a:r>
              <a:rPr lang="ru-RU" dirty="0" err="1" smtClean="0">
                <a:hlinkClick r:id="rId11" tooltip="Смидович, Пётр Гермогенович"/>
              </a:rPr>
              <a:t>Гермогеновича</a:t>
            </a:r>
            <a:r>
              <a:rPr lang="ru-RU" dirty="0" smtClean="0">
                <a:hlinkClick r:id="rId11" tooltip="Смидович, Пётр Гермогенович"/>
              </a:rPr>
              <a:t> Смидовича</a:t>
            </a:r>
            <a:r>
              <a:rPr lang="ru-RU" dirty="0" smtClean="0"/>
              <a:t>, уделявшего много внимания вопросам охраны природы в стране.</a:t>
            </a:r>
          </a:p>
          <a:p>
            <a:r>
              <a:rPr lang="ru-RU" dirty="0" smtClean="0"/>
              <a:t>Общая площадь заповедника 32 148 га. Общая площадь охранной зоны составляет 6 200 га</a:t>
            </a:r>
            <a:r>
              <a:rPr lang="ru-RU" baseline="30000" dirty="0" smtClean="0">
                <a:hlinkClick r:id="rId12"/>
              </a:rPr>
              <a:t>[1]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Администрация заповедника находится в посёлке Пушта. Там же расположен музей природы Мордовского государственного природного заповедника, в котором собраны образцы флоры и фауны, фотоснимки. Директор заповедника — доктор биологических наук, доцент </a:t>
            </a:r>
            <a:r>
              <a:rPr lang="ru-RU" dirty="0" err="1" smtClean="0"/>
              <a:t>Ручин</a:t>
            </a:r>
            <a:r>
              <a:rPr lang="ru-RU" dirty="0" smtClean="0"/>
              <a:t> Александр Борисович.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Климат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571876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Территория заповедника относится к атлантико-континентальной области </a:t>
            </a:r>
            <a:r>
              <a:rPr lang="ru-RU" sz="2000" dirty="0" smtClean="0">
                <a:hlinkClick r:id="rId2" tooltip="Умеренный климат"/>
              </a:rPr>
              <a:t>умеренного пояса</a:t>
            </a:r>
            <a:r>
              <a:rPr lang="ru-RU" sz="2000" dirty="0" smtClean="0"/>
              <a:t>. Безморозный период здесь продолжается с начала мая до конца сентября (120—135 дней). Максимальная зарегистрированная абсолютная температура 40°, минимальная −48°. Средняя высота снежного покрова 50-60 см. Среднее годовое количество осадков 530 мм.</a:t>
            </a:r>
            <a:endParaRPr lang="ru-RU" sz="2000" dirty="0"/>
          </a:p>
        </p:txBody>
      </p:sp>
      <p:pic>
        <p:nvPicPr>
          <p:cNvPr id="4" name="Picture 2" descr="http://portal.do.mrsu.ru/upload/medialibrary/192/frxfjdyawhrzwdlzrlrhdgnm%20fsysirfn%20jcssgrtcykbunnufyl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Почва и рельеф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8006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Изначально на территории было четыре ярко выраженных террасы разной высоты, но длительная </a:t>
            </a:r>
            <a:r>
              <a:rPr lang="ru-RU" sz="2200" dirty="0" smtClean="0">
                <a:hlinkClick r:id="rId2" tooltip="Эрозия (геология)"/>
              </a:rPr>
              <a:t>эрозия</a:t>
            </a:r>
            <a:r>
              <a:rPr lang="ru-RU" sz="2200" dirty="0" smtClean="0"/>
              <a:t> почти полностью сгладила их до однообразной равнины с небольшим уклоном в сторону Мокши. Для террас характерны свои преобладающие типы почвы: на первой — чернозёмы и перегнойно-глеевые почвы, на второй и третьей — </a:t>
            </a:r>
            <a:r>
              <a:rPr lang="ru-RU" sz="2200" dirty="0" err="1" smtClean="0"/>
              <a:t>слабодерново-подзолистые</a:t>
            </a:r>
            <a:r>
              <a:rPr lang="ru-RU" sz="2200" dirty="0" smtClean="0"/>
              <a:t>, на четвёртой — почвы на кварцевых песках, подстилаемых моренными суглинками 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Водные ресурсы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На </a:t>
            </a:r>
            <a:r>
              <a:rPr lang="ru-RU" sz="2000" dirty="0" smtClean="0"/>
              <a:t>территории заповедника протекает несколько малых рек (Пушта, </a:t>
            </a:r>
            <a:r>
              <a:rPr lang="ru-RU" sz="2000" dirty="0" err="1" smtClean="0"/>
              <a:t>Арга</a:t>
            </a:r>
            <a:r>
              <a:rPr lang="ru-RU" sz="2000" dirty="0" smtClean="0"/>
              <a:t> и др.) и ручьёв. В юго-западной части имеется около двадцати озёр, представляющих собой </a:t>
            </a:r>
            <a:r>
              <a:rPr lang="ru-RU" sz="2000" dirty="0" err="1" smtClean="0">
                <a:hlinkClick r:id="rId2" tooltip="Старица"/>
              </a:rPr>
              <a:t>старицы</a:t>
            </a:r>
            <a:r>
              <a:rPr lang="ru-RU" sz="2000" dirty="0" err="1" smtClean="0"/>
              <a:t>реки</a:t>
            </a:r>
            <a:r>
              <a:rPr lang="ru-RU" sz="2000" dirty="0" smtClean="0"/>
              <a:t> Мокша (</a:t>
            </a:r>
            <a:r>
              <a:rPr lang="ru-RU" sz="2000" dirty="0" err="1" smtClean="0"/>
              <a:t>Инорки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Таратинское</a:t>
            </a:r>
            <a:r>
              <a:rPr lang="ru-RU" sz="2000" dirty="0" smtClean="0"/>
              <a:t>, </a:t>
            </a:r>
            <a:r>
              <a:rPr lang="ru-RU" sz="2000" dirty="0" err="1" smtClean="0"/>
              <a:t>Вальза</a:t>
            </a:r>
            <a:r>
              <a:rPr lang="ru-RU" sz="2000" dirty="0" smtClean="0"/>
              <a:t>, </a:t>
            </a:r>
            <a:r>
              <a:rPr lang="ru-RU" sz="2000" dirty="0" err="1" smtClean="0"/>
              <a:t>Пичёрки</a:t>
            </a:r>
            <a:r>
              <a:rPr lang="ru-RU" sz="2000" dirty="0" smtClean="0"/>
              <a:t> и др.).</a:t>
            </a:r>
            <a:endParaRPr lang="ru-RU" sz="2000" dirty="0"/>
          </a:p>
        </p:txBody>
      </p:sp>
      <p:pic>
        <p:nvPicPr>
          <p:cNvPr id="161794" name="Picture 2" descr="http://www.bigring.ru/images/50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476">
            <a:off x="4378168" y="3452818"/>
            <a:ext cx="4046431" cy="2902873"/>
          </a:xfrm>
          <a:prstGeom prst="rect">
            <a:avLst/>
          </a:prstGeom>
          <a:noFill/>
        </p:spPr>
      </p:pic>
      <p:pic>
        <p:nvPicPr>
          <p:cNvPr id="161798" name="Picture 6" descr="http://www.union-travel.ru/assets/files/mordovia/ecological_tourizm/zapovednik-smidovic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0894">
            <a:off x="914852" y="3821043"/>
            <a:ext cx="3548141" cy="2661106"/>
          </a:xfrm>
          <a:prstGeom prst="rect">
            <a:avLst/>
          </a:prstGeom>
          <a:noFill/>
        </p:spPr>
      </p:pic>
      <p:pic>
        <p:nvPicPr>
          <p:cNvPr id="161800" name="Picture 8" descr="http://nature-mordovia.ru/images/stories/imer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713" y="0"/>
            <a:ext cx="3191287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Флора и фауна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5715040" cy="530066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Большую часть заповедника (96,6 %) занимают леса, в основном </a:t>
            </a:r>
            <a:r>
              <a:rPr lang="ru-RU" dirty="0" smtClean="0">
                <a:hlinkClick r:id="rId2" tooltip="Сосна"/>
              </a:rPr>
              <a:t>сосновые</a:t>
            </a:r>
            <a:r>
              <a:rPr lang="ru-RU" dirty="0" smtClean="0"/>
              <a:t> и смешанные (</a:t>
            </a:r>
            <a:r>
              <a:rPr lang="ru-RU" dirty="0" smtClean="0">
                <a:hlinkClick r:id="rId3" tooltip="Ель"/>
              </a:rPr>
              <a:t>ель</a:t>
            </a:r>
            <a:r>
              <a:rPr lang="ru-RU" dirty="0" smtClean="0"/>
              <a:t>, </a:t>
            </a:r>
            <a:r>
              <a:rPr lang="ru-RU" dirty="0" smtClean="0">
                <a:hlinkClick r:id="rId4" tooltip="Осина"/>
              </a:rPr>
              <a:t>осина</a:t>
            </a:r>
            <a:r>
              <a:rPr lang="ru-RU" dirty="0" smtClean="0"/>
              <a:t>, </a:t>
            </a:r>
            <a:r>
              <a:rPr lang="ru-RU" dirty="0" smtClean="0">
                <a:hlinkClick r:id="rId5" tooltip="Липа"/>
              </a:rPr>
              <a:t>липа</a:t>
            </a:r>
            <a:r>
              <a:rPr lang="ru-RU" dirty="0" smtClean="0"/>
              <a:t>, </a:t>
            </a:r>
            <a:r>
              <a:rPr lang="ru-RU" dirty="0" smtClean="0">
                <a:hlinkClick r:id="rId6" tooltip="Ольха чёрная"/>
              </a:rPr>
              <a:t>чёрная ольха</a:t>
            </a:r>
            <a:r>
              <a:rPr lang="ru-RU" dirty="0" smtClean="0"/>
              <a:t>), чисто еловые леса занимают небольшую площадь. В пойме реки Мокша также имеются </a:t>
            </a:r>
            <a:r>
              <a:rPr lang="ru-RU" dirty="0" smtClean="0">
                <a:hlinkClick r:id="rId7" tooltip="Дуб"/>
              </a:rPr>
              <a:t>дубравы</a:t>
            </a:r>
            <a:r>
              <a:rPr lang="ru-RU" dirty="0" smtClean="0"/>
              <a:t> и </a:t>
            </a:r>
            <a:r>
              <a:rPr lang="ru-RU" dirty="0" err="1" smtClean="0"/>
              <a:t>черноольшаники</a:t>
            </a:r>
            <a:r>
              <a:rPr lang="ru-RU" dirty="0" smtClean="0"/>
              <a:t>. Луга в основном пойменные, суходольных мало.</a:t>
            </a:r>
          </a:p>
          <a:p>
            <a:r>
              <a:rPr lang="ru-RU" dirty="0" smtClean="0"/>
              <a:t>Флора заповедника представлена 736 видами </a:t>
            </a:r>
            <a:r>
              <a:rPr lang="ru-RU" dirty="0" smtClean="0">
                <a:hlinkClick r:id="rId8" tooltip="Сосудистые растения"/>
              </a:rPr>
              <a:t>сосудистых растений</a:t>
            </a:r>
            <a:r>
              <a:rPr lang="ru-RU" dirty="0" smtClean="0"/>
              <a:t>, 77 видами </a:t>
            </a:r>
            <a:r>
              <a:rPr lang="ru-RU" dirty="0" smtClean="0">
                <a:hlinkClick r:id="rId9" tooltip="Мхи"/>
              </a:rPr>
              <a:t>мхов</a:t>
            </a:r>
            <a:r>
              <a:rPr lang="ru-RU" dirty="0" smtClean="0"/>
              <a:t> и 83 — </a:t>
            </a:r>
            <a:r>
              <a:rPr lang="ru-RU" dirty="0" smtClean="0">
                <a:hlinkClick r:id="rId10" tooltip="Лишайники"/>
              </a:rPr>
              <a:t>лишайников</a:t>
            </a:r>
            <a:r>
              <a:rPr lang="ru-RU" dirty="0" smtClean="0"/>
              <a:t>, более 200 видов </a:t>
            </a:r>
            <a:r>
              <a:rPr lang="ru-RU" dirty="0" smtClean="0">
                <a:hlinkClick r:id="rId11" tooltip="Грибы"/>
              </a:rPr>
              <a:t>грибов</a:t>
            </a:r>
            <a:r>
              <a:rPr lang="ru-RU" dirty="0" smtClean="0"/>
              <a:t>. В числе редких растений: </a:t>
            </a:r>
            <a:r>
              <a:rPr lang="ru-RU" dirty="0" smtClean="0">
                <a:hlinkClick r:id="rId12" tooltip="Венерин башмачок настоящий"/>
              </a:rPr>
              <a:t>венерин башмачок настоящий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Пыльцеголовник красный"/>
              </a:rPr>
              <a:t>пыльцеголовник</a:t>
            </a:r>
            <a:r>
              <a:rPr lang="ru-RU" dirty="0" smtClean="0">
                <a:hlinkClick r:id="rId13" tooltip="Пыльцеголовник красный"/>
              </a:rPr>
              <a:t> красный</a:t>
            </a:r>
            <a:r>
              <a:rPr lang="ru-RU" dirty="0" smtClean="0"/>
              <a:t>, водяной орех (</a:t>
            </a:r>
            <a:r>
              <a:rPr lang="ru-RU" dirty="0" smtClean="0">
                <a:hlinkClick r:id="rId14" tooltip="Чилим"/>
              </a:rPr>
              <a:t>чилим</a:t>
            </a:r>
            <a:r>
              <a:rPr lang="ru-RU" dirty="0" smtClean="0"/>
              <a:t>), </a:t>
            </a:r>
            <a:r>
              <a:rPr lang="ru-RU" dirty="0" smtClean="0">
                <a:hlinkClick r:id="rId15" tooltip="Лунник оживающий"/>
              </a:rPr>
              <a:t>лунник оживающий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территории заповедника зарегистрировано более 60 видов </a:t>
            </a:r>
            <a:r>
              <a:rPr lang="ru-RU" dirty="0" smtClean="0">
                <a:hlinkClick r:id="rId16" tooltip="Млекопитающие"/>
              </a:rPr>
              <a:t>млекопитающих</a:t>
            </a:r>
            <a:r>
              <a:rPr lang="ru-RU" dirty="0" smtClean="0"/>
              <a:t>, 32 вида </a:t>
            </a:r>
            <a:r>
              <a:rPr lang="ru-RU" dirty="0" smtClean="0">
                <a:hlinkClick r:id="rId17" tooltip="Рыбы"/>
              </a:rPr>
              <a:t>рыб</a:t>
            </a:r>
            <a:r>
              <a:rPr lang="ru-RU" dirty="0" smtClean="0"/>
              <a:t>, 10 видов </a:t>
            </a:r>
            <a:r>
              <a:rPr lang="ru-RU" dirty="0" smtClean="0">
                <a:hlinkClick r:id="rId18" tooltip="Земноводные"/>
              </a:rPr>
              <a:t>земноводных</a:t>
            </a:r>
            <a:r>
              <a:rPr lang="ru-RU" dirty="0" smtClean="0"/>
              <a:t>, 6 видов </a:t>
            </a:r>
            <a:r>
              <a:rPr lang="ru-RU" dirty="0" smtClean="0">
                <a:hlinkClick r:id="rId19" tooltip="Пресмыкающиеся"/>
              </a:rPr>
              <a:t>пресмыкающихся</a:t>
            </a:r>
            <a:r>
              <a:rPr lang="ru-RU" dirty="0" smtClean="0"/>
              <a:t>, 215 видов </a:t>
            </a:r>
            <a:r>
              <a:rPr lang="ru-RU" dirty="0" smtClean="0">
                <a:hlinkClick r:id="rId20" tooltip="Птицы"/>
              </a:rPr>
              <a:t>птиц</a:t>
            </a:r>
            <a:r>
              <a:rPr lang="ru-RU" dirty="0" smtClean="0"/>
              <a:t>, около 1500 видов </a:t>
            </a:r>
            <a:r>
              <a:rPr lang="ru-RU" dirty="0" smtClean="0">
                <a:hlinkClick r:id="rId21" tooltip="Насекомые"/>
              </a:rPr>
              <a:t>насекомых</a:t>
            </a:r>
            <a:r>
              <a:rPr lang="ru-RU" dirty="0" smtClean="0"/>
              <a:t>. В числе охраняемых видов: </a:t>
            </a:r>
            <a:r>
              <a:rPr lang="ru-RU" dirty="0" smtClean="0">
                <a:hlinkClick r:id="rId22" tooltip="Выхухоль"/>
              </a:rPr>
              <a:t>выхухоль</a:t>
            </a:r>
            <a:r>
              <a:rPr lang="ru-RU" dirty="0" smtClean="0"/>
              <a:t>, </a:t>
            </a:r>
            <a:r>
              <a:rPr lang="ru-RU" dirty="0" smtClean="0">
                <a:hlinkClick r:id="rId23" tooltip="Чёрный аист"/>
              </a:rPr>
              <a:t>чёрный аист</a:t>
            </a:r>
            <a:r>
              <a:rPr lang="ru-RU" dirty="0" smtClean="0"/>
              <a:t>, </a:t>
            </a:r>
            <a:r>
              <a:rPr lang="ru-RU" dirty="0" smtClean="0">
                <a:hlinkClick r:id="rId24" tooltip="Бобр"/>
              </a:rPr>
              <a:t>бобр</a:t>
            </a:r>
            <a:r>
              <a:rPr lang="ru-RU" dirty="0" smtClean="0"/>
              <a:t>, </a:t>
            </a:r>
            <a:r>
              <a:rPr lang="ru-RU" dirty="0" smtClean="0">
                <a:hlinkClick r:id="rId25" tooltip="Лось"/>
              </a:rPr>
              <a:t>лось</a:t>
            </a:r>
            <a:r>
              <a:rPr lang="ru-RU" dirty="0" smtClean="0"/>
              <a:t>, несколько видов </a:t>
            </a:r>
            <a:r>
              <a:rPr lang="ru-RU" dirty="0" smtClean="0">
                <a:hlinkClick r:id="rId26" tooltip="Олень"/>
              </a:rPr>
              <a:t>оленей</a:t>
            </a:r>
            <a:r>
              <a:rPr lang="ru-RU" dirty="0" smtClean="0"/>
              <a:t> и другие </a:t>
            </a:r>
            <a:r>
              <a:rPr lang="ru-RU" baseline="30000" dirty="0" smtClean="0">
                <a:hlinkClick r:id="rId27"/>
              </a:rPr>
              <a:t>[3]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0770" name="Picture 2" descr="http://www.izvmor.ru/img2/2012/01/20/Los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510339" y="0"/>
            <a:ext cx="2633661" cy="1752839"/>
          </a:xfrm>
          <a:prstGeom prst="rect">
            <a:avLst/>
          </a:prstGeom>
          <a:noFill/>
        </p:spPr>
      </p:pic>
      <p:pic>
        <p:nvPicPr>
          <p:cNvPr id="160772" name="Picture 4" descr="http://oopt.info/data/images/ggora/ggora_photo/Gal_gor_10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500826" y="1714488"/>
            <a:ext cx="2643174" cy="1690666"/>
          </a:xfrm>
          <a:prstGeom prst="rect">
            <a:avLst/>
          </a:prstGeom>
          <a:noFill/>
        </p:spPr>
      </p:pic>
      <p:pic>
        <p:nvPicPr>
          <p:cNvPr id="160774" name="Picture 6" descr="http://volgatravel.ru/_content/_files/2568/mordovskiy_02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5834040"/>
            <a:ext cx="1378408" cy="1023960"/>
          </a:xfrm>
          <a:prstGeom prst="rect">
            <a:avLst/>
          </a:prstGeom>
          <a:noFill/>
        </p:spPr>
      </p:pic>
      <p:pic>
        <p:nvPicPr>
          <p:cNvPr id="160776" name="Picture 8" descr="http://www.film.ru/img/afisha/LTBEAVER/450/0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500826" y="3286124"/>
            <a:ext cx="2643174" cy="1785950"/>
          </a:xfrm>
          <a:prstGeom prst="rect">
            <a:avLst/>
          </a:prstGeom>
          <a:noFill/>
        </p:spPr>
      </p:pic>
      <p:pic>
        <p:nvPicPr>
          <p:cNvPr id="160778" name="Picture 10" descr="http://pics.livejournal.com/biblus/pic/000f3ske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500826" y="5077801"/>
            <a:ext cx="2643174" cy="178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</TotalTime>
  <Words>70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Мордовский заповедник </vt:lpstr>
      <vt:lpstr>Слайд 2</vt:lpstr>
      <vt:lpstr>Климат </vt:lpstr>
      <vt:lpstr>Почва и рельеф </vt:lpstr>
      <vt:lpstr>Водные ресурсы </vt:lpstr>
      <vt:lpstr>Флора и фауна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заповедник </dc:title>
  <cp:lastModifiedBy>Admin</cp:lastModifiedBy>
  <cp:revision>3</cp:revision>
  <dcterms:modified xsi:type="dcterms:W3CDTF">2012-03-22T18:08:50Z</dcterms:modified>
</cp:coreProperties>
</file>