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81" d="100"/>
          <a:sy n="81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C114-1A0A-40BF-BFC3-0D764D8628D6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2623-851B-4163-82FE-F8A9A1EC0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461E-D908-475F-866E-C7F3E945D40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9820-7AAF-471A-8332-88AA5A7B0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5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14686"/>
            <a:ext cx="928690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2857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Шкала электромагнитных волн.</a:t>
            </a:r>
            <a:br>
              <a:rPr lang="ru-RU" sz="4800" b="1" dirty="0" smtClean="0">
                <a:ln w="2857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2857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Виды, свойства и применение.</a:t>
            </a:r>
            <a:endParaRPr lang="ru-RU" sz="4800" b="1" dirty="0">
              <a:ln w="2857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4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6f16958ed1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2351">
            <a:off x="6357950" y="214290"/>
            <a:ext cx="2428892" cy="298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857760"/>
            <a:ext cx="6357982" cy="16930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Радиосвязь, телевидение, радиолокация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tvki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857628"/>
            <a:ext cx="3500462" cy="282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969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714752"/>
            <a:ext cx="4357326" cy="301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00x240_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642918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30773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714356"/>
            <a:ext cx="2286016" cy="294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44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Инфракрасное излучение (тепловое)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571612"/>
            <a:ext cx="492922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/>
              <a:t>Излучается атомами или молекулами вещества. Инфракрасное излучение дают все тела при любой температуре.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929066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Свойства</a:t>
            </a:r>
            <a:r>
              <a:rPr lang="ru-RU" b="1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• проходит через некоторые непрозрачные тела, а также сквозь дождь, дымку, снег, туман;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• производит химическое действие (</a:t>
            </a:r>
            <a:r>
              <a:rPr lang="ru-RU" b="1" dirty="0" err="1" smtClean="0"/>
              <a:t>фототгластинки</a:t>
            </a:r>
            <a:r>
              <a:rPr lang="ru-RU" b="1" dirty="0" smtClean="0"/>
              <a:t>);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• поглощаясь веществом, нагревает его;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• невидимо;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• способно к явлениям интерференции и дифракции;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• регистрируется тепловыми методами.</a:t>
            </a:r>
            <a:endParaRPr lang="ru-RU" dirty="0"/>
          </a:p>
        </p:txBody>
      </p:sp>
      <p:pic>
        <p:nvPicPr>
          <p:cNvPr id="8" name="Рисунок 7" descr="113205-4316-infrared-radi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0306"/>
            <a:ext cx="392909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24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Применение: </a:t>
            </a:r>
            <a:endParaRPr lang="ru-RU" sz="4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42852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Прибор ночного видения, криминалистика, физиотерапия, в промышленности для сушки изделий, древесины, фруктов</a:t>
            </a:r>
            <a:endParaRPr lang="ru-RU" b="1" dirty="0"/>
          </a:p>
        </p:txBody>
      </p:sp>
      <p:pic>
        <p:nvPicPr>
          <p:cNvPr id="7" name="Рисунок 6" descr="kaskad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4422678"/>
            <a:ext cx="3592820" cy="243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9191109334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108"/>
            <a:ext cx="271464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ovie_2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428736"/>
            <a:ext cx="2258370" cy="2258370"/>
          </a:xfrm>
          <a:prstGeom prst="rect">
            <a:avLst/>
          </a:prstGeom>
        </p:spPr>
      </p:pic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071942"/>
            <a:ext cx="4000528" cy="2295524"/>
          </a:xfrm>
          <a:prstGeom prst="rect">
            <a:avLst/>
          </a:prstGeom>
        </p:spPr>
      </p:pic>
      <p:pic>
        <p:nvPicPr>
          <p:cNvPr id="11" name="Рисунок 10" descr="обогреватели_инфракрасные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214421"/>
            <a:ext cx="2786082" cy="323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44" y="142852"/>
            <a:ext cx="64436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Видимое излучение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357694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i="1" dirty="0" smtClean="0"/>
              <a:t>Свойства:</a:t>
            </a:r>
            <a:r>
              <a:rPr lang="ru-RU" sz="2000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отражение,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преломление,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воздействует на глаз,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способно к явлению дисперсии,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интерференции,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дифракции.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00108"/>
            <a:ext cx="6429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Часть электромагнитного излучения, воспринимаемая глазом (от красного до фиолетового).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214554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Диапазон длин волн занимает небольшой интервал приблизительно от 390 до750 нм. </a:t>
            </a:r>
            <a:endParaRPr lang="ru-RU" sz="2400" b="1" dirty="0"/>
          </a:p>
        </p:txBody>
      </p:sp>
      <p:pic>
        <p:nvPicPr>
          <p:cNvPr id="8" name="Рисунок 7" descr="ic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85728"/>
            <a:ext cx="2127540" cy="1590684"/>
          </a:xfrm>
          <a:prstGeom prst="rect">
            <a:avLst/>
          </a:prstGeom>
        </p:spPr>
      </p:pic>
      <p:pic>
        <p:nvPicPr>
          <p:cNvPr id="9" name="Рисунок 8" descr="f_clip_image0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929066"/>
            <a:ext cx="3857652" cy="253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ristály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857363"/>
            <a:ext cx="2714644" cy="258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28" y="214290"/>
            <a:ext cx="59150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Ультрафиолетовое излучение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4429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i="1" dirty="0" smtClean="0"/>
              <a:t>Источники</a:t>
            </a:r>
            <a:r>
              <a:rPr lang="ru-RU" sz="2000" b="1" dirty="0" smtClean="0"/>
              <a:t>: газоразрядные лампы с кварцевыми трубками. Излучается всеми твердыми телами, у которых  </a:t>
            </a:r>
            <a:r>
              <a:rPr lang="en-US" sz="2000" b="1" dirty="0" smtClean="0"/>
              <a:t>t</a:t>
            </a:r>
            <a:r>
              <a:rPr lang="ru-RU" sz="2000" b="1" dirty="0" smtClean="0"/>
              <a:t>0&gt; 1 ООО°С, а также светящимися парами ртути.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643578"/>
            <a:ext cx="8501122" cy="9787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Свойства</a:t>
            </a:r>
            <a:r>
              <a:rPr lang="ru-RU" b="1" dirty="0" smtClean="0"/>
              <a:t>: Высокая химическая активность, невидимо, большая проникающая способность, убивает микроорганизмы, в небольших дозах благоприятно влияет на организм человека (загар), но в больших дозах оказывает отрицательное воздействие, изменяет развитие клеток, обмен веществ.</a:t>
            </a:r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40195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ltrofiol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000372"/>
            <a:ext cx="3857652" cy="259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в медицине, 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промышленности.</a:t>
            </a:r>
          </a:p>
        </p:txBody>
      </p:sp>
      <p:pic>
        <p:nvPicPr>
          <p:cNvPr id="3" name="Рисунок 2" descr="solyarii_347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1480"/>
            <a:ext cx="3924320" cy="294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_0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142984"/>
            <a:ext cx="3071834" cy="246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azu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143380"/>
            <a:ext cx="333374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idd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3571876"/>
            <a:ext cx="1962554" cy="3127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9664b81b3b46e6ee6e29677d1a3cec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290" y="3786190"/>
            <a:ext cx="3089678" cy="247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1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214686"/>
            <a:ext cx="3714776" cy="288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Рентгеновские лучи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785794"/>
            <a:ext cx="8229600" cy="6143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Излучаются при больших ускорениях электронов.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dirty="0" smtClean="0"/>
              <a:t>Свойства</a:t>
            </a:r>
            <a:r>
              <a:rPr lang="ru-RU" sz="2400" b="1" dirty="0" smtClean="0"/>
              <a:t>: интерференция, дифракция рентгеновских лучей на кристаллической решетке, большая проникающая способность. Облучение в больших дозах вызывает лучевую болезнь.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357298"/>
            <a:ext cx="5857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Получают при помощи рентгеновской трубки: электроны в вакуумной трубке (</a:t>
            </a:r>
            <a:r>
              <a:rPr lang="ru-RU" b="1" dirty="0" err="1" smtClean="0"/>
              <a:t>р</a:t>
            </a:r>
            <a:r>
              <a:rPr lang="ru-RU" b="1" dirty="0" smtClean="0"/>
              <a:t> =3 </a:t>
            </a:r>
            <a:r>
              <a:rPr lang="ru-RU" b="1" dirty="0" err="1" smtClean="0"/>
              <a:t>атм</a:t>
            </a:r>
            <a:r>
              <a:rPr lang="ru-RU" b="1" dirty="0" smtClean="0"/>
              <a:t>) ускоряются электрическим полем при высоком напряжении, достигая анода, при соударении резко тормозятся.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857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При торможении электроны движутся с ускорением и излучают электромагнитные волны с малой длиной (от 100 до 0,01 нм)</a:t>
            </a:r>
            <a:endParaRPr lang="ru-RU" b="1" dirty="0"/>
          </a:p>
        </p:txBody>
      </p:sp>
      <p:pic>
        <p:nvPicPr>
          <p:cNvPr id="7" name="Рисунок 6" descr="rentgen_trub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2411813" cy="389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медицине с целью диагностики заболеваний внутренних органов; в промышленности для контроля внутренней структуры различных изделий.</a:t>
            </a:r>
            <a:endParaRPr lang="ru-RU" b="1" dirty="0"/>
          </a:p>
        </p:txBody>
      </p:sp>
      <p:pic>
        <p:nvPicPr>
          <p:cNvPr id="5" name="Рисунок 4" descr="325dbcf86e83c316fb7ccfd0f59bc5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214290"/>
            <a:ext cx="2632712" cy="306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-ray-komedisi-x-ray-photoshop-12858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274320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igital-x-r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643314"/>
            <a:ext cx="4214842" cy="291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pelmann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1142984"/>
            <a:ext cx="224987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00100" y="142852"/>
            <a:ext cx="550072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γ</a:t>
            </a: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-излучение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142984"/>
            <a:ext cx="5214974" cy="6143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Источники: атомное ядро (ядерные реакции).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4572008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/>
              <a:t>Свойства: </a:t>
            </a:r>
            <a:r>
              <a:rPr lang="ru-RU" dirty="0" smtClean="0"/>
              <a:t>Имеет огромную проникающую способность, оказывает сильное биологическое воздействие.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Длина волны менее 0,01 нм. Самое высокоэнергетическое излучение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медицине, производстве (</a:t>
            </a:r>
            <a:r>
              <a:rPr lang="el-GR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γ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-дефектоскопия).</a:t>
            </a:r>
          </a:p>
        </p:txBody>
      </p:sp>
      <p:pic>
        <p:nvPicPr>
          <p:cNvPr id="3" name="Рисунок 2" descr="image_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071942"/>
            <a:ext cx="4418756" cy="262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eksell-Gamma-Knife-4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85860"/>
            <a:ext cx="22333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ammaKnif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214422"/>
            <a:ext cx="3929090" cy="226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54-292-fish_in_Le_Bernardi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6"/>
            <a:ext cx="3929090" cy="252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Содержание: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Историческая справка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Понятие ЭМВ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Шкала электромагнитных волн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Виды, свойства и применение ЭМВ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Воздействие ЭМВ на организм человека</a:t>
            </a:r>
          </a:p>
        </p:txBody>
      </p:sp>
      <p:pic>
        <p:nvPicPr>
          <p:cNvPr id="4" name="Рисунок 3" descr="0003-003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0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05d43c40dd0b32a3ea2efbdd334407_X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00438"/>
            <a:ext cx="439343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9664b81b3b46e6ee6e29677d1a3cec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714752"/>
            <a:ext cx="339330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9eb88d6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4786346" cy="4683138"/>
          </a:xfrm>
          <a:prstGeom prst="rect">
            <a:avLst/>
          </a:prstGeom>
        </p:spPr>
      </p:pic>
      <p:pic>
        <p:nvPicPr>
          <p:cNvPr id="3" name="Рисунок 2" descr="pic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85728"/>
            <a:ext cx="2855057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692437a9f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4000504"/>
            <a:ext cx="31857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407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Воздействие ЭМВ на организм человека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42886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Из истории открытий…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0004-004-1831-Majkl-Faradej-ustanovil-chto-ljuboe-izmenenie-magnitnogo-polj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14488"/>
            <a:ext cx="2643206" cy="3515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2" y="2143116"/>
            <a:ext cx="4071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1831 – Майкл Фарадей установил, что любое изменение магнитного поля вызывает появление в окружающем пространстве индукционного (вихревого) электрического поля.</a:t>
            </a:r>
            <a:endParaRPr lang="ru-RU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Istorija-otkrytija-elektromagnitnykh-vol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2714644" cy="35561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7752" y="1928802"/>
            <a:ext cx="41434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1864 – Джеймс - Клерк Максвелл высказал гипотезу о существовании электромагнитных волн, способных распространятся в вакууме и диэлектриках. Однажды начавшийся в некоторой точке процесс изменения электромагнитного поля будет непрерывно захватывать новые области пространства. Это и есть электромагнитная волна.</a:t>
            </a:r>
            <a:endParaRPr lang="ru-RU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Istorija-otkrytija-elektromagnitnykh-vol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714488"/>
            <a:ext cx="3214710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86380" y="1714488"/>
            <a:ext cx="371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1887 - Генрих Герц опубликовал работу "О весьма быстрых электрических колебаниях", где описал свою экспериментальную установку - вибратор и резонатор, - и свои опыты. При электрических колебаниях в вибраторе в пространстве вокруг него возникает вихревое переменное электромагнитное поле, которое регистрируется резонатором.</a:t>
            </a:r>
            <a:endParaRPr lang="ru-RU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Elektromagnitnye-volny-elektromagnitnye-kolebanij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929066"/>
            <a:ext cx="4031040" cy="2562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1000108"/>
            <a:ext cx="8429684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Электромагнитные волны </a:t>
            </a:r>
            <a:r>
              <a:rPr lang="ru-RU" sz="2400" dirty="0" smtClean="0"/>
              <a:t>- электромагнитные колебания, распространяющиеся в пространстве с конечной скоростью.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ysics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45792"/>
          </a:xfrm>
          <a:prstGeom prst="rect">
            <a:avLst/>
          </a:prstGeom>
        </p:spPr>
      </p:pic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09" y="2143116"/>
            <a:ext cx="5550791" cy="3000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357430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Вся шкала электромагнитных волн является свидетельством того, что все излучения обладают одновременно квантовыми и волновыми свойствами.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8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Волновые свойства ярче проявляются при малых частотах и менее ярко - при больших. И наоборот, квантовые свойства ярче проявляются при больших частотах и менее ярко - при малых.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715016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Чем меньше длина волны, тем ярче проявляются квантовые свойства, а чем больше длина волны, тем ярче проявляются волновые свойства. </a:t>
            </a:r>
            <a:endParaRPr lang="ru-RU" sz="1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5709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Низкочастотные колебания</a:t>
            </a:r>
            <a:endParaRPr lang="ru-RU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6"/>
          <a:ext cx="4643438" cy="39993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67354"/>
                <a:gridCol w="3676084"/>
              </a:tblGrid>
              <a:tr h="2990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Длина волны(м)</a:t>
                      </a:r>
                      <a:endParaRPr lang="ru-RU" sz="1200" b="1" i="0" dirty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</a:t>
                      </a:r>
                      <a:r>
                        <a:rPr lang="ru-RU" sz="1200" b="1" baseline="30000" dirty="0"/>
                        <a:t>13</a:t>
                      </a:r>
                      <a:r>
                        <a:rPr lang="ru-RU" sz="1200" b="1" dirty="0"/>
                        <a:t>  -  10</a:t>
                      </a:r>
                      <a:r>
                        <a:rPr lang="ru-RU" sz="1200" b="1" baseline="30000" dirty="0"/>
                        <a:t>5</a:t>
                      </a:r>
                      <a:endParaRPr lang="ru-RU" sz="1200" b="1" i="0" dirty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  <a:tr h="36456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Частота(Гц)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3· 10</a:t>
                      </a:r>
                      <a:r>
                        <a:rPr lang="ru-RU" sz="1200" b="1" baseline="30000"/>
                        <a:t> -3  </a:t>
                      </a:r>
                      <a:r>
                        <a:rPr lang="ru-RU" sz="1200" b="1"/>
                        <a:t>- 3  ·10 </a:t>
                      </a:r>
                      <a:r>
                        <a:rPr lang="ru-RU" sz="1200" b="1" baseline="30000"/>
                        <a:t>3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  <a:tr h="36456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Энергия(ЭВ)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 – 1,24 ·10 </a:t>
                      </a:r>
                      <a:r>
                        <a:rPr lang="ru-RU" sz="1200" b="1" baseline="30000" dirty="0"/>
                        <a:t>-10</a:t>
                      </a:r>
                      <a:endParaRPr lang="ru-RU" sz="1200" b="1" i="0" dirty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  <a:tr h="1579774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Источник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Реостатный альтернатор, </a:t>
                      </a:r>
                      <a:r>
                        <a:rPr lang="ru-RU" sz="1200" b="1" dirty="0" err="1"/>
                        <a:t>динамомашина</a:t>
                      </a:r>
                      <a:r>
                        <a:rPr lang="ru-RU" sz="1200" b="1" dirty="0"/>
                        <a:t>,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Вибратор Герца,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Генераторы в электрических сетях (50 Гц)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Машинные генераторы повышенной ( промышленной) частоты ( 200 Гц) 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Телефонные сети ( 5000Гц)</a:t>
                      </a:r>
                      <a:br>
                        <a:rPr lang="ru-RU" sz="1200" b="1" dirty="0"/>
                      </a:br>
                      <a:r>
                        <a:rPr lang="ru-RU" sz="1200" b="1" dirty="0"/>
                        <a:t>Звуковые генераторы ( микрофоны, громкоговорители)</a:t>
                      </a:r>
                      <a:endParaRPr lang="ru-RU" sz="1200" b="1" i="0" dirty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  <a:tr h="36456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Приемник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 Электрические приборы и двигатели</a:t>
                      </a:r>
                      <a:endParaRPr lang="ru-RU" sz="1200" b="1" i="0" dirty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  <a:tr h="36456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История открытия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Лодж ( 1893 г.), Тесла ( 1983 )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  <a:tr h="364563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 Применение</a:t>
                      </a:r>
                      <a:endParaRPr lang="ru-RU" sz="1200" b="1" i="0">
                        <a:latin typeface="Arial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Кино, радиовещание( микрофоны, громкоговорители)</a:t>
                      </a:r>
                      <a:endParaRPr lang="ru-RU" sz="1200" b="1" i="0" dirty="0">
                        <a:latin typeface="Arial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5" name="Рисунок 4" descr="Eltkmyfz1235551214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4714884"/>
            <a:ext cx="265099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nd-user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285727"/>
            <a:ext cx="2843024" cy="168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k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428868"/>
            <a:ext cx="4000496" cy="33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142852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Радиоволны</a:t>
            </a:r>
            <a:endParaRPr lang="ru-RU" sz="54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00306"/>
            <a:ext cx="492919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Получаются с помощью колебательных контуров и макроскопических вибраторов.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143380"/>
            <a:ext cx="328611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i="1" dirty="0" smtClean="0"/>
              <a:t>Свойства</a:t>
            </a:r>
            <a:r>
              <a:rPr lang="ru-RU" sz="2000" b="1" dirty="0" smtClean="0"/>
              <a:t>: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радиоволны различных частот и с различными длинами волн по-разному поглощаются и отражаются средами.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проявляют свойства дифракции и интерференции.</a:t>
            </a:r>
          </a:p>
        </p:txBody>
      </p:sp>
      <p:pic>
        <p:nvPicPr>
          <p:cNvPr id="5" name="Рисунок 4" descr="0007-008-Radiovoln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290"/>
            <a:ext cx="2214578" cy="16609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3240" y="1285860"/>
            <a:ext cx="600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Длины волн охватывают область от 1 мкм до 50 км</a:t>
            </a:r>
            <a:endParaRPr lang="ru-RU" sz="2000" b="1" dirty="0"/>
          </a:p>
        </p:txBody>
      </p:sp>
      <p:pic>
        <p:nvPicPr>
          <p:cNvPr id="9" name="Рисунок 8" descr="radio-waves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2357430"/>
            <a:ext cx="3143272" cy="34575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684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Тема Office</vt:lpstr>
      <vt:lpstr>Шкала электромагнитных волн. Виды, свойства и применение.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Шкала элетромагнит</dc:title>
  <dc:creator>Аня</dc:creator>
  <cp:lastModifiedBy>Любовь</cp:lastModifiedBy>
  <cp:revision>28</cp:revision>
  <dcterms:created xsi:type="dcterms:W3CDTF">2012-05-20T18:24:03Z</dcterms:created>
  <dcterms:modified xsi:type="dcterms:W3CDTF">2014-08-17T19:15:48Z</dcterms:modified>
</cp:coreProperties>
</file>