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5 w 2123"/>
                <a:gd name="T1" fmla="*/ 789 h 1696"/>
                <a:gd name="T2" fmla="*/ 529 w 2123"/>
                <a:gd name="T3" fmla="*/ 517 h 1696"/>
                <a:gd name="T4" fmla="*/ 655 w 2123"/>
                <a:gd name="T5" fmla="*/ 300 h 1696"/>
                <a:gd name="T6" fmla="*/ 902 w 2123"/>
                <a:gd name="T7" fmla="*/ 445 h 1696"/>
                <a:gd name="T8" fmla="*/ 1184 w 2123"/>
                <a:gd name="T9" fmla="*/ 657 h 1696"/>
                <a:gd name="T10" fmla="*/ 1443 w 2123"/>
                <a:gd name="T11" fmla="*/ 839 h 1696"/>
                <a:gd name="T12" fmla="*/ 1755 w 2123"/>
                <a:gd name="T13" fmla="*/ 1029 h 1696"/>
                <a:gd name="T14" fmla="*/ 1833 w 2123"/>
                <a:gd name="T15" fmla="*/ 1069 h 1696"/>
                <a:gd name="T16" fmla="*/ 1790 w 2123"/>
                <a:gd name="T17" fmla="*/ 1025 h 1696"/>
                <a:gd name="T18" fmla="*/ 1376 w 2123"/>
                <a:gd name="T19" fmla="*/ 758 h 1696"/>
                <a:gd name="T20" fmla="*/ 1058 w 2123"/>
                <a:gd name="T21" fmla="*/ 517 h 1696"/>
                <a:gd name="T22" fmla="*/ 703 w 2123"/>
                <a:gd name="T23" fmla="*/ 249 h 1696"/>
                <a:gd name="T24" fmla="*/ 974 w 2123"/>
                <a:gd name="T25" fmla="*/ 235 h 1696"/>
                <a:gd name="T26" fmla="*/ 1251 w 2123"/>
                <a:gd name="T27" fmla="*/ 240 h 1696"/>
                <a:gd name="T28" fmla="*/ 1574 w 2123"/>
                <a:gd name="T29" fmla="*/ 203 h 1696"/>
                <a:gd name="T30" fmla="*/ 2068 w 2123"/>
                <a:gd name="T31" fmla="*/ 148 h 1696"/>
                <a:gd name="T32" fmla="*/ 2020 w 2123"/>
                <a:gd name="T33" fmla="*/ 131 h 1696"/>
                <a:gd name="T34" fmla="*/ 1503 w 2123"/>
                <a:gd name="T35" fmla="*/ 195 h 1696"/>
                <a:gd name="T36" fmla="*/ 1178 w 2123"/>
                <a:gd name="T37" fmla="*/ 208 h 1696"/>
                <a:gd name="T38" fmla="*/ 739 w 2123"/>
                <a:gd name="T39" fmla="*/ 195 h 1696"/>
                <a:gd name="T40" fmla="*/ 799 w 2123"/>
                <a:gd name="T41" fmla="*/ 172 h 1696"/>
                <a:gd name="T42" fmla="*/ 1112 w 2123"/>
                <a:gd name="T43" fmla="*/ 0 h 1696"/>
                <a:gd name="T44" fmla="*/ 1058 w 2123"/>
                <a:gd name="T45" fmla="*/ 23 h 1696"/>
                <a:gd name="T46" fmla="*/ 985 w 2123"/>
                <a:gd name="T47" fmla="*/ 63 h 1696"/>
                <a:gd name="T48" fmla="*/ 835 w 2123"/>
                <a:gd name="T49" fmla="*/ 145 h 1696"/>
                <a:gd name="T50" fmla="*/ 655 w 2123"/>
                <a:gd name="T51" fmla="*/ 213 h 1696"/>
                <a:gd name="T52" fmla="*/ 619 w 2123"/>
                <a:gd name="T53" fmla="*/ 272 h 1696"/>
                <a:gd name="T54" fmla="*/ 295 w 2123"/>
                <a:gd name="T55" fmla="*/ 445 h 1696"/>
                <a:gd name="T56" fmla="*/ 0 w 2123"/>
                <a:gd name="T57" fmla="*/ 549 h 1696"/>
                <a:gd name="T58" fmla="*/ 0 w 2123"/>
                <a:gd name="T59" fmla="*/ 553 h 1696"/>
                <a:gd name="T60" fmla="*/ 0 w 2123"/>
                <a:gd name="T61" fmla="*/ 581 h 1696"/>
                <a:gd name="T62" fmla="*/ 289 w 2123"/>
                <a:gd name="T63" fmla="*/ 480 h 1696"/>
                <a:gd name="T64" fmla="*/ 577 w 2123"/>
                <a:gd name="T65" fmla="*/ 326 h 1696"/>
                <a:gd name="T66" fmla="*/ 493 w 2123"/>
                <a:gd name="T67" fmla="*/ 508 h 1696"/>
                <a:gd name="T68" fmla="*/ 511 w 2123"/>
                <a:gd name="T69" fmla="*/ 753 h 1696"/>
                <a:gd name="T70" fmla="*/ 450 w 2123"/>
                <a:gd name="T71" fmla="*/ 883 h 1696"/>
                <a:gd name="T72" fmla="*/ 319 w 2123"/>
                <a:gd name="T73" fmla="*/ 1120 h 1696"/>
                <a:gd name="T74" fmla="*/ 313 w 2123"/>
                <a:gd name="T75" fmla="*/ 1283 h 1696"/>
                <a:gd name="T76" fmla="*/ 319 w 2123"/>
                <a:gd name="T77" fmla="*/ 1283 h 1696"/>
                <a:gd name="T78" fmla="*/ 337 w 2123"/>
                <a:gd name="T79" fmla="*/ 1175 h 1696"/>
                <a:gd name="T80" fmla="*/ 565 w 2123"/>
                <a:gd name="T81" fmla="*/ 789 h 1696"/>
                <a:gd name="T82" fmla="*/ 565 w 2123"/>
                <a:gd name="T83" fmla="*/ 789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8 w 969"/>
                <a:gd name="T1" fmla="*/ 1201 h 1192"/>
                <a:gd name="T2" fmla="*/ 500 w 969"/>
                <a:gd name="T3" fmla="*/ 1207 h 1192"/>
                <a:gd name="T4" fmla="*/ 590 w 969"/>
                <a:gd name="T5" fmla="*/ 1165 h 1192"/>
                <a:gd name="T6" fmla="*/ 828 w 969"/>
                <a:gd name="T7" fmla="*/ 1100 h 1192"/>
                <a:gd name="T8" fmla="*/ 953 w 969"/>
                <a:gd name="T9" fmla="*/ 1070 h 1192"/>
                <a:gd name="T10" fmla="*/ 774 w 969"/>
                <a:gd name="T11" fmla="*/ 1001 h 1192"/>
                <a:gd name="T12" fmla="*/ 566 w 969"/>
                <a:gd name="T13" fmla="*/ 963 h 1192"/>
                <a:gd name="T14" fmla="*/ 202 w 969"/>
                <a:gd name="T15" fmla="*/ 981 h 1192"/>
                <a:gd name="T16" fmla="*/ 304 w 969"/>
                <a:gd name="T17" fmla="*/ 903 h 1192"/>
                <a:gd name="T18" fmla="*/ 506 w 969"/>
                <a:gd name="T19" fmla="*/ 813 h 1192"/>
                <a:gd name="T20" fmla="*/ 709 w 969"/>
                <a:gd name="T21" fmla="*/ 681 h 1192"/>
                <a:gd name="T22" fmla="*/ 715 w 969"/>
                <a:gd name="T23" fmla="*/ 681 h 1192"/>
                <a:gd name="T24" fmla="*/ 727 w 969"/>
                <a:gd name="T25" fmla="*/ 675 h 1192"/>
                <a:gd name="T26" fmla="*/ 768 w 969"/>
                <a:gd name="T27" fmla="*/ 657 h 1192"/>
                <a:gd name="T28" fmla="*/ 792 w 969"/>
                <a:gd name="T29" fmla="*/ 651 h 1192"/>
                <a:gd name="T30" fmla="*/ 804 w 969"/>
                <a:gd name="T31" fmla="*/ 639 h 1192"/>
                <a:gd name="T32" fmla="*/ 810 w 969"/>
                <a:gd name="T33" fmla="*/ 627 h 1192"/>
                <a:gd name="T34" fmla="*/ 804 w 969"/>
                <a:gd name="T35" fmla="*/ 621 h 1192"/>
                <a:gd name="T36" fmla="*/ 798 w 969"/>
                <a:gd name="T37" fmla="*/ 609 h 1192"/>
                <a:gd name="T38" fmla="*/ 798 w 969"/>
                <a:gd name="T39" fmla="*/ 580 h 1192"/>
                <a:gd name="T40" fmla="*/ 810 w 969"/>
                <a:gd name="T41" fmla="*/ 550 h 1192"/>
                <a:gd name="T42" fmla="*/ 822 w 969"/>
                <a:gd name="T43" fmla="*/ 520 h 1192"/>
                <a:gd name="T44" fmla="*/ 840 w 969"/>
                <a:gd name="T45" fmla="*/ 490 h 1192"/>
                <a:gd name="T46" fmla="*/ 853 w 969"/>
                <a:gd name="T47" fmla="*/ 460 h 1192"/>
                <a:gd name="T48" fmla="*/ 861 w 969"/>
                <a:gd name="T49" fmla="*/ 442 h 1192"/>
                <a:gd name="T50" fmla="*/ 869 w 969"/>
                <a:gd name="T51" fmla="*/ 436 h 1192"/>
                <a:gd name="T52" fmla="*/ 869 w 969"/>
                <a:gd name="T53" fmla="*/ 352 h 1192"/>
                <a:gd name="T54" fmla="*/ 869 w 969"/>
                <a:gd name="T55" fmla="*/ 346 h 1192"/>
                <a:gd name="T56" fmla="*/ 875 w 969"/>
                <a:gd name="T57" fmla="*/ 340 h 1192"/>
                <a:gd name="T58" fmla="*/ 893 w 969"/>
                <a:gd name="T59" fmla="*/ 310 h 1192"/>
                <a:gd name="T60" fmla="*/ 905 w 969"/>
                <a:gd name="T61" fmla="*/ 274 h 1192"/>
                <a:gd name="T62" fmla="*/ 917 w 969"/>
                <a:gd name="T63" fmla="*/ 244 h 1192"/>
                <a:gd name="T64" fmla="*/ 923 w 969"/>
                <a:gd name="T65" fmla="*/ 232 h 1192"/>
                <a:gd name="T66" fmla="*/ 929 w 969"/>
                <a:gd name="T67" fmla="*/ 220 h 1192"/>
                <a:gd name="T68" fmla="*/ 947 w 969"/>
                <a:gd name="T69" fmla="*/ 173 h 1192"/>
                <a:gd name="T70" fmla="*/ 965 w 969"/>
                <a:gd name="T71" fmla="*/ 137 h 1192"/>
                <a:gd name="T72" fmla="*/ 971 w 969"/>
                <a:gd name="T73" fmla="*/ 125 h 1192"/>
                <a:gd name="T74" fmla="*/ 971 w 969"/>
                <a:gd name="T75" fmla="*/ 119 h 1192"/>
                <a:gd name="T76" fmla="*/ 989 w 969"/>
                <a:gd name="T77" fmla="*/ 0 h 1192"/>
                <a:gd name="T78" fmla="*/ 965 w 969"/>
                <a:gd name="T79" fmla="*/ 47 h 1192"/>
                <a:gd name="T80" fmla="*/ 798 w 969"/>
                <a:gd name="T81" fmla="*/ 113 h 1192"/>
                <a:gd name="T82" fmla="*/ 721 w 969"/>
                <a:gd name="T83" fmla="*/ 161 h 1192"/>
                <a:gd name="T84" fmla="*/ 470 w 969"/>
                <a:gd name="T85" fmla="*/ 238 h 1192"/>
                <a:gd name="T86" fmla="*/ 286 w 969"/>
                <a:gd name="T87" fmla="*/ 292 h 1192"/>
                <a:gd name="T88" fmla="*/ 178 w 969"/>
                <a:gd name="T89" fmla="*/ 298 h 1192"/>
                <a:gd name="T90" fmla="*/ 12 w 969"/>
                <a:gd name="T91" fmla="*/ 490 h 1192"/>
                <a:gd name="T92" fmla="*/ 0 w 969"/>
                <a:gd name="T93" fmla="*/ 514 h 1192"/>
                <a:gd name="T94" fmla="*/ 0 w 969"/>
                <a:gd name="T95" fmla="*/ 1201 h 1192"/>
                <a:gd name="T96" fmla="*/ 96 w 969"/>
                <a:gd name="T97" fmla="*/ 1195 h 1192"/>
                <a:gd name="T98" fmla="*/ 328 w 969"/>
                <a:gd name="T99" fmla="*/ 1201 h 1192"/>
                <a:gd name="T100" fmla="*/ 328 w 969"/>
                <a:gd name="T101" fmla="*/ 120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4 w 2176"/>
                <a:gd name="T1" fmla="*/ 777 h 1505"/>
                <a:gd name="T2" fmla="*/ 1215 w 2176"/>
                <a:gd name="T3" fmla="*/ 1245 h 1505"/>
                <a:gd name="T4" fmla="*/ 976 w 2176"/>
                <a:gd name="T5" fmla="*/ 1203 h 1505"/>
                <a:gd name="T6" fmla="*/ 738 w 2176"/>
                <a:gd name="T7" fmla="*/ 1137 h 1505"/>
                <a:gd name="T8" fmla="*/ 452 w 2176"/>
                <a:gd name="T9" fmla="*/ 1119 h 1505"/>
                <a:gd name="T10" fmla="*/ 0 w 2176"/>
                <a:gd name="T11" fmla="*/ 1089 h 1505"/>
                <a:gd name="T12" fmla="*/ 30 w 2176"/>
                <a:gd name="T13" fmla="*/ 1125 h 1505"/>
                <a:gd name="T14" fmla="*/ 506 w 2176"/>
                <a:gd name="T15" fmla="*/ 1143 h 1505"/>
                <a:gd name="T16" fmla="*/ 792 w 2176"/>
                <a:gd name="T17" fmla="*/ 1197 h 1505"/>
                <a:gd name="T18" fmla="*/ 1155 w 2176"/>
                <a:gd name="T19" fmla="*/ 1316 h 1505"/>
                <a:gd name="T20" fmla="*/ 1090 w 2176"/>
                <a:gd name="T21" fmla="*/ 1334 h 1505"/>
                <a:gd name="T22" fmla="*/ 726 w 2176"/>
                <a:gd name="T23" fmla="*/ 1520 h 1505"/>
                <a:gd name="T24" fmla="*/ 780 w 2176"/>
                <a:gd name="T25" fmla="*/ 1496 h 1505"/>
                <a:gd name="T26" fmla="*/ 881 w 2176"/>
                <a:gd name="T27" fmla="*/ 1454 h 1505"/>
                <a:gd name="T28" fmla="*/ 1042 w 2176"/>
                <a:gd name="T29" fmla="*/ 1370 h 1505"/>
                <a:gd name="T30" fmla="*/ 1239 w 2176"/>
                <a:gd name="T31" fmla="*/ 1310 h 1505"/>
                <a:gd name="T32" fmla="*/ 1292 w 2176"/>
                <a:gd name="T33" fmla="*/ 1233 h 1505"/>
                <a:gd name="T34" fmla="*/ 1667 w 2176"/>
                <a:gd name="T35" fmla="*/ 1053 h 1505"/>
                <a:gd name="T36" fmla="*/ 1971 w 2176"/>
                <a:gd name="T37" fmla="*/ 963 h 1505"/>
                <a:gd name="T38" fmla="*/ 2221 w 2176"/>
                <a:gd name="T39" fmla="*/ 831 h 1505"/>
                <a:gd name="T40" fmla="*/ 2001 w 2176"/>
                <a:gd name="T41" fmla="*/ 921 h 1505"/>
                <a:gd name="T42" fmla="*/ 1691 w 2176"/>
                <a:gd name="T43" fmla="*/ 999 h 1505"/>
                <a:gd name="T44" fmla="*/ 1369 w 2176"/>
                <a:gd name="T45" fmla="*/ 1161 h 1505"/>
                <a:gd name="T46" fmla="*/ 1531 w 2176"/>
                <a:gd name="T47" fmla="*/ 915 h 1505"/>
                <a:gd name="T48" fmla="*/ 1655 w 2176"/>
                <a:gd name="T49" fmla="*/ 550 h 1505"/>
                <a:gd name="T50" fmla="*/ 1775 w 2176"/>
                <a:gd name="T51" fmla="*/ 377 h 1505"/>
                <a:gd name="T52" fmla="*/ 2019 w 2176"/>
                <a:gd name="T53" fmla="*/ 60 h 1505"/>
                <a:gd name="T54" fmla="*/ 2043 w 2176"/>
                <a:gd name="T55" fmla="*/ 0 h 1505"/>
                <a:gd name="T56" fmla="*/ 2013 w 2176"/>
                <a:gd name="T57" fmla="*/ 0 h 1505"/>
                <a:gd name="T58" fmla="*/ 1631 w 2176"/>
                <a:gd name="T59" fmla="*/ 485 h 1505"/>
                <a:gd name="T60" fmla="*/ 1507 w 2176"/>
                <a:gd name="T61" fmla="*/ 897 h 1505"/>
                <a:gd name="T62" fmla="*/ 1280 w 2176"/>
                <a:gd name="T63" fmla="*/ 1185 h 1505"/>
                <a:gd name="T64" fmla="*/ 1155 w 2176"/>
                <a:gd name="T65" fmla="*/ 915 h 1505"/>
                <a:gd name="T66" fmla="*/ 1030 w 2176"/>
                <a:gd name="T67" fmla="*/ 545 h 1505"/>
                <a:gd name="T68" fmla="*/ 905 w 2176"/>
                <a:gd name="T69" fmla="*/ 222 h 1505"/>
                <a:gd name="T70" fmla="*/ 804 w 2176"/>
                <a:gd name="T71" fmla="*/ 0 h 1505"/>
                <a:gd name="T72" fmla="*/ 768 w 2176"/>
                <a:gd name="T73" fmla="*/ 0 h 1505"/>
                <a:gd name="T74" fmla="*/ 923 w 2176"/>
                <a:gd name="T75" fmla="*/ 359 h 1505"/>
                <a:gd name="T76" fmla="*/ 1054 w 2176"/>
                <a:gd name="T77" fmla="*/ 777 h 1505"/>
                <a:gd name="T78" fmla="*/ 1054 w 2176"/>
                <a:gd name="T79" fmla="*/ 77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6 w 813"/>
                <a:gd name="T1" fmla="*/ 569 h 804"/>
                <a:gd name="T2" fmla="*/ 334 w 813"/>
                <a:gd name="T3" fmla="*/ 443 h 804"/>
                <a:gd name="T4" fmla="*/ 656 w 813"/>
                <a:gd name="T5" fmla="*/ 221 h 804"/>
                <a:gd name="T6" fmla="*/ 828 w 813"/>
                <a:gd name="T7" fmla="*/ 0 h 804"/>
                <a:gd name="T8" fmla="*/ 690 w 813"/>
                <a:gd name="T9" fmla="*/ 150 h 804"/>
                <a:gd name="T10" fmla="*/ 149 w 813"/>
                <a:gd name="T11" fmla="*/ 509 h 804"/>
                <a:gd name="T12" fmla="*/ 0 w 813"/>
                <a:gd name="T13" fmla="*/ 742 h 804"/>
                <a:gd name="T14" fmla="*/ 0 w 813"/>
                <a:gd name="T15" fmla="*/ 814 h 804"/>
                <a:gd name="T16" fmla="*/ 166 w 813"/>
                <a:gd name="T17" fmla="*/ 569 h 804"/>
                <a:gd name="T18" fmla="*/ 166 w 813"/>
                <a:gd name="T19" fmla="*/ 56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0 w 759"/>
                <a:gd name="T1" fmla="*/ 66 h 107"/>
                <a:gd name="T2" fmla="*/ 774 w 759"/>
                <a:gd name="T3" fmla="*/ 0 h 107"/>
                <a:gd name="T4" fmla="*/ 506 w 759"/>
                <a:gd name="T5" fmla="*/ 36 h 107"/>
                <a:gd name="T6" fmla="*/ 14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0 w 759"/>
                <a:gd name="T15" fmla="*/ 66 h 107"/>
                <a:gd name="T16" fmla="*/ 47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7 w 3169"/>
                <a:gd name="T1" fmla="*/ 244 h 743"/>
                <a:gd name="T2" fmla="*/ 1769 w 3169"/>
                <a:gd name="T3" fmla="*/ 238 h 743"/>
                <a:gd name="T4" fmla="*/ 2132 w 3169"/>
                <a:gd name="T5" fmla="*/ 256 h 743"/>
                <a:gd name="T6" fmla="*/ 2555 w 3169"/>
                <a:gd name="T7" fmla="*/ 238 h 743"/>
                <a:gd name="T8" fmla="*/ 3234 w 3169"/>
                <a:gd name="T9" fmla="*/ 209 h 743"/>
                <a:gd name="T10" fmla="*/ 3180 w 3169"/>
                <a:gd name="T11" fmla="*/ 191 h 743"/>
                <a:gd name="T12" fmla="*/ 2472 w 3169"/>
                <a:gd name="T13" fmla="*/ 226 h 743"/>
                <a:gd name="T14" fmla="*/ 2043 w 3169"/>
                <a:gd name="T15" fmla="*/ 226 h 743"/>
                <a:gd name="T16" fmla="*/ 1489 w 3169"/>
                <a:gd name="T17" fmla="*/ 191 h 743"/>
                <a:gd name="T18" fmla="*/ 1573 w 3169"/>
                <a:gd name="T19" fmla="*/ 168 h 743"/>
                <a:gd name="T20" fmla="*/ 2079 w 3169"/>
                <a:gd name="T21" fmla="*/ 0 h 743"/>
                <a:gd name="T22" fmla="*/ 2001 w 3169"/>
                <a:gd name="T23" fmla="*/ 24 h 743"/>
                <a:gd name="T24" fmla="*/ 1876 w 3169"/>
                <a:gd name="T25" fmla="*/ 66 h 743"/>
                <a:gd name="T26" fmla="*/ 1637 w 3169"/>
                <a:gd name="T27" fmla="*/ 138 h 743"/>
                <a:gd name="T28" fmla="*/ 1368 w 3169"/>
                <a:gd name="T29" fmla="*/ 203 h 743"/>
                <a:gd name="T30" fmla="*/ 1293 w 3169"/>
                <a:gd name="T31" fmla="*/ 256 h 743"/>
                <a:gd name="T32" fmla="*/ 780 w 3169"/>
                <a:gd name="T33" fmla="*/ 418 h 743"/>
                <a:gd name="T34" fmla="*/ 340 w 3169"/>
                <a:gd name="T35" fmla="*/ 508 h 743"/>
                <a:gd name="T36" fmla="*/ 0 w 3169"/>
                <a:gd name="T37" fmla="*/ 627 h 743"/>
                <a:gd name="T38" fmla="*/ 304 w 3169"/>
                <a:gd name="T39" fmla="*/ 544 h 743"/>
                <a:gd name="T40" fmla="*/ 750 w 3169"/>
                <a:gd name="T41" fmla="*/ 454 h 743"/>
                <a:gd name="T42" fmla="*/ 1203 w 3169"/>
                <a:gd name="T43" fmla="*/ 316 h 743"/>
                <a:gd name="T44" fmla="*/ 1001 w 3169"/>
                <a:gd name="T45" fmla="*/ 496 h 743"/>
                <a:gd name="T46" fmla="*/ 887 w 3169"/>
                <a:gd name="T47" fmla="*/ 753 h 743"/>
                <a:gd name="T48" fmla="*/ 881 w 3169"/>
                <a:gd name="T49" fmla="*/ 753 h 743"/>
                <a:gd name="T50" fmla="*/ 953 w 3169"/>
                <a:gd name="T51" fmla="*/ 753 h 743"/>
                <a:gd name="T52" fmla="*/ 1042 w 3169"/>
                <a:gd name="T53" fmla="*/ 502 h 743"/>
                <a:gd name="T54" fmla="*/ 1322 w 3169"/>
                <a:gd name="T55" fmla="*/ 286 h 743"/>
                <a:gd name="T56" fmla="*/ 1561 w 3169"/>
                <a:gd name="T57" fmla="*/ 454 h 743"/>
                <a:gd name="T58" fmla="*/ 1805 w 3169"/>
                <a:gd name="T59" fmla="*/ 687 h 743"/>
                <a:gd name="T60" fmla="*/ 1894 w 3169"/>
                <a:gd name="T61" fmla="*/ 753 h 743"/>
                <a:gd name="T62" fmla="*/ 1959 w 3169"/>
                <a:gd name="T63" fmla="*/ 753 h 743"/>
                <a:gd name="T64" fmla="*/ 1727 w 3169"/>
                <a:gd name="T65" fmla="*/ 532 h 743"/>
                <a:gd name="T66" fmla="*/ 1417 w 3169"/>
                <a:gd name="T67" fmla="*/ 244 h 743"/>
                <a:gd name="T68" fmla="*/ 1417 w 3169"/>
                <a:gd name="T69" fmla="*/ 24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82 w 2153"/>
                <a:gd name="T1" fmla="*/ 861 h 1930"/>
                <a:gd name="T2" fmla="*/ 1977 w 2153"/>
                <a:gd name="T3" fmla="*/ 1029 h 1930"/>
                <a:gd name="T4" fmla="*/ 2096 w 2153"/>
                <a:gd name="T5" fmla="*/ 1178 h 1930"/>
                <a:gd name="T6" fmla="*/ 2162 w 2153"/>
                <a:gd name="T7" fmla="*/ 1261 h 1930"/>
                <a:gd name="T8" fmla="*/ 2198 w 2153"/>
                <a:gd name="T9" fmla="*/ 1309 h 1930"/>
                <a:gd name="T10" fmla="*/ 1929 w 2153"/>
                <a:gd name="T11" fmla="*/ 987 h 1930"/>
                <a:gd name="T12" fmla="*/ 1900 w 2153"/>
                <a:gd name="T13" fmla="*/ 939 h 1930"/>
                <a:gd name="T14" fmla="*/ 1820 w 2153"/>
                <a:gd name="T15" fmla="*/ 1255 h 1930"/>
                <a:gd name="T16" fmla="*/ 1806 w 2153"/>
                <a:gd name="T17" fmla="*/ 1501 h 1930"/>
                <a:gd name="T18" fmla="*/ 1858 w 2153"/>
                <a:gd name="T19" fmla="*/ 1926 h 1930"/>
                <a:gd name="T20" fmla="*/ 1827 w 2153"/>
                <a:gd name="T21" fmla="*/ 1950 h 1930"/>
                <a:gd name="T22" fmla="*/ 1781 w 2153"/>
                <a:gd name="T23" fmla="*/ 1549 h 1930"/>
                <a:gd name="T24" fmla="*/ 1763 w 2153"/>
                <a:gd name="T25" fmla="*/ 1303 h 1930"/>
                <a:gd name="T26" fmla="*/ 1799 w 2153"/>
                <a:gd name="T27" fmla="*/ 1095 h 1930"/>
                <a:gd name="T28" fmla="*/ 1806 w 2153"/>
                <a:gd name="T29" fmla="*/ 885 h 1930"/>
                <a:gd name="T30" fmla="*/ 1293 w 2153"/>
                <a:gd name="T31" fmla="*/ 1017 h 1930"/>
                <a:gd name="T32" fmla="*/ 840 w 2153"/>
                <a:gd name="T33" fmla="*/ 1142 h 1930"/>
                <a:gd name="T34" fmla="*/ 328 w 2153"/>
                <a:gd name="T35" fmla="*/ 1327 h 1930"/>
                <a:gd name="T36" fmla="*/ 18 w 2153"/>
                <a:gd name="T37" fmla="*/ 1435 h 1930"/>
                <a:gd name="T38" fmla="*/ 316 w 2153"/>
                <a:gd name="T39" fmla="*/ 1297 h 1930"/>
                <a:gd name="T40" fmla="*/ 697 w 2153"/>
                <a:gd name="T41" fmla="*/ 1154 h 1930"/>
                <a:gd name="T42" fmla="*/ 1042 w 2153"/>
                <a:gd name="T43" fmla="*/ 1047 h 1930"/>
                <a:gd name="T44" fmla="*/ 1441 w 2153"/>
                <a:gd name="T45" fmla="*/ 939 h 1930"/>
                <a:gd name="T46" fmla="*/ 1727 w 2153"/>
                <a:gd name="T47" fmla="*/ 825 h 1930"/>
                <a:gd name="T48" fmla="*/ 1363 w 2153"/>
                <a:gd name="T49" fmla="*/ 628 h 1930"/>
                <a:gd name="T50" fmla="*/ 881 w 2153"/>
                <a:gd name="T51" fmla="*/ 520 h 1930"/>
                <a:gd name="T52" fmla="*/ 232 w 2153"/>
                <a:gd name="T53" fmla="*/ 161 h 1930"/>
                <a:gd name="T54" fmla="*/ 0 w 2153"/>
                <a:gd name="T55" fmla="*/ 83 h 1930"/>
                <a:gd name="T56" fmla="*/ 334 w 2153"/>
                <a:gd name="T57" fmla="*/ 179 h 1930"/>
                <a:gd name="T58" fmla="*/ 727 w 2153"/>
                <a:gd name="T59" fmla="*/ 388 h 1930"/>
                <a:gd name="T60" fmla="*/ 953 w 2153"/>
                <a:gd name="T61" fmla="*/ 496 h 1930"/>
                <a:gd name="T62" fmla="*/ 1381 w 2153"/>
                <a:gd name="T63" fmla="*/ 598 h 1930"/>
                <a:gd name="T64" fmla="*/ 1685 w 2153"/>
                <a:gd name="T65" fmla="*/ 753 h 1930"/>
                <a:gd name="T66" fmla="*/ 1453 w 2153"/>
                <a:gd name="T67" fmla="*/ 466 h 1930"/>
                <a:gd name="T68" fmla="*/ 1311 w 2153"/>
                <a:gd name="T69" fmla="*/ 191 h 1930"/>
                <a:gd name="T70" fmla="*/ 1179 w 2153"/>
                <a:gd name="T71" fmla="*/ 0 h 1930"/>
                <a:gd name="T72" fmla="*/ 1369 w 2153"/>
                <a:gd name="T73" fmla="*/ 215 h 1930"/>
                <a:gd name="T74" fmla="*/ 1519 w 2153"/>
                <a:gd name="T75" fmla="*/ 490 h 1930"/>
                <a:gd name="T76" fmla="*/ 1781 w 2153"/>
                <a:gd name="T77" fmla="*/ 813 h 1930"/>
                <a:gd name="T78" fmla="*/ 1882 w 2153"/>
                <a:gd name="T79" fmla="*/ 861 h 1930"/>
                <a:gd name="T80" fmla="*/ 1882 w 2153"/>
                <a:gd name="T81" fmla="*/ 86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6BB2-0846-4314-8027-298ED62C59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25902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1E60-EE60-472F-A9C0-260DD4A9E7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69343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C747-4743-4197-ADB5-7A3B1FEF2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70338"/>
      </p:ext>
    </p:extLst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2C9E-8F6F-489C-867C-3C0F725EA2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59669"/>
      </p:ext>
    </p:extLst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BEBA-A0EE-4ED1-A8AF-1A4A8E05EE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67769"/>
      </p:ext>
    </p:extLst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205F-01C9-4B29-A9CA-56E0CD5AC7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77371"/>
      </p:ext>
    </p:extLst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85A8-7586-41FF-82A8-1BECF3AC52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09494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CA53-1EAE-47EC-9928-3799EB833F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86778"/>
      </p:ext>
    </p:extLst>
  </p:cSld>
  <p:clrMapOvr>
    <a:masterClrMapping/>
  </p:clrMapOvr>
  <p:transition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0A4D-6239-42BA-A305-83AC2AAC8C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00275"/>
      </p:ext>
    </p:extLst>
  </p:cSld>
  <p:clrMapOvr>
    <a:masterClrMapping/>
  </p:clrMapOvr>
  <p:transition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CE84-318D-4B58-AB48-DE6E91F3DC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55832"/>
      </p:ext>
    </p:extLst>
  </p:cSld>
  <p:clrMapOvr>
    <a:masterClrMapping/>
  </p:clrMapOvr>
  <p:transition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0236-1F63-42C6-B701-8D8195DC68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3284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20F6-E19E-4226-8CE0-8DF909DC83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76361"/>
      </p:ext>
    </p:extLst>
  </p:cSld>
  <p:clrMapOvr>
    <a:masterClrMapping/>
  </p:clrMapOvr>
  <p:transition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BE5D-9C67-4E5F-824E-FE04C79A7E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56631"/>
      </p:ext>
    </p:extLst>
  </p:cSld>
  <p:clrMapOvr>
    <a:masterClrMapping/>
  </p:clrMapOvr>
  <p:transition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732-0C6C-4EDE-9869-FB60B91455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4830"/>
      </p:ext>
    </p:extLst>
  </p:cSld>
  <p:clrMapOvr>
    <a:masterClrMapping/>
  </p:clrMapOvr>
  <p:transition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B9BF-3649-4C8D-9442-891860D3AC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151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53B5-5D54-419F-BC8A-5A81009F13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3370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47DC-1E18-4416-8C2B-743A22A389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19033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8BAE-1BE3-44A8-B2A5-D207D1FFCC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53134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E647-8572-41B3-8368-E89A0FA814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5134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031E-6AA6-413A-B662-66B9C77D22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72108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6D8C-AD6C-44EC-8F05-00C3B3F860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13152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873F-BA7A-4A1A-9006-27CD6A80DB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2619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5 w 2123"/>
                <a:gd name="T1" fmla="*/ 789 h 1696"/>
                <a:gd name="T2" fmla="*/ 529 w 2123"/>
                <a:gd name="T3" fmla="*/ 517 h 1696"/>
                <a:gd name="T4" fmla="*/ 655 w 2123"/>
                <a:gd name="T5" fmla="*/ 300 h 1696"/>
                <a:gd name="T6" fmla="*/ 902 w 2123"/>
                <a:gd name="T7" fmla="*/ 445 h 1696"/>
                <a:gd name="T8" fmla="*/ 1184 w 2123"/>
                <a:gd name="T9" fmla="*/ 657 h 1696"/>
                <a:gd name="T10" fmla="*/ 1443 w 2123"/>
                <a:gd name="T11" fmla="*/ 839 h 1696"/>
                <a:gd name="T12" fmla="*/ 1755 w 2123"/>
                <a:gd name="T13" fmla="*/ 1029 h 1696"/>
                <a:gd name="T14" fmla="*/ 1833 w 2123"/>
                <a:gd name="T15" fmla="*/ 1069 h 1696"/>
                <a:gd name="T16" fmla="*/ 1790 w 2123"/>
                <a:gd name="T17" fmla="*/ 1025 h 1696"/>
                <a:gd name="T18" fmla="*/ 1376 w 2123"/>
                <a:gd name="T19" fmla="*/ 758 h 1696"/>
                <a:gd name="T20" fmla="*/ 1058 w 2123"/>
                <a:gd name="T21" fmla="*/ 517 h 1696"/>
                <a:gd name="T22" fmla="*/ 703 w 2123"/>
                <a:gd name="T23" fmla="*/ 249 h 1696"/>
                <a:gd name="T24" fmla="*/ 974 w 2123"/>
                <a:gd name="T25" fmla="*/ 235 h 1696"/>
                <a:gd name="T26" fmla="*/ 1251 w 2123"/>
                <a:gd name="T27" fmla="*/ 240 h 1696"/>
                <a:gd name="T28" fmla="*/ 1574 w 2123"/>
                <a:gd name="T29" fmla="*/ 203 h 1696"/>
                <a:gd name="T30" fmla="*/ 2068 w 2123"/>
                <a:gd name="T31" fmla="*/ 148 h 1696"/>
                <a:gd name="T32" fmla="*/ 2020 w 2123"/>
                <a:gd name="T33" fmla="*/ 131 h 1696"/>
                <a:gd name="T34" fmla="*/ 1503 w 2123"/>
                <a:gd name="T35" fmla="*/ 195 h 1696"/>
                <a:gd name="T36" fmla="*/ 1178 w 2123"/>
                <a:gd name="T37" fmla="*/ 208 h 1696"/>
                <a:gd name="T38" fmla="*/ 739 w 2123"/>
                <a:gd name="T39" fmla="*/ 195 h 1696"/>
                <a:gd name="T40" fmla="*/ 799 w 2123"/>
                <a:gd name="T41" fmla="*/ 172 h 1696"/>
                <a:gd name="T42" fmla="*/ 1112 w 2123"/>
                <a:gd name="T43" fmla="*/ 0 h 1696"/>
                <a:gd name="T44" fmla="*/ 1058 w 2123"/>
                <a:gd name="T45" fmla="*/ 23 h 1696"/>
                <a:gd name="T46" fmla="*/ 985 w 2123"/>
                <a:gd name="T47" fmla="*/ 63 h 1696"/>
                <a:gd name="T48" fmla="*/ 835 w 2123"/>
                <a:gd name="T49" fmla="*/ 145 h 1696"/>
                <a:gd name="T50" fmla="*/ 655 w 2123"/>
                <a:gd name="T51" fmla="*/ 213 h 1696"/>
                <a:gd name="T52" fmla="*/ 619 w 2123"/>
                <a:gd name="T53" fmla="*/ 272 h 1696"/>
                <a:gd name="T54" fmla="*/ 295 w 2123"/>
                <a:gd name="T55" fmla="*/ 445 h 1696"/>
                <a:gd name="T56" fmla="*/ 0 w 2123"/>
                <a:gd name="T57" fmla="*/ 549 h 1696"/>
                <a:gd name="T58" fmla="*/ 0 w 2123"/>
                <a:gd name="T59" fmla="*/ 553 h 1696"/>
                <a:gd name="T60" fmla="*/ 0 w 2123"/>
                <a:gd name="T61" fmla="*/ 581 h 1696"/>
                <a:gd name="T62" fmla="*/ 289 w 2123"/>
                <a:gd name="T63" fmla="*/ 480 h 1696"/>
                <a:gd name="T64" fmla="*/ 577 w 2123"/>
                <a:gd name="T65" fmla="*/ 326 h 1696"/>
                <a:gd name="T66" fmla="*/ 493 w 2123"/>
                <a:gd name="T67" fmla="*/ 508 h 1696"/>
                <a:gd name="T68" fmla="*/ 511 w 2123"/>
                <a:gd name="T69" fmla="*/ 753 h 1696"/>
                <a:gd name="T70" fmla="*/ 450 w 2123"/>
                <a:gd name="T71" fmla="*/ 883 h 1696"/>
                <a:gd name="T72" fmla="*/ 319 w 2123"/>
                <a:gd name="T73" fmla="*/ 1120 h 1696"/>
                <a:gd name="T74" fmla="*/ 313 w 2123"/>
                <a:gd name="T75" fmla="*/ 1283 h 1696"/>
                <a:gd name="T76" fmla="*/ 319 w 2123"/>
                <a:gd name="T77" fmla="*/ 1283 h 1696"/>
                <a:gd name="T78" fmla="*/ 337 w 2123"/>
                <a:gd name="T79" fmla="*/ 1175 h 1696"/>
                <a:gd name="T80" fmla="*/ 565 w 2123"/>
                <a:gd name="T81" fmla="*/ 789 h 1696"/>
                <a:gd name="T82" fmla="*/ 565 w 2123"/>
                <a:gd name="T83" fmla="*/ 789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8 w 969"/>
                <a:gd name="T1" fmla="*/ 1201 h 1192"/>
                <a:gd name="T2" fmla="*/ 500 w 969"/>
                <a:gd name="T3" fmla="*/ 1207 h 1192"/>
                <a:gd name="T4" fmla="*/ 590 w 969"/>
                <a:gd name="T5" fmla="*/ 1165 h 1192"/>
                <a:gd name="T6" fmla="*/ 828 w 969"/>
                <a:gd name="T7" fmla="*/ 1100 h 1192"/>
                <a:gd name="T8" fmla="*/ 953 w 969"/>
                <a:gd name="T9" fmla="*/ 1070 h 1192"/>
                <a:gd name="T10" fmla="*/ 774 w 969"/>
                <a:gd name="T11" fmla="*/ 1001 h 1192"/>
                <a:gd name="T12" fmla="*/ 566 w 969"/>
                <a:gd name="T13" fmla="*/ 963 h 1192"/>
                <a:gd name="T14" fmla="*/ 202 w 969"/>
                <a:gd name="T15" fmla="*/ 981 h 1192"/>
                <a:gd name="T16" fmla="*/ 304 w 969"/>
                <a:gd name="T17" fmla="*/ 903 h 1192"/>
                <a:gd name="T18" fmla="*/ 506 w 969"/>
                <a:gd name="T19" fmla="*/ 813 h 1192"/>
                <a:gd name="T20" fmla="*/ 709 w 969"/>
                <a:gd name="T21" fmla="*/ 681 h 1192"/>
                <a:gd name="T22" fmla="*/ 715 w 969"/>
                <a:gd name="T23" fmla="*/ 681 h 1192"/>
                <a:gd name="T24" fmla="*/ 727 w 969"/>
                <a:gd name="T25" fmla="*/ 675 h 1192"/>
                <a:gd name="T26" fmla="*/ 768 w 969"/>
                <a:gd name="T27" fmla="*/ 657 h 1192"/>
                <a:gd name="T28" fmla="*/ 792 w 969"/>
                <a:gd name="T29" fmla="*/ 651 h 1192"/>
                <a:gd name="T30" fmla="*/ 804 w 969"/>
                <a:gd name="T31" fmla="*/ 639 h 1192"/>
                <a:gd name="T32" fmla="*/ 810 w 969"/>
                <a:gd name="T33" fmla="*/ 627 h 1192"/>
                <a:gd name="T34" fmla="*/ 804 w 969"/>
                <a:gd name="T35" fmla="*/ 621 h 1192"/>
                <a:gd name="T36" fmla="*/ 798 w 969"/>
                <a:gd name="T37" fmla="*/ 609 h 1192"/>
                <a:gd name="T38" fmla="*/ 798 w 969"/>
                <a:gd name="T39" fmla="*/ 580 h 1192"/>
                <a:gd name="T40" fmla="*/ 810 w 969"/>
                <a:gd name="T41" fmla="*/ 550 h 1192"/>
                <a:gd name="T42" fmla="*/ 822 w 969"/>
                <a:gd name="T43" fmla="*/ 520 h 1192"/>
                <a:gd name="T44" fmla="*/ 840 w 969"/>
                <a:gd name="T45" fmla="*/ 490 h 1192"/>
                <a:gd name="T46" fmla="*/ 853 w 969"/>
                <a:gd name="T47" fmla="*/ 460 h 1192"/>
                <a:gd name="T48" fmla="*/ 861 w 969"/>
                <a:gd name="T49" fmla="*/ 442 h 1192"/>
                <a:gd name="T50" fmla="*/ 869 w 969"/>
                <a:gd name="T51" fmla="*/ 436 h 1192"/>
                <a:gd name="T52" fmla="*/ 869 w 969"/>
                <a:gd name="T53" fmla="*/ 352 h 1192"/>
                <a:gd name="T54" fmla="*/ 869 w 969"/>
                <a:gd name="T55" fmla="*/ 346 h 1192"/>
                <a:gd name="T56" fmla="*/ 875 w 969"/>
                <a:gd name="T57" fmla="*/ 340 h 1192"/>
                <a:gd name="T58" fmla="*/ 893 w 969"/>
                <a:gd name="T59" fmla="*/ 310 h 1192"/>
                <a:gd name="T60" fmla="*/ 905 w 969"/>
                <a:gd name="T61" fmla="*/ 274 h 1192"/>
                <a:gd name="T62" fmla="*/ 917 w 969"/>
                <a:gd name="T63" fmla="*/ 244 h 1192"/>
                <a:gd name="T64" fmla="*/ 923 w 969"/>
                <a:gd name="T65" fmla="*/ 232 h 1192"/>
                <a:gd name="T66" fmla="*/ 929 w 969"/>
                <a:gd name="T67" fmla="*/ 220 h 1192"/>
                <a:gd name="T68" fmla="*/ 947 w 969"/>
                <a:gd name="T69" fmla="*/ 173 h 1192"/>
                <a:gd name="T70" fmla="*/ 965 w 969"/>
                <a:gd name="T71" fmla="*/ 137 h 1192"/>
                <a:gd name="T72" fmla="*/ 971 w 969"/>
                <a:gd name="T73" fmla="*/ 125 h 1192"/>
                <a:gd name="T74" fmla="*/ 971 w 969"/>
                <a:gd name="T75" fmla="*/ 119 h 1192"/>
                <a:gd name="T76" fmla="*/ 989 w 969"/>
                <a:gd name="T77" fmla="*/ 0 h 1192"/>
                <a:gd name="T78" fmla="*/ 965 w 969"/>
                <a:gd name="T79" fmla="*/ 47 h 1192"/>
                <a:gd name="T80" fmla="*/ 798 w 969"/>
                <a:gd name="T81" fmla="*/ 113 h 1192"/>
                <a:gd name="T82" fmla="*/ 721 w 969"/>
                <a:gd name="T83" fmla="*/ 161 h 1192"/>
                <a:gd name="T84" fmla="*/ 470 w 969"/>
                <a:gd name="T85" fmla="*/ 238 h 1192"/>
                <a:gd name="T86" fmla="*/ 286 w 969"/>
                <a:gd name="T87" fmla="*/ 292 h 1192"/>
                <a:gd name="T88" fmla="*/ 178 w 969"/>
                <a:gd name="T89" fmla="*/ 298 h 1192"/>
                <a:gd name="T90" fmla="*/ 12 w 969"/>
                <a:gd name="T91" fmla="*/ 490 h 1192"/>
                <a:gd name="T92" fmla="*/ 0 w 969"/>
                <a:gd name="T93" fmla="*/ 514 h 1192"/>
                <a:gd name="T94" fmla="*/ 0 w 969"/>
                <a:gd name="T95" fmla="*/ 1201 h 1192"/>
                <a:gd name="T96" fmla="*/ 96 w 969"/>
                <a:gd name="T97" fmla="*/ 1195 h 1192"/>
                <a:gd name="T98" fmla="*/ 328 w 969"/>
                <a:gd name="T99" fmla="*/ 1201 h 1192"/>
                <a:gd name="T100" fmla="*/ 328 w 969"/>
                <a:gd name="T101" fmla="*/ 120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4 w 2176"/>
                <a:gd name="T1" fmla="*/ 777 h 1505"/>
                <a:gd name="T2" fmla="*/ 1215 w 2176"/>
                <a:gd name="T3" fmla="*/ 1245 h 1505"/>
                <a:gd name="T4" fmla="*/ 976 w 2176"/>
                <a:gd name="T5" fmla="*/ 1203 h 1505"/>
                <a:gd name="T6" fmla="*/ 738 w 2176"/>
                <a:gd name="T7" fmla="*/ 1137 h 1505"/>
                <a:gd name="T8" fmla="*/ 452 w 2176"/>
                <a:gd name="T9" fmla="*/ 1119 h 1505"/>
                <a:gd name="T10" fmla="*/ 0 w 2176"/>
                <a:gd name="T11" fmla="*/ 1089 h 1505"/>
                <a:gd name="T12" fmla="*/ 30 w 2176"/>
                <a:gd name="T13" fmla="*/ 1125 h 1505"/>
                <a:gd name="T14" fmla="*/ 506 w 2176"/>
                <a:gd name="T15" fmla="*/ 1143 h 1505"/>
                <a:gd name="T16" fmla="*/ 792 w 2176"/>
                <a:gd name="T17" fmla="*/ 1197 h 1505"/>
                <a:gd name="T18" fmla="*/ 1155 w 2176"/>
                <a:gd name="T19" fmla="*/ 1316 h 1505"/>
                <a:gd name="T20" fmla="*/ 1090 w 2176"/>
                <a:gd name="T21" fmla="*/ 1334 h 1505"/>
                <a:gd name="T22" fmla="*/ 726 w 2176"/>
                <a:gd name="T23" fmla="*/ 1520 h 1505"/>
                <a:gd name="T24" fmla="*/ 780 w 2176"/>
                <a:gd name="T25" fmla="*/ 1496 h 1505"/>
                <a:gd name="T26" fmla="*/ 881 w 2176"/>
                <a:gd name="T27" fmla="*/ 1454 h 1505"/>
                <a:gd name="T28" fmla="*/ 1042 w 2176"/>
                <a:gd name="T29" fmla="*/ 1370 h 1505"/>
                <a:gd name="T30" fmla="*/ 1239 w 2176"/>
                <a:gd name="T31" fmla="*/ 1310 h 1505"/>
                <a:gd name="T32" fmla="*/ 1292 w 2176"/>
                <a:gd name="T33" fmla="*/ 1233 h 1505"/>
                <a:gd name="T34" fmla="*/ 1667 w 2176"/>
                <a:gd name="T35" fmla="*/ 1053 h 1505"/>
                <a:gd name="T36" fmla="*/ 1971 w 2176"/>
                <a:gd name="T37" fmla="*/ 963 h 1505"/>
                <a:gd name="T38" fmla="*/ 2221 w 2176"/>
                <a:gd name="T39" fmla="*/ 831 h 1505"/>
                <a:gd name="T40" fmla="*/ 2001 w 2176"/>
                <a:gd name="T41" fmla="*/ 921 h 1505"/>
                <a:gd name="T42" fmla="*/ 1691 w 2176"/>
                <a:gd name="T43" fmla="*/ 999 h 1505"/>
                <a:gd name="T44" fmla="*/ 1369 w 2176"/>
                <a:gd name="T45" fmla="*/ 1161 h 1505"/>
                <a:gd name="T46" fmla="*/ 1531 w 2176"/>
                <a:gd name="T47" fmla="*/ 915 h 1505"/>
                <a:gd name="T48" fmla="*/ 1655 w 2176"/>
                <a:gd name="T49" fmla="*/ 550 h 1505"/>
                <a:gd name="T50" fmla="*/ 1775 w 2176"/>
                <a:gd name="T51" fmla="*/ 377 h 1505"/>
                <a:gd name="T52" fmla="*/ 2019 w 2176"/>
                <a:gd name="T53" fmla="*/ 60 h 1505"/>
                <a:gd name="T54" fmla="*/ 2043 w 2176"/>
                <a:gd name="T55" fmla="*/ 0 h 1505"/>
                <a:gd name="T56" fmla="*/ 2013 w 2176"/>
                <a:gd name="T57" fmla="*/ 0 h 1505"/>
                <a:gd name="T58" fmla="*/ 1631 w 2176"/>
                <a:gd name="T59" fmla="*/ 485 h 1505"/>
                <a:gd name="T60" fmla="*/ 1507 w 2176"/>
                <a:gd name="T61" fmla="*/ 897 h 1505"/>
                <a:gd name="T62" fmla="*/ 1280 w 2176"/>
                <a:gd name="T63" fmla="*/ 1185 h 1505"/>
                <a:gd name="T64" fmla="*/ 1155 w 2176"/>
                <a:gd name="T65" fmla="*/ 915 h 1505"/>
                <a:gd name="T66" fmla="*/ 1030 w 2176"/>
                <a:gd name="T67" fmla="*/ 545 h 1505"/>
                <a:gd name="T68" fmla="*/ 905 w 2176"/>
                <a:gd name="T69" fmla="*/ 222 h 1505"/>
                <a:gd name="T70" fmla="*/ 804 w 2176"/>
                <a:gd name="T71" fmla="*/ 0 h 1505"/>
                <a:gd name="T72" fmla="*/ 768 w 2176"/>
                <a:gd name="T73" fmla="*/ 0 h 1505"/>
                <a:gd name="T74" fmla="*/ 923 w 2176"/>
                <a:gd name="T75" fmla="*/ 359 h 1505"/>
                <a:gd name="T76" fmla="*/ 1054 w 2176"/>
                <a:gd name="T77" fmla="*/ 777 h 1505"/>
                <a:gd name="T78" fmla="*/ 1054 w 2176"/>
                <a:gd name="T79" fmla="*/ 77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6 w 813"/>
                <a:gd name="T1" fmla="*/ 569 h 804"/>
                <a:gd name="T2" fmla="*/ 334 w 813"/>
                <a:gd name="T3" fmla="*/ 443 h 804"/>
                <a:gd name="T4" fmla="*/ 656 w 813"/>
                <a:gd name="T5" fmla="*/ 221 h 804"/>
                <a:gd name="T6" fmla="*/ 828 w 813"/>
                <a:gd name="T7" fmla="*/ 0 h 804"/>
                <a:gd name="T8" fmla="*/ 690 w 813"/>
                <a:gd name="T9" fmla="*/ 150 h 804"/>
                <a:gd name="T10" fmla="*/ 149 w 813"/>
                <a:gd name="T11" fmla="*/ 509 h 804"/>
                <a:gd name="T12" fmla="*/ 0 w 813"/>
                <a:gd name="T13" fmla="*/ 742 h 804"/>
                <a:gd name="T14" fmla="*/ 0 w 813"/>
                <a:gd name="T15" fmla="*/ 814 h 804"/>
                <a:gd name="T16" fmla="*/ 166 w 813"/>
                <a:gd name="T17" fmla="*/ 569 h 804"/>
                <a:gd name="T18" fmla="*/ 166 w 813"/>
                <a:gd name="T19" fmla="*/ 56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0 w 759"/>
                <a:gd name="T1" fmla="*/ 66 h 107"/>
                <a:gd name="T2" fmla="*/ 774 w 759"/>
                <a:gd name="T3" fmla="*/ 0 h 107"/>
                <a:gd name="T4" fmla="*/ 506 w 759"/>
                <a:gd name="T5" fmla="*/ 36 h 107"/>
                <a:gd name="T6" fmla="*/ 14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0 w 759"/>
                <a:gd name="T15" fmla="*/ 66 h 107"/>
                <a:gd name="T16" fmla="*/ 47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7 w 3169"/>
                <a:gd name="T1" fmla="*/ 244 h 743"/>
                <a:gd name="T2" fmla="*/ 1769 w 3169"/>
                <a:gd name="T3" fmla="*/ 238 h 743"/>
                <a:gd name="T4" fmla="*/ 2132 w 3169"/>
                <a:gd name="T5" fmla="*/ 256 h 743"/>
                <a:gd name="T6" fmla="*/ 2555 w 3169"/>
                <a:gd name="T7" fmla="*/ 238 h 743"/>
                <a:gd name="T8" fmla="*/ 3234 w 3169"/>
                <a:gd name="T9" fmla="*/ 209 h 743"/>
                <a:gd name="T10" fmla="*/ 3180 w 3169"/>
                <a:gd name="T11" fmla="*/ 191 h 743"/>
                <a:gd name="T12" fmla="*/ 2472 w 3169"/>
                <a:gd name="T13" fmla="*/ 226 h 743"/>
                <a:gd name="T14" fmla="*/ 2043 w 3169"/>
                <a:gd name="T15" fmla="*/ 226 h 743"/>
                <a:gd name="T16" fmla="*/ 1489 w 3169"/>
                <a:gd name="T17" fmla="*/ 191 h 743"/>
                <a:gd name="T18" fmla="*/ 1573 w 3169"/>
                <a:gd name="T19" fmla="*/ 168 h 743"/>
                <a:gd name="T20" fmla="*/ 2079 w 3169"/>
                <a:gd name="T21" fmla="*/ 0 h 743"/>
                <a:gd name="T22" fmla="*/ 2001 w 3169"/>
                <a:gd name="T23" fmla="*/ 24 h 743"/>
                <a:gd name="T24" fmla="*/ 1876 w 3169"/>
                <a:gd name="T25" fmla="*/ 66 h 743"/>
                <a:gd name="T26" fmla="*/ 1637 w 3169"/>
                <a:gd name="T27" fmla="*/ 138 h 743"/>
                <a:gd name="T28" fmla="*/ 1368 w 3169"/>
                <a:gd name="T29" fmla="*/ 203 h 743"/>
                <a:gd name="T30" fmla="*/ 1293 w 3169"/>
                <a:gd name="T31" fmla="*/ 256 h 743"/>
                <a:gd name="T32" fmla="*/ 780 w 3169"/>
                <a:gd name="T33" fmla="*/ 418 h 743"/>
                <a:gd name="T34" fmla="*/ 340 w 3169"/>
                <a:gd name="T35" fmla="*/ 508 h 743"/>
                <a:gd name="T36" fmla="*/ 0 w 3169"/>
                <a:gd name="T37" fmla="*/ 627 h 743"/>
                <a:gd name="T38" fmla="*/ 304 w 3169"/>
                <a:gd name="T39" fmla="*/ 544 h 743"/>
                <a:gd name="T40" fmla="*/ 750 w 3169"/>
                <a:gd name="T41" fmla="*/ 454 h 743"/>
                <a:gd name="T42" fmla="*/ 1203 w 3169"/>
                <a:gd name="T43" fmla="*/ 316 h 743"/>
                <a:gd name="T44" fmla="*/ 1001 w 3169"/>
                <a:gd name="T45" fmla="*/ 496 h 743"/>
                <a:gd name="T46" fmla="*/ 887 w 3169"/>
                <a:gd name="T47" fmla="*/ 753 h 743"/>
                <a:gd name="T48" fmla="*/ 881 w 3169"/>
                <a:gd name="T49" fmla="*/ 753 h 743"/>
                <a:gd name="T50" fmla="*/ 953 w 3169"/>
                <a:gd name="T51" fmla="*/ 753 h 743"/>
                <a:gd name="T52" fmla="*/ 1042 w 3169"/>
                <a:gd name="T53" fmla="*/ 502 h 743"/>
                <a:gd name="T54" fmla="*/ 1322 w 3169"/>
                <a:gd name="T55" fmla="*/ 286 h 743"/>
                <a:gd name="T56" fmla="*/ 1561 w 3169"/>
                <a:gd name="T57" fmla="*/ 454 h 743"/>
                <a:gd name="T58" fmla="*/ 1805 w 3169"/>
                <a:gd name="T59" fmla="*/ 687 h 743"/>
                <a:gd name="T60" fmla="*/ 1894 w 3169"/>
                <a:gd name="T61" fmla="*/ 753 h 743"/>
                <a:gd name="T62" fmla="*/ 1959 w 3169"/>
                <a:gd name="T63" fmla="*/ 753 h 743"/>
                <a:gd name="T64" fmla="*/ 1727 w 3169"/>
                <a:gd name="T65" fmla="*/ 532 h 743"/>
                <a:gd name="T66" fmla="*/ 1417 w 3169"/>
                <a:gd name="T67" fmla="*/ 244 h 743"/>
                <a:gd name="T68" fmla="*/ 1417 w 3169"/>
                <a:gd name="T69" fmla="*/ 24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82 w 2153"/>
                <a:gd name="T1" fmla="*/ 861 h 1930"/>
                <a:gd name="T2" fmla="*/ 1977 w 2153"/>
                <a:gd name="T3" fmla="*/ 1029 h 1930"/>
                <a:gd name="T4" fmla="*/ 2096 w 2153"/>
                <a:gd name="T5" fmla="*/ 1178 h 1930"/>
                <a:gd name="T6" fmla="*/ 2162 w 2153"/>
                <a:gd name="T7" fmla="*/ 1261 h 1930"/>
                <a:gd name="T8" fmla="*/ 2198 w 2153"/>
                <a:gd name="T9" fmla="*/ 1309 h 1930"/>
                <a:gd name="T10" fmla="*/ 1929 w 2153"/>
                <a:gd name="T11" fmla="*/ 987 h 1930"/>
                <a:gd name="T12" fmla="*/ 1900 w 2153"/>
                <a:gd name="T13" fmla="*/ 939 h 1930"/>
                <a:gd name="T14" fmla="*/ 1820 w 2153"/>
                <a:gd name="T15" fmla="*/ 1255 h 1930"/>
                <a:gd name="T16" fmla="*/ 1806 w 2153"/>
                <a:gd name="T17" fmla="*/ 1501 h 1930"/>
                <a:gd name="T18" fmla="*/ 1858 w 2153"/>
                <a:gd name="T19" fmla="*/ 1926 h 1930"/>
                <a:gd name="T20" fmla="*/ 1827 w 2153"/>
                <a:gd name="T21" fmla="*/ 1950 h 1930"/>
                <a:gd name="T22" fmla="*/ 1781 w 2153"/>
                <a:gd name="T23" fmla="*/ 1549 h 1930"/>
                <a:gd name="T24" fmla="*/ 1763 w 2153"/>
                <a:gd name="T25" fmla="*/ 1303 h 1930"/>
                <a:gd name="T26" fmla="*/ 1799 w 2153"/>
                <a:gd name="T27" fmla="*/ 1095 h 1930"/>
                <a:gd name="T28" fmla="*/ 1806 w 2153"/>
                <a:gd name="T29" fmla="*/ 885 h 1930"/>
                <a:gd name="T30" fmla="*/ 1293 w 2153"/>
                <a:gd name="T31" fmla="*/ 1017 h 1930"/>
                <a:gd name="T32" fmla="*/ 840 w 2153"/>
                <a:gd name="T33" fmla="*/ 1142 h 1930"/>
                <a:gd name="T34" fmla="*/ 328 w 2153"/>
                <a:gd name="T35" fmla="*/ 1327 h 1930"/>
                <a:gd name="T36" fmla="*/ 18 w 2153"/>
                <a:gd name="T37" fmla="*/ 1435 h 1930"/>
                <a:gd name="T38" fmla="*/ 316 w 2153"/>
                <a:gd name="T39" fmla="*/ 1297 h 1930"/>
                <a:gd name="T40" fmla="*/ 697 w 2153"/>
                <a:gd name="T41" fmla="*/ 1154 h 1930"/>
                <a:gd name="T42" fmla="*/ 1042 w 2153"/>
                <a:gd name="T43" fmla="*/ 1047 h 1930"/>
                <a:gd name="T44" fmla="*/ 1441 w 2153"/>
                <a:gd name="T45" fmla="*/ 939 h 1930"/>
                <a:gd name="T46" fmla="*/ 1727 w 2153"/>
                <a:gd name="T47" fmla="*/ 825 h 1930"/>
                <a:gd name="T48" fmla="*/ 1363 w 2153"/>
                <a:gd name="T49" fmla="*/ 628 h 1930"/>
                <a:gd name="T50" fmla="*/ 881 w 2153"/>
                <a:gd name="T51" fmla="*/ 520 h 1930"/>
                <a:gd name="T52" fmla="*/ 232 w 2153"/>
                <a:gd name="T53" fmla="*/ 161 h 1930"/>
                <a:gd name="T54" fmla="*/ 0 w 2153"/>
                <a:gd name="T55" fmla="*/ 83 h 1930"/>
                <a:gd name="T56" fmla="*/ 334 w 2153"/>
                <a:gd name="T57" fmla="*/ 179 h 1930"/>
                <a:gd name="T58" fmla="*/ 727 w 2153"/>
                <a:gd name="T59" fmla="*/ 388 h 1930"/>
                <a:gd name="T60" fmla="*/ 953 w 2153"/>
                <a:gd name="T61" fmla="*/ 496 h 1930"/>
                <a:gd name="T62" fmla="*/ 1381 w 2153"/>
                <a:gd name="T63" fmla="*/ 598 h 1930"/>
                <a:gd name="T64" fmla="*/ 1685 w 2153"/>
                <a:gd name="T65" fmla="*/ 753 h 1930"/>
                <a:gd name="T66" fmla="*/ 1453 w 2153"/>
                <a:gd name="T67" fmla="*/ 466 h 1930"/>
                <a:gd name="T68" fmla="*/ 1311 w 2153"/>
                <a:gd name="T69" fmla="*/ 191 h 1930"/>
                <a:gd name="T70" fmla="*/ 1179 w 2153"/>
                <a:gd name="T71" fmla="*/ 0 h 1930"/>
                <a:gd name="T72" fmla="*/ 1369 w 2153"/>
                <a:gd name="T73" fmla="*/ 215 h 1930"/>
                <a:gd name="T74" fmla="*/ 1519 w 2153"/>
                <a:gd name="T75" fmla="*/ 490 h 1930"/>
                <a:gd name="T76" fmla="*/ 1781 w 2153"/>
                <a:gd name="T77" fmla="*/ 813 h 1930"/>
                <a:gd name="T78" fmla="*/ 1882 w 2153"/>
                <a:gd name="T79" fmla="*/ 861 h 1930"/>
                <a:gd name="T80" fmla="*/ 1882 w 2153"/>
                <a:gd name="T81" fmla="*/ 86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E1405-F63B-4804-ADBE-5CC3C4A1FC0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700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87D5B-C5C3-46C4-82EE-ECBFFFE4BC1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93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99;&#1082;&#1072;\&#1050;&#1083;&#1072;&#1089;&#1089;&#1080;&#1082;&#1072;\&#1052;&#1086;&#1094;&#1072;&#1088;&#1090;\&#1092;&#1072;&#1085;&#1090;&#1072;&#1079;&#1080;&#1103;%20&#1088;&#1077;-&#1084;&#1080;&#1085;&#1086;&#1088;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&#1052;&#1086;&#1080;%20&#1076;&#1086;&#1082;&#1091;&#1084;&#1077;&#1085;&#1090;&#1099;\&#1056;&#1091;&#1089;&#1072;&#1082;&#1086;&#1074;%20&#1044;.&#1053;\&#1058;&#1040;&#1045;&#1046;&#1053;&#1067;&#1049;\&#1087;&#1088;&#1077;&#1079;&#1077;&#1085;&#1090;&#1072;&#1094;&#1080;&#1080;%20%20&#1091;&#1095;&#1080;&#1090;&#1077;&#1083;&#1077;&#1081;%20&#1052;&#1057;&#1054;&#1064;%20&#1087;.%20&#1058;&#1072;&#1077;&#1078;&#1085;&#1099;&#1081;\&#1050;&#1088;&#1091;&#1090;&#1080;&#1082;&#1086;&#1074;&#1072;\39%20Zamfir%20-%20The%20lonely%20shepherd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1;\Desktop\&#1091;&#1088;&#1086;&#1082;%20&#1087;&#1083;&#1072;&#1074;&#1083;&#1077;&#1085;&#1080;&#1077;\GPH_2B05_2F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&#1061;\Desktop\&#1091;&#1088;&#1086;&#1082;%20&#1087;&#1083;&#1072;&#1074;&#1083;&#1077;&#1085;&#1080;&#1077;\GPH_2B05_2F.avi" TargetMode="Externa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61;\Desktop\&#1091;&#1088;&#1086;&#1082;%20&#1087;&#1083;&#1072;&#1074;&#1083;&#1077;&#1085;&#1080;&#1077;\GPH_2B05_2F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Урок в 8 классе по теме </a:t>
            </a:r>
            <a:br>
              <a:rPr lang="ru-RU" sz="4000" dirty="0" smtClean="0"/>
            </a:br>
            <a:r>
              <a:rPr lang="ru-RU" sz="4000" dirty="0" smtClean="0"/>
              <a:t>«Решение задач .Удельная теплота плавления»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Ход урока: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1. Отборочный тур.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2. «Узнаём новое».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3. «Объясняем задачи».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4. «Физическая пауза».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5. Угадай задачу.</a:t>
            </a:r>
          </a:p>
        </p:txBody>
      </p:sp>
    </p:spTree>
    <p:extLst>
      <p:ext uri="{BB962C8B-B14F-4D97-AF65-F5344CB8AC3E}">
        <p14:creationId xmlns:p14="http://schemas.microsoft.com/office/powerpoint/2010/main" val="105199747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smtClean="0"/>
              <a:t>Q=</a:t>
            </a:r>
            <a:r>
              <a:rPr lang="el-GR" sz="8000" smtClean="0">
                <a:cs typeface="Tahoma" pitchFamily="34" charset="0"/>
              </a:rPr>
              <a:t>λ</a:t>
            </a:r>
            <a:r>
              <a:rPr lang="en-US" sz="8000" smtClean="0">
                <a:cs typeface="Tahoma" pitchFamily="34" charset="0"/>
              </a:rPr>
              <a:t>m</a:t>
            </a:r>
          </a:p>
          <a:p>
            <a:pPr eaLnBrk="1" hangingPunct="1">
              <a:defRPr/>
            </a:pPr>
            <a:r>
              <a:rPr lang="en-US" sz="2800" smtClean="0">
                <a:cs typeface="Tahoma" pitchFamily="34" charset="0"/>
              </a:rPr>
              <a:t>Q-</a:t>
            </a:r>
            <a:r>
              <a:rPr lang="ru-RU" sz="2800" smtClean="0">
                <a:cs typeface="Tahoma" pitchFamily="34" charset="0"/>
              </a:rPr>
              <a:t> количество теплоты, Дж</a:t>
            </a:r>
          </a:p>
          <a:p>
            <a:pPr eaLnBrk="1" hangingPunct="1">
              <a:defRPr/>
            </a:pPr>
            <a:r>
              <a:rPr lang="el-GR" sz="2800" smtClean="0">
                <a:cs typeface="Tahoma" pitchFamily="34" charset="0"/>
              </a:rPr>
              <a:t>λ</a:t>
            </a:r>
            <a:r>
              <a:rPr lang="ru-RU" sz="2800" smtClean="0">
                <a:cs typeface="Tahoma" pitchFamily="34" charset="0"/>
              </a:rPr>
              <a:t>- удельная теплота плавления, Дж/кг</a:t>
            </a:r>
          </a:p>
          <a:p>
            <a:pPr eaLnBrk="1" hangingPunct="1">
              <a:defRPr/>
            </a:pPr>
            <a:r>
              <a:rPr lang="en-US" sz="2800" smtClean="0">
                <a:cs typeface="Tahoma" pitchFamily="34" charset="0"/>
              </a:rPr>
              <a:t>m- </a:t>
            </a:r>
            <a:r>
              <a:rPr lang="ru-RU" sz="2800" smtClean="0">
                <a:cs typeface="Tahoma" pitchFamily="34" charset="0"/>
              </a:rPr>
              <a:t>масса вещества,кг.</a:t>
            </a:r>
            <a:endParaRPr lang="el-GR" sz="2800" smtClean="0">
              <a:cs typeface="Tahoma" pitchFamily="34" charset="0"/>
            </a:endParaRP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040312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Формула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4911725" y="2349500"/>
            <a:ext cx="278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FFFFFF"/>
                </a:solidFill>
              </a:rPr>
              <a:t>Формула плавления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5003800" y="2708275"/>
            <a:ext cx="2728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Формула отвердевания</a:t>
            </a:r>
          </a:p>
        </p:txBody>
      </p:sp>
    </p:spTree>
    <p:extLst>
      <p:ext uri="{BB962C8B-B14F-4D97-AF65-F5344CB8AC3E}">
        <p14:creationId xmlns:p14="http://schemas.microsoft.com/office/powerpoint/2010/main" val="47868412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7" grpId="0"/>
      <p:bldP spid="134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Задача №1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35975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Какое количество теплоты потребуется для плавления меди массой 14 кг, взятой при её температуре плавления?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Дано:                    Решение: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</a:t>
            </a:r>
            <a:r>
              <a:rPr lang="en-US" sz="2000" dirty="0" smtClean="0"/>
              <a:t>m= 14</a:t>
            </a:r>
            <a:r>
              <a:rPr lang="ru-RU" sz="2000" dirty="0" smtClean="0"/>
              <a:t> кг;</a:t>
            </a:r>
            <a:r>
              <a:rPr lang="ru-RU" sz="2000" dirty="0" smtClean="0">
                <a:cs typeface="Tahoma" pitchFamily="34" charset="0"/>
              </a:rPr>
              <a:t>.</a:t>
            </a:r>
            <a:endParaRPr lang="en-US" sz="2000" dirty="0" smtClean="0"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</a:t>
            </a:r>
            <a:r>
              <a:rPr lang="el-GR" sz="2000" dirty="0" smtClean="0">
                <a:cs typeface="Tahoma" pitchFamily="34" charset="0"/>
              </a:rPr>
              <a:t>λ</a:t>
            </a:r>
            <a:r>
              <a:rPr lang="ru-RU" sz="2000" dirty="0" smtClean="0">
                <a:cs typeface="Tahoma" pitchFamily="34" charset="0"/>
              </a:rPr>
              <a:t>=2,1*10</a:t>
            </a:r>
            <a:r>
              <a:rPr lang="ru-RU" sz="2000" baseline="30000" dirty="0" smtClean="0">
                <a:cs typeface="Tahoma" pitchFamily="34" charset="0"/>
              </a:rPr>
              <a:t>5</a:t>
            </a:r>
            <a:r>
              <a:rPr lang="ru-RU" sz="2000" dirty="0" smtClean="0">
                <a:cs typeface="Tahoma" pitchFamily="34" charset="0"/>
              </a:rPr>
              <a:t> Дж/кг;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cs typeface="Tahoma" pitchFamily="34" charset="0"/>
              </a:rPr>
              <a:t>    </a:t>
            </a:r>
            <a:r>
              <a:rPr lang="en-US" sz="2000" dirty="0" smtClean="0">
                <a:cs typeface="Tahoma" pitchFamily="34" charset="0"/>
              </a:rPr>
              <a:t>	Q-</a:t>
            </a:r>
            <a:r>
              <a:rPr lang="ru-RU" sz="2000" dirty="0" smtClean="0">
                <a:cs typeface="Tahoma" pitchFamily="34" charset="0"/>
              </a:rPr>
              <a:t>?</a:t>
            </a:r>
            <a:endParaRPr lang="el-GR" sz="2000" dirty="0" smtClean="0">
              <a:cs typeface="Tahoma" pitchFamily="34" charset="0"/>
            </a:endParaRPr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2916238" y="314166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755650" y="422116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3471863" y="3644900"/>
            <a:ext cx="766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Q=</a:t>
            </a: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λ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</a:t>
            </a: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4356100" y="3716338"/>
            <a:ext cx="47879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Q=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2,1*10</a:t>
            </a:r>
            <a:r>
              <a:rPr lang="ru-RU" sz="2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дж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/кг. *14 кг=29,4*10</a:t>
            </a:r>
            <a:r>
              <a:rPr lang="ru-RU" sz="2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дж.</a:t>
            </a:r>
            <a:endParaRPr lang="ru-RU" sz="2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2994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  <p:bldP spid="137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Задача №2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Какое количество теплоты потребуется для плавления меди массой 14 кг, взятой при температуре 85</a:t>
            </a:r>
            <a:r>
              <a:rPr lang="ru-RU" sz="2400" baseline="30000" smtClean="0"/>
              <a:t>о </a:t>
            </a:r>
            <a:r>
              <a:rPr lang="ru-RU" sz="2400" smtClean="0"/>
              <a:t>С ?</a:t>
            </a:r>
          </a:p>
          <a:p>
            <a:pPr eaLnBrk="1" hangingPunct="1">
              <a:defRPr/>
            </a:pPr>
            <a:r>
              <a:rPr lang="ru-RU" sz="2000" b="1" smtClean="0"/>
              <a:t>Дано:</a:t>
            </a:r>
          </a:p>
          <a:p>
            <a:pPr eaLnBrk="1" hangingPunct="1">
              <a:defRPr/>
            </a:pPr>
            <a:r>
              <a:rPr lang="en-US" sz="1600" b="1" smtClean="0"/>
              <a:t>m=14 </a:t>
            </a:r>
            <a:r>
              <a:rPr lang="ru-RU" sz="1600" b="1" smtClean="0"/>
              <a:t>кг</a:t>
            </a:r>
          </a:p>
          <a:p>
            <a:pPr eaLnBrk="1" hangingPunct="1">
              <a:defRPr/>
            </a:pPr>
            <a:r>
              <a:rPr lang="ru-RU" sz="1600" b="1" smtClean="0"/>
              <a:t>С=400Дж/кг.с;</a:t>
            </a:r>
          </a:p>
          <a:p>
            <a:pPr eaLnBrk="1" hangingPunct="1">
              <a:defRPr/>
            </a:pPr>
            <a:r>
              <a:rPr lang="en-US" sz="1600" b="1" smtClean="0"/>
              <a:t>t</a:t>
            </a:r>
            <a:r>
              <a:rPr lang="en-US" sz="1600" b="1" baseline="-25000" smtClean="0"/>
              <a:t>1 </a:t>
            </a:r>
            <a:r>
              <a:rPr lang="en-US" sz="1600" b="1" smtClean="0"/>
              <a:t>=85</a:t>
            </a:r>
            <a:r>
              <a:rPr lang="en-US" sz="1600" b="1" baseline="30000" smtClean="0"/>
              <a:t>0 </a:t>
            </a:r>
            <a:r>
              <a:rPr lang="en-US" sz="1600" b="1" smtClean="0"/>
              <a:t>C</a:t>
            </a:r>
            <a:r>
              <a:rPr lang="ru-RU" sz="1600" b="1" smtClean="0"/>
              <a:t>;</a:t>
            </a:r>
            <a:endParaRPr lang="en-US" sz="1600" b="1" smtClean="0"/>
          </a:p>
          <a:p>
            <a:pPr eaLnBrk="1" hangingPunct="1">
              <a:defRPr/>
            </a:pPr>
            <a:r>
              <a:rPr lang="en-US" sz="1600" b="1" smtClean="0"/>
              <a:t>t</a:t>
            </a:r>
            <a:r>
              <a:rPr lang="en-US" sz="1600" b="1" baseline="-25000" smtClean="0"/>
              <a:t>2</a:t>
            </a:r>
            <a:r>
              <a:rPr lang="en-US" sz="1600" b="1" smtClean="0"/>
              <a:t>=1085</a:t>
            </a:r>
            <a:r>
              <a:rPr lang="en-US" sz="1600" b="1" baseline="30000" smtClean="0"/>
              <a:t>0 </a:t>
            </a:r>
            <a:r>
              <a:rPr lang="en-US" sz="1600" b="1" smtClean="0"/>
              <a:t>C</a:t>
            </a:r>
            <a:r>
              <a:rPr lang="ru-RU" sz="1600" b="1" smtClean="0"/>
              <a:t>;</a:t>
            </a:r>
            <a:endParaRPr lang="en-US" sz="1600" b="1" smtClean="0"/>
          </a:p>
          <a:p>
            <a:pPr eaLnBrk="1" hangingPunct="1">
              <a:defRPr/>
            </a:pPr>
            <a:r>
              <a:rPr lang="el-GR" sz="1600" b="1" smtClean="0">
                <a:cs typeface="Tahoma" pitchFamily="34" charset="0"/>
              </a:rPr>
              <a:t>λ</a:t>
            </a:r>
            <a:r>
              <a:rPr lang="en-US" sz="1600" b="1" smtClean="0">
                <a:cs typeface="Tahoma" pitchFamily="34" charset="0"/>
              </a:rPr>
              <a:t>=2.1*10</a:t>
            </a:r>
            <a:r>
              <a:rPr lang="en-US" sz="1600" b="1" baseline="30000" smtClean="0">
                <a:cs typeface="Tahoma" pitchFamily="34" charset="0"/>
              </a:rPr>
              <a:t>5</a:t>
            </a:r>
            <a:r>
              <a:rPr lang="en-US" sz="1600" b="1" smtClean="0">
                <a:cs typeface="Tahoma" pitchFamily="34" charset="0"/>
              </a:rPr>
              <a:t> </a:t>
            </a:r>
            <a:r>
              <a:rPr lang="ru-RU" sz="1600" b="1" smtClean="0">
                <a:cs typeface="Tahoma" pitchFamily="34" charset="0"/>
              </a:rPr>
              <a:t>Дж/кг</a:t>
            </a:r>
          </a:p>
          <a:p>
            <a:pPr eaLnBrk="1" hangingPunct="1">
              <a:defRPr/>
            </a:pPr>
            <a:r>
              <a:rPr lang="en-US" sz="1600" smtClean="0">
                <a:cs typeface="Tahoma" pitchFamily="34" charset="0"/>
              </a:rPr>
              <a:t>Q–?</a:t>
            </a:r>
          </a:p>
          <a:p>
            <a:pPr eaLnBrk="1" hangingPunct="1">
              <a:defRPr/>
            </a:pPr>
            <a:endParaRPr lang="ru-RU" sz="1600" smtClean="0">
              <a:cs typeface="Tahoma" pitchFamily="34" charset="0"/>
            </a:endParaRPr>
          </a:p>
          <a:p>
            <a:pPr eaLnBrk="1" hangingPunct="1">
              <a:defRPr/>
            </a:pPr>
            <a:endParaRPr lang="ru-RU" sz="1600" smtClean="0">
              <a:cs typeface="Tahoma" pitchFamily="34" charset="0"/>
            </a:endParaRPr>
          </a:p>
          <a:p>
            <a:pPr eaLnBrk="1" hangingPunct="1">
              <a:defRPr/>
            </a:pPr>
            <a:endParaRPr lang="ru-RU" sz="1600" smtClean="0">
              <a:cs typeface="Tahoma" pitchFamily="34" charset="0"/>
            </a:endParaRPr>
          </a:p>
          <a:p>
            <a:pPr eaLnBrk="1" hangingPunct="1">
              <a:defRPr/>
            </a:pPr>
            <a:endParaRPr lang="ru-RU" sz="1600" smtClean="0">
              <a:cs typeface="Tahoma" pitchFamily="34" charset="0"/>
            </a:endParaRPr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2700338" y="29241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869" name="Line 8"/>
          <p:cNvSpPr>
            <a:spLocks noChangeShapeType="1"/>
          </p:cNvSpPr>
          <p:nvPr/>
        </p:nvSpPr>
        <p:spPr bwMode="auto">
          <a:xfrm>
            <a:off x="323850" y="4941888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3059113" y="4797425"/>
            <a:ext cx="604043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3) 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Q=Q</a:t>
            </a:r>
            <a:r>
              <a:rPr lang="ru-RU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+Q</a:t>
            </a:r>
            <a:r>
              <a:rPr lang="ru-RU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56 * 10</a:t>
            </a:r>
            <a:r>
              <a:rPr lang="ru-RU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Дж+ 29,4 * 10</a:t>
            </a:r>
            <a:r>
              <a:rPr lang="ru-RU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85,4* 10</a:t>
            </a:r>
            <a:r>
              <a:rPr lang="ru-RU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Дж=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      = 85,4 * 10 </a:t>
            </a:r>
            <a:r>
              <a:rPr lang="ru-RU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кДж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      = 8540 кДж.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987675" y="3860800"/>
            <a:ext cx="568801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2) Медь плавится 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l-G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2,1 *10</a:t>
            </a:r>
            <a:r>
              <a:rPr lang="ru-RU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Дж/кг * 14 кг= 29,4 * 10</a:t>
            </a:r>
            <a:r>
              <a:rPr lang="ru-RU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Дж</a:t>
            </a: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059113" y="3068638"/>
            <a:ext cx="56467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1) Медь нагревается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ru-RU" sz="20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=cm(t</a:t>
            </a:r>
            <a:r>
              <a:rPr lang="ru-RU" sz="20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–t</a:t>
            </a:r>
            <a:r>
              <a:rPr lang="ru-RU" sz="20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);</a:t>
            </a:r>
            <a:b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ru-RU" sz="20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400 дж/кг.с * 14 кг * (1085</a:t>
            </a:r>
            <a:r>
              <a:rPr lang="ru-RU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-85</a:t>
            </a:r>
            <a:r>
              <a:rPr lang="ru-RU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)=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=5600000 Дж=56* 10</a:t>
            </a:r>
            <a:r>
              <a:rPr lang="ru-RU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Дж</a:t>
            </a:r>
          </a:p>
        </p:txBody>
      </p:sp>
    </p:spTree>
    <p:extLst>
      <p:ext uri="{BB962C8B-B14F-4D97-AF65-F5344CB8AC3E}">
        <p14:creationId xmlns:p14="http://schemas.microsoft.com/office/powerpoint/2010/main" val="401728455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8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2" grpId="0"/>
      <p:bldP spid="138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Алгоритм решения задачи «Агрегатные состояния вещества»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1.Прочти текст, выдели  условие и вопрос задачи.</a:t>
            </a:r>
          </a:p>
          <a:p>
            <a:pPr eaLnBrk="1" hangingPunct="1">
              <a:defRPr/>
            </a:pPr>
            <a:r>
              <a:rPr lang="ru-RU" sz="2400" smtClean="0"/>
              <a:t>2 О каких процессах идёт речь в задаче?</a:t>
            </a:r>
          </a:p>
          <a:p>
            <a:pPr eaLnBrk="1" hangingPunct="1">
              <a:defRPr/>
            </a:pPr>
            <a:r>
              <a:rPr lang="ru-RU" sz="2400" smtClean="0"/>
              <a:t>3.Начерти примерный график процессов.</a:t>
            </a:r>
          </a:p>
          <a:p>
            <a:pPr eaLnBrk="1" hangingPunct="1">
              <a:defRPr/>
            </a:pPr>
            <a:r>
              <a:rPr lang="ru-RU" sz="2400" smtClean="0"/>
              <a:t>4 Подпиши названия процессов на графике.</a:t>
            </a:r>
          </a:p>
          <a:p>
            <a:pPr eaLnBrk="1" hangingPunct="1">
              <a:defRPr/>
            </a:pPr>
            <a:r>
              <a:rPr lang="ru-RU" sz="2400" smtClean="0"/>
              <a:t>5.Выпиши данные, в том числе и табличные.</a:t>
            </a:r>
          </a:p>
          <a:p>
            <a:pPr eaLnBrk="1" hangingPunct="1">
              <a:defRPr/>
            </a:pPr>
            <a:r>
              <a:rPr lang="ru-RU" sz="2400" smtClean="0"/>
              <a:t>6. Запиши формулы в решении.</a:t>
            </a:r>
          </a:p>
          <a:p>
            <a:pPr eaLnBrk="1" hangingPunct="1">
              <a:defRPr/>
            </a:pPr>
            <a:r>
              <a:rPr lang="ru-RU" sz="2400" smtClean="0"/>
              <a:t>7.Выполни вычисления, запиши ответ.</a:t>
            </a:r>
          </a:p>
        </p:txBody>
      </p:sp>
    </p:spTree>
    <p:extLst>
      <p:ext uri="{BB962C8B-B14F-4D97-AF65-F5344CB8AC3E}">
        <p14:creationId xmlns:p14="http://schemas.microsoft.com/office/powerpoint/2010/main" val="81458510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23931_800_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49500"/>
            <a:ext cx="5081587" cy="3811588"/>
          </a:xfrm>
          <a:prstGeom prst="rect">
            <a:avLst/>
          </a:prstGeom>
          <a:noFill/>
          <a:ln w="38100">
            <a:pattFill prst="openDmnd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5" descr="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4876800" cy="3657600"/>
          </a:xfrm>
          <a:prstGeom prst="rect">
            <a:avLst/>
          </a:prstGeom>
          <a:noFill/>
          <a:ln w="28575">
            <a:pattFill prst="openDmnd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6630" name="WordArt 4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3628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Решение задач по теме "Плавление"</a:t>
            </a:r>
          </a:p>
        </p:txBody>
      </p:sp>
      <p:pic>
        <p:nvPicPr>
          <p:cNvPr id="129032" name="фантазия ре-мино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9298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20" fill="hold"/>
                                        <p:tgtEl>
                                          <p:spTgt spid="129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4535488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2"/>
                </a:solidFill>
              </a:rPr>
              <a:t>Стихотворение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Осень поздняя. Небо открытое.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И леса сквозят тишиной.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Прилегла на берег размытый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Голова русалки больной.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Низко ходят туманные полосы,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Пронизали тень камыша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На зелёные длинные волосы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Упадают листы, шурша.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>
              <a:solidFill>
                <a:schemeClr val="bg2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268413"/>
            <a:ext cx="4038600" cy="4819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И опушками отдалёнными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Месяц  ходит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С лёгким хрустом и глядит.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Но запутана узлами зелёными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Не дышит она и не спит.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Бездыханный покой очарован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Несказанная боль улеглась И над миром, холодом скован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bg2"/>
                </a:solidFill>
              </a:rPr>
              <a:t>Пролился звонко-синий час.</a:t>
            </a:r>
          </a:p>
        </p:txBody>
      </p:sp>
      <p:pic>
        <p:nvPicPr>
          <p:cNvPr id="33800" name="39 Zamfir - The lonely shepher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77370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6)">
                                      <p:cBhvr>
                                        <p:cTn id="10" dur="1" fill="hold"/>
                                        <p:tgtEl>
                                          <p:spTgt spid="33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0"/>
                </p:tgtEl>
              </p:cMediaNode>
            </p:audio>
          </p:childTnLst>
        </p:cTn>
      </p:par>
    </p:tnLst>
    <p:bldLst>
      <p:bldP spid="33795" grpId="0" build="p"/>
      <p:bldP spid="337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475163" cy="688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.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050"/>
            <a:ext cx="4038600" cy="5122863"/>
          </a:xfrm>
        </p:spPr>
        <p:txBody>
          <a:bodyPr/>
          <a:lstStyle/>
          <a:p>
            <a:pPr eaLnBrk="1" hangingPunct="1">
              <a:defRPr/>
            </a:pPr>
            <a:endParaRPr lang="ru-RU" sz="1400" b="1" smtClean="0"/>
          </a:p>
          <a:p>
            <a:pPr eaLnBrk="1" hangingPunct="1">
              <a:defRPr/>
            </a:pPr>
            <a:r>
              <a:rPr lang="ru-RU" sz="1400" b="1" smtClean="0"/>
              <a:t>Что такое плавление?</a:t>
            </a:r>
          </a:p>
          <a:p>
            <a:pPr eaLnBrk="1" hangingPunct="1">
              <a:defRPr/>
            </a:pPr>
            <a:r>
              <a:rPr lang="ru-RU" sz="1400" b="1" smtClean="0"/>
              <a:t>Что такое отвердевание?</a:t>
            </a:r>
          </a:p>
          <a:p>
            <a:pPr eaLnBrk="1" hangingPunct="1">
              <a:defRPr/>
            </a:pPr>
            <a:r>
              <a:rPr lang="ru-RU" sz="1400" b="1" smtClean="0"/>
              <a:t>Что такое температура плавления?</a:t>
            </a:r>
          </a:p>
          <a:p>
            <a:pPr eaLnBrk="1" hangingPunct="1">
              <a:defRPr/>
            </a:pPr>
            <a:r>
              <a:rPr lang="ru-RU" sz="1400" b="1" smtClean="0"/>
              <a:t>Что такое температура отвердевания?</a:t>
            </a:r>
          </a:p>
          <a:p>
            <a:pPr eaLnBrk="1" hangingPunct="1">
              <a:defRPr/>
            </a:pPr>
            <a:r>
              <a:rPr lang="ru-RU" sz="1400" b="1" smtClean="0"/>
              <a:t>Назовите процессы, изображённые на графике: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333375"/>
            <a:ext cx="4038600" cy="6119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hlinkClick r:id="rId2" action="ppaction://hlinksldjump" tooltip="видеофрагмент"/>
              </a:rPr>
              <a:t>Рассмотрим процесс плавления:</a:t>
            </a:r>
            <a:endParaRPr 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Как объяснить процесс плавления вещества на основе учения о строении вещества?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Почему не повышается температура во время плавления?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Почему не понижается температура во время процесса отвердевания?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Поглощается или выделяется энергия при плавлении?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Поглощается или выделяется энергия при кристаллизации?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Что такое удельная теплота плавления?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Какой буквой она обозначается?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В каких единицах измеряется?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hlinkClick r:id="rId3" action="ppaction://hlinksldjump" tooltip="Таблица удельной теплоты плавления"/>
              </a:rPr>
              <a:t>Сколько джоулей энергии нужно затратить, чтобы расплавить 1 кг. Парафина, взятого при его температуре плавления?</a:t>
            </a:r>
            <a:endParaRPr 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2 кг.? 3 кг?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Как найти количество теплоты для плавления тела любой массы? </a:t>
            </a:r>
          </a:p>
        </p:txBody>
      </p:sp>
      <p:sp>
        <p:nvSpPr>
          <p:cNvPr id="28677" name="Line 10"/>
          <p:cNvSpPr>
            <a:spLocks noChangeShapeType="1"/>
          </p:cNvSpPr>
          <p:nvPr/>
        </p:nvSpPr>
        <p:spPr bwMode="auto">
          <a:xfrm flipV="1">
            <a:off x="971550" y="41497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8" name="Line 11"/>
          <p:cNvSpPr>
            <a:spLocks noChangeShapeType="1"/>
          </p:cNvSpPr>
          <p:nvPr/>
        </p:nvSpPr>
        <p:spPr bwMode="auto">
          <a:xfrm>
            <a:off x="971550" y="47974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79" name="Line 12"/>
          <p:cNvSpPr>
            <a:spLocks noChangeShapeType="1"/>
          </p:cNvSpPr>
          <p:nvPr/>
        </p:nvSpPr>
        <p:spPr bwMode="auto">
          <a:xfrm flipV="1">
            <a:off x="971550" y="4797425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1476375" y="47974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81" name="Line 14"/>
          <p:cNvSpPr>
            <a:spLocks noChangeShapeType="1"/>
          </p:cNvSpPr>
          <p:nvPr/>
        </p:nvSpPr>
        <p:spPr bwMode="auto">
          <a:xfrm flipV="1">
            <a:off x="2124075" y="43656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2555875" y="4365625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>
            <a:off x="2916238" y="479742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84" name="Line 17"/>
          <p:cNvSpPr>
            <a:spLocks noChangeShapeType="1"/>
          </p:cNvSpPr>
          <p:nvPr/>
        </p:nvSpPr>
        <p:spPr bwMode="auto">
          <a:xfrm>
            <a:off x="3635375" y="47974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735013" y="40259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t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539750" y="5013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-40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 flipH="1">
            <a:off x="827088" y="5229225"/>
            <a:ext cx="144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28688" name="Text Box 21"/>
          <p:cNvSpPr txBox="1">
            <a:spLocks noChangeArrowheads="1"/>
          </p:cNvSpPr>
          <p:nvPr/>
        </p:nvSpPr>
        <p:spPr bwMode="auto">
          <a:xfrm>
            <a:off x="879475" y="50339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28689" name="Text Box 23"/>
          <p:cNvSpPr txBox="1">
            <a:spLocks noChangeArrowheads="1"/>
          </p:cNvSpPr>
          <p:nvPr/>
        </p:nvSpPr>
        <p:spPr bwMode="auto">
          <a:xfrm>
            <a:off x="1384300" y="44577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В</a:t>
            </a:r>
          </a:p>
        </p:txBody>
      </p:sp>
      <p:sp>
        <p:nvSpPr>
          <p:cNvPr id="28690" name="Text Box 25"/>
          <p:cNvSpPr txBox="1">
            <a:spLocks noChangeArrowheads="1"/>
          </p:cNvSpPr>
          <p:nvPr/>
        </p:nvSpPr>
        <p:spPr bwMode="auto">
          <a:xfrm>
            <a:off x="1958975" y="44577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С</a:t>
            </a:r>
          </a:p>
        </p:txBody>
      </p:sp>
      <p:sp>
        <p:nvSpPr>
          <p:cNvPr id="28691" name="Text Box 27"/>
          <p:cNvSpPr txBox="1">
            <a:spLocks noChangeArrowheads="1"/>
          </p:cNvSpPr>
          <p:nvPr/>
        </p:nvSpPr>
        <p:spPr bwMode="auto">
          <a:xfrm>
            <a:off x="2463800" y="40259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Д</a:t>
            </a:r>
          </a:p>
        </p:txBody>
      </p:sp>
      <p:sp>
        <p:nvSpPr>
          <p:cNvPr id="28692" name="Text Box 28"/>
          <p:cNvSpPr txBox="1">
            <a:spLocks noChangeArrowheads="1"/>
          </p:cNvSpPr>
          <p:nvPr/>
        </p:nvSpPr>
        <p:spPr bwMode="auto">
          <a:xfrm>
            <a:off x="2824163" y="44577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Е</a:t>
            </a:r>
          </a:p>
        </p:txBody>
      </p:sp>
      <p:sp>
        <p:nvSpPr>
          <p:cNvPr id="28693" name="Text Box 30"/>
          <p:cNvSpPr txBox="1">
            <a:spLocks noChangeArrowheads="1"/>
          </p:cNvSpPr>
          <p:nvPr/>
        </p:nvSpPr>
        <p:spPr bwMode="auto">
          <a:xfrm>
            <a:off x="3563938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F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694" name="Text Box 31"/>
          <p:cNvSpPr txBox="1">
            <a:spLocks noChangeArrowheads="1"/>
          </p:cNvSpPr>
          <p:nvPr/>
        </p:nvSpPr>
        <p:spPr bwMode="auto">
          <a:xfrm>
            <a:off x="3975100" y="50339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K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695" name="Text Box 32"/>
          <p:cNvSpPr txBox="1">
            <a:spLocks noChangeArrowheads="1"/>
          </p:cNvSpPr>
          <p:nvPr/>
        </p:nvSpPr>
        <p:spPr bwMode="auto">
          <a:xfrm>
            <a:off x="3975100" y="4530725"/>
            <a:ext cx="63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мин.</a:t>
            </a:r>
          </a:p>
        </p:txBody>
      </p:sp>
      <p:sp>
        <p:nvSpPr>
          <p:cNvPr id="28696" name="Text Box 33"/>
          <p:cNvSpPr txBox="1">
            <a:spLocks noChangeArrowheads="1"/>
          </p:cNvSpPr>
          <p:nvPr/>
        </p:nvSpPr>
        <p:spPr bwMode="auto">
          <a:xfrm>
            <a:off x="3903663" y="44577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t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697" name="Text Box 34"/>
          <p:cNvSpPr txBox="1">
            <a:spLocks noChangeArrowheads="1"/>
          </p:cNvSpPr>
          <p:nvPr/>
        </p:nvSpPr>
        <p:spPr bwMode="auto">
          <a:xfrm>
            <a:off x="808038" y="4602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0</a:t>
            </a: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7108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PH_2B05_2F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8486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635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0052" name="GPH_2B05_2F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49275"/>
            <a:ext cx="7180262" cy="587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539750" cy="2889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6676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GPH_2B05_2F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53425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8920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40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9900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Таблица лямб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187">
            <a:off x="611188" y="1844675"/>
            <a:ext cx="77041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bg1"/>
                </a:solidFill>
              </a:rPr>
              <a:t>Удельная теплота плавления (таблица)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734050"/>
            <a:ext cx="720725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8506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hlink"/>
                </a:solidFill>
              </a:rPr>
              <a:t>«Если бы лёд не обладал большой теплотой плавления, то тогда весной вся масса льда должна была бы растаять в несколько минут или секунд, так как теплота непрерывно передаётся льду из воздуха. Последствия этого были бы ужасны; ведь и при существующем положении возникают большие наводнения и сильные потоки воды при таянии больших масс льда или снега.»     </a:t>
            </a:r>
            <a:r>
              <a:rPr lang="ru-RU" sz="2800" smtClean="0">
                <a:solidFill>
                  <a:srgbClr val="FF9900"/>
                </a:solidFill>
              </a:rPr>
              <a:t>Р. Блэк. 18 век</a:t>
            </a:r>
            <a:r>
              <a:rPr lang="ru-RU" sz="2400" smtClean="0">
                <a:solidFill>
                  <a:schemeClr val="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96719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576</Words>
  <Application>Microsoft Office PowerPoint</Application>
  <PresentationFormat>Экран (4:3)</PresentationFormat>
  <Paragraphs>104</Paragraphs>
  <Slides>13</Slides>
  <Notes>0</Notes>
  <HiddenSlides>2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Клен</vt:lpstr>
      <vt:lpstr>Океан</vt:lpstr>
      <vt:lpstr>Урок в 8 классе по теме  «Решение задач .Удельная теплота плавления»</vt:lpstr>
      <vt:lpstr>Презентация PowerPoint</vt:lpstr>
      <vt:lpstr>Стихотворение</vt:lpstr>
      <vt:lpstr>.</vt:lpstr>
      <vt:lpstr>Презентация PowerPoint</vt:lpstr>
      <vt:lpstr>Презентация PowerPoint</vt:lpstr>
      <vt:lpstr>Презентация PowerPoint</vt:lpstr>
      <vt:lpstr>Удельная теплота плавления (таблица)</vt:lpstr>
      <vt:lpstr>Презентация PowerPoint</vt:lpstr>
      <vt:lpstr>Презентация PowerPoint</vt:lpstr>
      <vt:lpstr>Задача №1</vt:lpstr>
      <vt:lpstr>Задача №2</vt:lpstr>
      <vt:lpstr>Алгоритм решения задачи «Агрегатные состояния вещества»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Х</dc:creator>
  <cp:lastModifiedBy>Х</cp:lastModifiedBy>
  <cp:revision>3</cp:revision>
  <dcterms:created xsi:type="dcterms:W3CDTF">2014-11-10T12:27:37Z</dcterms:created>
  <dcterms:modified xsi:type="dcterms:W3CDTF">2014-11-10T12:36:14Z</dcterms:modified>
</cp:coreProperties>
</file>