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4E3B8A-E591-4710-916E-052E97EB5D1A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D5CD60-27FB-4885-81C9-FEBCE64D6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1%82%D0%B5%D0%BE%D1%80%D0%BE%D0%BB%D0%BE%D0%B3%D0%B8%D1%8F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%D0%9F%D1%80%D0%B8%D0%B1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ru.wikipedia.org/wiki/%D0%9F%D0%BE%D0%B3%D0%BE%D0%B4%D0%B0" TargetMode="External"/><Relationship Id="rId4" Type="http://schemas.openxmlformats.org/officeDocument/2006/relationships/hyperlink" Target="http://ru.wikipedia.org/wiki/%D0%98%D0%B7%D0%BC%D0%B5%D1%80%D0%B5%D0%BD%D0%B8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5%D0%BC%D0%BE%D0%BC%D0%B5%D1%82%D1%80" TargetMode="External"/><Relationship Id="rId13" Type="http://schemas.openxmlformats.org/officeDocument/2006/relationships/hyperlink" Target="http://ru.wikipedia.org/wiki/%D0%90%D1%82%D0%BC%D0%BE%D1%81%D1%84%D0%B5%D1%80%D0%BD%D1%8B%D0%B5_%D0%BE%D1%81%D0%B0%D0%B4%D0%BA%D0%B8" TargetMode="External"/><Relationship Id="rId18" Type="http://schemas.openxmlformats.org/officeDocument/2006/relationships/hyperlink" Target="http://ru.wikipedia.org/w/index.php?title=%D0%93%D0%BE%D0%BB%D0%BE%D0%BB%D0%B5%D0%B4%D0%BD%D1%8B%D0%B9_%D1%81%D1%82%D0%B0%D0%BD%D0%BE%D0%BA&amp;action=edit&amp;redlink=1" TargetMode="External"/><Relationship Id="rId3" Type="http://schemas.openxmlformats.org/officeDocument/2006/relationships/hyperlink" Target="http://ru.wikipedia.org/wiki/%D0%A2%D0%B5%D0%BC%D0%BF%D0%B5%D1%80%D0%B0%D1%82%D1%83%D1%80%D0%B0" TargetMode="External"/><Relationship Id="rId7" Type="http://schemas.openxmlformats.org/officeDocument/2006/relationships/hyperlink" Target="http://ru.wikipedia.org/wiki/%D0%92%D0%BB%D0%B0%D0%B6%D0%BD%D0%BE%D1%81%D1%82%D1%8C" TargetMode="External"/><Relationship Id="rId12" Type="http://schemas.openxmlformats.org/officeDocument/2006/relationships/hyperlink" Target="http://ru.wikipedia.org/wiki/%D0%9E%D1%81%D0%B0%D0%B4%D0%BA%D0%BE%D0%BC%D0%B5%D1%80" TargetMode="External"/><Relationship Id="rId17" Type="http://schemas.openxmlformats.org/officeDocument/2006/relationships/hyperlink" Target="http://ru.wikipedia.org/wiki/%D0%9F%D1%81%D0%B8%D1%85%D1%80%D0%BE%D0%BC%D0%B5%D1%82%D1%80" TargetMode="External"/><Relationship Id="rId2" Type="http://schemas.openxmlformats.org/officeDocument/2006/relationships/hyperlink" Target="http://ru.wikipedia.org/wiki/%D0%A2%D0%B5%D1%80%D0%BC%D0%BE%D0%BC%D0%B5%D1%82%D1%80" TargetMode="External"/><Relationship Id="rId16" Type="http://schemas.openxmlformats.org/officeDocument/2006/relationships/hyperlink" Target="http://ru.wikipedia.org/wiki/%D0%93%D0%B8%D0%B3%D1%80%D0%BE%D0%B3%D1%80%D0%B0%D1%84" TargetMode="External"/><Relationship Id="rId20" Type="http://schemas.openxmlformats.org/officeDocument/2006/relationships/hyperlink" Target="http://ru.wikipedia.org/wiki/%D0%91%D0%B0%D1%80%D0%BE%D0%B3%D1%80%D0%B0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8%D0%B3%D1%80%D0%BE%D0%BC%D0%B5%D1%82%D1%80" TargetMode="External"/><Relationship Id="rId11" Type="http://schemas.openxmlformats.org/officeDocument/2006/relationships/hyperlink" Target="http://ru.wikipedia.org/wiki/%D0%92%D0%B5%D1%82%D0%B5%D1%80" TargetMode="External"/><Relationship Id="rId5" Type="http://schemas.openxmlformats.org/officeDocument/2006/relationships/hyperlink" Target="http://ru.wikipedia.org/wiki/%D0%90%D1%82%D0%BC%D0%BE%D1%81%D1%84%D0%B5%D1%80%D0%BD%D0%BE%D0%B5_%D0%B4%D0%B0%D0%B2%D0%BB%D0%B5%D0%BD%D0%B8%D0%B5" TargetMode="External"/><Relationship Id="rId15" Type="http://schemas.openxmlformats.org/officeDocument/2006/relationships/hyperlink" Target="http://ru.wikipedia.org/wiki/%D0%A2%D0%B5%D1%80%D0%BC%D0%BE%D0%B3%D1%80%D0%B0%D1%84" TargetMode="External"/><Relationship Id="rId10" Type="http://schemas.openxmlformats.org/officeDocument/2006/relationships/hyperlink" Target="http://ru.wikipedia.org/wiki/%D0%A1%D0%BA%D0%BE%D1%80%D0%BE%D1%81%D1%82%D1%8C" TargetMode="External"/><Relationship Id="rId19" Type="http://schemas.openxmlformats.org/officeDocument/2006/relationships/hyperlink" Target="http://ru.wikipedia.org/w/index.php?title=%D0%9B%D0%B5%D0%B4%D0%BE%D1%81%D0%BA%D0%BE%D0%BF&amp;action=edit&amp;redlink=1" TargetMode="External"/><Relationship Id="rId4" Type="http://schemas.openxmlformats.org/officeDocument/2006/relationships/hyperlink" Target="http://ru.wikipedia.org/wiki/%D0%91%D0%B0%D1%80%D0%BE%D0%BC%D0%B5%D1%82%D1%80" TargetMode="External"/><Relationship Id="rId9" Type="http://schemas.openxmlformats.org/officeDocument/2006/relationships/hyperlink" Target="http://ru.wikipedia.org/wiki/%D0%A4%D0%BB%D1%8E%D0%B3%D0%B5%D1%80" TargetMode="External"/><Relationship Id="rId14" Type="http://schemas.openxmlformats.org/officeDocument/2006/relationships/hyperlink" Target="http://ru.wikipedia.org/wiki/%D0%9F%D0%BB%D1%8E%D0%B2%D0%B8%D0%BE%D0%B3%D1%80%D0%B0%D1%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Метеостанция в городе Павловский Посад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Работа подготовлена ученицей                6 б класса Костиковой Анной.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 </a:t>
            </a:r>
            <a:r>
              <a:rPr lang="ru-RU" dirty="0" err="1" smtClean="0">
                <a:solidFill>
                  <a:srgbClr val="002060"/>
                </a:solidFill>
              </a:rPr>
              <a:t>Киняева</a:t>
            </a:r>
            <a:r>
              <a:rPr lang="ru-RU" dirty="0" smtClean="0">
                <a:solidFill>
                  <a:srgbClr val="002060"/>
                </a:solidFill>
              </a:rPr>
              <a:t> И.И.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Метеостанция</a:t>
            </a:r>
            <a:r>
              <a:rPr lang="ru-RU" sz="2000" b="0" dirty="0" smtClean="0">
                <a:solidFill>
                  <a:srgbClr val="002060"/>
                </a:solidFill>
              </a:rPr>
              <a:t> — совокупность   различных </a:t>
            </a:r>
            <a:r>
              <a:rPr lang="ru-RU" sz="2000" b="0" dirty="0" smtClean="0">
                <a:solidFill>
                  <a:srgbClr val="002060"/>
                </a:solidFill>
                <a:hlinkClick r:id="rId2" tooltip="Прибор"/>
              </a:rPr>
              <a:t>приборов</a:t>
            </a:r>
            <a:r>
              <a:rPr lang="ru-RU" sz="2000" b="0" dirty="0" smtClean="0">
                <a:solidFill>
                  <a:srgbClr val="002060"/>
                </a:solidFill>
              </a:rPr>
              <a:t> для </a:t>
            </a:r>
            <a:r>
              <a:rPr lang="ru-RU" sz="2000" b="0" dirty="0" smtClean="0">
                <a:solidFill>
                  <a:srgbClr val="002060"/>
                </a:solidFill>
                <a:hlinkClick r:id="rId3" tooltip="Метеорология"/>
              </a:rPr>
              <a:t>метеорологических</a:t>
            </a:r>
            <a:r>
              <a:rPr lang="ru-RU" sz="2000" b="0" dirty="0" smtClean="0">
                <a:solidFill>
                  <a:srgbClr val="002060"/>
                </a:solidFill>
              </a:rPr>
              <a:t> </a:t>
            </a:r>
            <a:r>
              <a:rPr lang="ru-RU" sz="2000" b="0" dirty="0" smtClean="0">
                <a:solidFill>
                  <a:srgbClr val="002060"/>
                </a:solidFill>
                <a:hlinkClick r:id="rId4" tooltip="Измерения"/>
              </a:rPr>
              <a:t>измерений</a:t>
            </a:r>
            <a:r>
              <a:rPr lang="ru-RU" sz="2000" b="0" dirty="0" smtClean="0">
                <a:solidFill>
                  <a:srgbClr val="002060"/>
                </a:solidFill>
              </a:rPr>
              <a:t>                   (наблюдения за </a:t>
            </a:r>
            <a:r>
              <a:rPr lang="ru-RU" sz="2000" b="0" u="sng" dirty="0" smtClean="0">
                <a:solidFill>
                  <a:srgbClr val="002060"/>
                </a:solidFill>
                <a:hlinkClick r:id="rId5" tooltip="Погода"/>
              </a:rPr>
              <a:t>погодой</a:t>
            </a:r>
            <a:r>
              <a:rPr lang="ru-RU" sz="2000" b="0" dirty="0" smtClean="0">
                <a:solidFill>
                  <a:srgbClr val="002060"/>
                </a:solidFill>
              </a:rPr>
              <a:t>).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Образована в городе Павловский Посад и работает с 1930 года.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sus\Инна\фото\DSC_028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276872"/>
            <a:ext cx="2880320" cy="4302700"/>
          </a:xfrm>
          <a:prstGeom prst="rect">
            <a:avLst/>
          </a:prstGeom>
          <a:noFill/>
        </p:spPr>
      </p:pic>
      <p:pic>
        <p:nvPicPr>
          <p:cNvPr id="1027" name="Picture 3" descr="C:\Users\Asus\Инна\фото\DSC_02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276872"/>
            <a:ext cx="348291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Работу на метеостанции осуществляют используя приборы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классической (аналоговой) метеостанции имеется:</a:t>
            </a:r>
          </a:p>
          <a:p>
            <a:r>
              <a:rPr lang="ru-RU" dirty="0" smtClean="0">
                <a:solidFill>
                  <a:srgbClr val="002060"/>
                </a:solidFill>
                <a:hlinkClick r:id="rId2" tooltip="Термометр"/>
              </a:rPr>
              <a:t>термометр</a:t>
            </a:r>
            <a:r>
              <a:rPr lang="ru-RU" dirty="0" smtClean="0">
                <a:solidFill>
                  <a:srgbClr val="002060"/>
                </a:solidFill>
              </a:rPr>
              <a:t> для измерения </a:t>
            </a:r>
            <a:r>
              <a:rPr lang="ru-RU" dirty="0" smtClean="0">
                <a:solidFill>
                  <a:srgbClr val="002060"/>
                </a:solidFill>
                <a:hlinkClick r:id="rId3" tooltip="Температура"/>
              </a:rPr>
              <a:t>температуры</a:t>
            </a:r>
            <a:r>
              <a:rPr lang="ru-RU" dirty="0" smtClean="0">
                <a:solidFill>
                  <a:srgbClr val="002060"/>
                </a:solidFill>
              </a:rPr>
              <a:t> воздуха и почвы</a:t>
            </a:r>
          </a:p>
          <a:p>
            <a:r>
              <a:rPr lang="ru-RU" dirty="0" smtClean="0">
                <a:solidFill>
                  <a:srgbClr val="002060"/>
                </a:solidFill>
                <a:hlinkClick r:id="rId4" tooltip="Барометр"/>
              </a:rPr>
              <a:t>барометр</a:t>
            </a:r>
            <a:r>
              <a:rPr lang="ru-RU" dirty="0" smtClean="0">
                <a:solidFill>
                  <a:srgbClr val="002060"/>
                </a:solidFill>
              </a:rPr>
              <a:t> для измерения </a:t>
            </a:r>
            <a:r>
              <a:rPr lang="ru-RU" dirty="0" smtClean="0">
                <a:solidFill>
                  <a:srgbClr val="002060"/>
                </a:solidFill>
                <a:hlinkClick r:id="rId5" tooltip="Атмосферное давление"/>
              </a:rPr>
              <a:t>давления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6" tooltip="Гигрометр"/>
              </a:rPr>
              <a:t>гигрометр</a:t>
            </a:r>
            <a:r>
              <a:rPr lang="ru-RU" dirty="0" smtClean="0">
                <a:solidFill>
                  <a:srgbClr val="002060"/>
                </a:solidFill>
              </a:rPr>
              <a:t> для измерения </a:t>
            </a:r>
            <a:r>
              <a:rPr lang="ru-RU" dirty="0" smtClean="0">
                <a:solidFill>
                  <a:srgbClr val="002060"/>
                </a:solidFill>
                <a:hlinkClick r:id="rId7" tooltip="Влажность"/>
              </a:rPr>
              <a:t>влажности воздуха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8" tooltip="Анемометр"/>
              </a:rPr>
              <a:t>анеморумбометр</a:t>
            </a:r>
            <a:r>
              <a:rPr lang="ru-RU" dirty="0" smtClean="0">
                <a:solidFill>
                  <a:srgbClr val="002060"/>
                </a:solidFill>
              </a:rPr>
              <a:t> (или </a:t>
            </a:r>
            <a:r>
              <a:rPr lang="ru-RU" dirty="0" smtClean="0">
                <a:solidFill>
                  <a:srgbClr val="002060"/>
                </a:solidFill>
                <a:hlinkClick r:id="rId9" tooltip="Флюгер"/>
              </a:rPr>
              <a:t>флюгер</a:t>
            </a:r>
            <a:r>
              <a:rPr lang="ru-RU" dirty="0" smtClean="0">
                <a:solidFill>
                  <a:srgbClr val="002060"/>
                </a:solidFill>
              </a:rPr>
              <a:t>) для измерения </a:t>
            </a:r>
            <a:r>
              <a:rPr lang="ru-RU" dirty="0" smtClean="0">
                <a:solidFill>
                  <a:srgbClr val="002060"/>
                </a:solidFill>
                <a:hlinkClick r:id="rId10" tooltip="Скорость"/>
              </a:rPr>
              <a:t>скорости</a:t>
            </a:r>
            <a:r>
              <a:rPr lang="ru-RU" dirty="0" smtClean="0">
                <a:solidFill>
                  <a:srgbClr val="002060"/>
                </a:solidFill>
              </a:rPr>
              <a:t> и направления </a:t>
            </a:r>
            <a:r>
              <a:rPr lang="ru-RU" dirty="0" smtClean="0">
                <a:solidFill>
                  <a:srgbClr val="002060"/>
                </a:solidFill>
                <a:hlinkClick r:id="rId11" tooltip="Ветер"/>
              </a:rPr>
              <a:t>ветра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  <a:hlinkClick r:id="rId12" tooltip="Осадкомер"/>
              </a:rPr>
              <a:t>осадкомер</a:t>
            </a:r>
            <a:r>
              <a:rPr lang="ru-RU" dirty="0" smtClean="0">
                <a:solidFill>
                  <a:srgbClr val="002060"/>
                </a:solidFill>
              </a:rPr>
              <a:t> для измерения </a:t>
            </a:r>
            <a:r>
              <a:rPr lang="ru-RU" dirty="0" smtClean="0">
                <a:solidFill>
                  <a:srgbClr val="002060"/>
                </a:solidFill>
                <a:hlinkClick r:id="rId13" tooltip="Атмосферные осадки"/>
              </a:rPr>
              <a:t>осадков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14" tooltip="Плювиограф"/>
              </a:rPr>
              <a:t>плювиограф</a:t>
            </a:r>
            <a:r>
              <a:rPr lang="ru-RU" dirty="0" smtClean="0">
                <a:solidFill>
                  <a:srgbClr val="002060"/>
                </a:solidFill>
              </a:rPr>
              <a:t> для непрерывной регистрации осадков на период жидких осадков</a:t>
            </a:r>
          </a:p>
          <a:p>
            <a:r>
              <a:rPr lang="ru-RU" dirty="0" smtClean="0">
                <a:solidFill>
                  <a:srgbClr val="002060"/>
                </a:solidFill>
                <a:hlinkClick r:id="rId15" tooltip="Термограф"/>
              </a:rPr>
              <a:t>термограф</a:t>
            </a:r>
            <a:r>
              <a:rPr lang="ru-RU" dirty="0" smtClean="0">
                <a:solidFill>
                  <a:srgbClr val="002060"/>
                </a:solidFill>
              </a:rPr>
              <a:t> для непрерывной регистрации температуры воздуха</a:t>
            </a:r>
          </a:p>
          <a:p>
            <a:r>
              <a:rPr lang="ru-RU" dirty="0" smtClean="0">
                <a:solidFill>
                  <a:srgbClr val="002060"/>
                </a:solidFill>
                <a:hlinkClick r:id="rId16" tooltip="Гигрограф"/>
              </a:rPr>
              <a:t>гигрограф</a:t>
            </a:r>
            <a:r>
              <a:rPr lang="ru-RU" dirty="0" smtClean="0">
                <a:solidFill>
                  <a:srgbClr val="002060"/>
                </a:solidFill>
              </a:rPr>
              <a:t> для непрерывной регистрации влажности воздуха</a:t>
            </a:r>
          </a:p>
          <a:p>
            <a:r>
              <a:rPr lang="ru-RU" dirty="0" smtClean="0">
                <a:solidFill>
                  <a:srgbClr val="002060"/>
                </a:solidFill>
                <a:hlinkClick r:id="rId17" tooltip="Психрометр"/>
              </a:rPr>
              <a:t>психрометр</a:t>
            </a:r>
            <a:r>
              <a:rPr lang="ru-RU" dirty="0" smtClean="0">
                <a:solidFill>
                  <a:srgbClr val="002060"/>
                </a:solidFill>
              </a:rPr>
              <a:t> для измерения температуры и влажности воздуха</a:t>
            </a:r>
          </a:p>
          <a:p>
            <a:r>
              <a:rPr lang="ru-RU" dirty="0" smtClean="0">
                <a:solidFill>
                  <a:srgbClr val="002060"/>
                </a:solidFill>
                <a:hlinkClick r:id="rId18" tooltip="Гололедный станок (страница отсутствует)"/>
              </a:rPr>
              <a:t>гололедный станок</a:t>
            </a:r>
            <a:r>
              <a:rPr lang="ru-RU" dirty="0" smtClean="0">
                <a:solidFill>
                  <a:srgbClr val="002060"/>
                </a:solidFill>
              </a:rPr>
              <a:t> для измерения </a:t>
            </a:r>
            <a:r>
              <a:rPr lang="ru-RU" dirty="0" err="1" smtClean="0">
                <a:solidFill>
                  <a:srgbClr val="002060"/>
                </a:solidFill>
              </a:rPr>
              <a:t>гололедно-изморосевых</a:t>
            </a:r>
            <a:r>
              <a:rPr lang="ru-RU" dirty="0" smtClean="0">
                <a:solidFill>
                  <a:srgbClr val="002060"/>
                </a:solidFill>
              </a:rPr>
              <a:t> отложений</a:t>
            </a:r>
          </a:p>
          <a:p>
            <a:r>
              <a:rPr lang="ru-RU" dirty="0" err="1" smtClean="0">
                <a:solidFill>
                  <a:srgbClr val="002060"/>
                </a:solidFill>
                <a:hlinkClick r:id="rId19" tooltip="Ледоскоп (страница отсутствует)"/>
              </a:rPr>
              <a:t>ледоскоп</a:t>
            </a:r>
            <a:r>
              <a:rPr lang="ru-RU" dirty="0" smtClean="0">
                <a:solidFill>
                  <a:srgbClr val="002060"/>
                </a:solidFill>
              </a:rPr>
              <a:t> для определения измороси и инея</a:t>
            </a:r>
          </a:p>
          <a:p>
            <a:r>
              <a:rPr lang="ru-RU" dirty="0" smtClean="0">
                <a:solidFill>
                  <a:srgbClr val="002060"/>
                </a:solidFill>
                <a:hlinkClick r:id="rId20" tooltip="Барограф"/>
              </a:rPr>
              <a:t>барограф</a:t>
            </a:r>
            <a:r>
              <a:rPr lang="ru-RU" dirty="0" smtClean="0">
                <a:solidFill>
                  <a:srgbClr val="002060"/>
                </a:solidFill>
              </a:rPr>
              <a:t> для определения барометрической тенденции давления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больших объемах работы метеостанций используют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80521" cy="116205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95536" y="332656"/>
            <a:ext cx="3008313" cy="50014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Измерения проводятся через каждые 3 часа ежедневно. Все показатели фиксируются,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обрабатываются и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отправляются в Москву в </a:t>
            </a:r>
            <a:r>
              <a:rPr lang="ru-RU" sz="2000" dirty="0" err="1" smtClean="0">
                <a:solidFill>
                  <a:srgbClr val="002060"/>
                </a:solidFill>
              </a:rPr>
              <a:t>гидрометцентр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sus\Инна\фото\DSC_0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692696"/>
            <a:ext cx="3227025" cy="2160240"/>
          </a:xfrm>
          <a:prstGeom prst="rect">
            <a:avLst/>
          </a:prstGeom>
          <a:noFill/>
        </p:spPr>
      </p:pic>
      <p:pic>
        <p:nvPicPr>
          <p:cNvPr id="2051" name="Picture 3" descr="C:\Users\Asus\Инна\фото\DSC_0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68960"/>
            <a:ext cx="2311124" cy="3326278"/>
          </a:xfrm>
          <a:prstGeom prst="rect">
            <a:avLst/>
          </a:prstGeom>
          <a:noFill/>
        </p:spPr>
      </p:pic>
      <p:pic>
        <p:nvPicPr>
          <p:cNvPr id="2053" name="Picture 5" descr="C:\Users\Asus\Инна\фото\DSC_0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2365489" cy="260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Метеонаблюдения проводят не только с использованием приборов, но и визуально    (ориентир труба)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sus\Инна\фото\DSC_0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488649"/>
            <a:ext cx="5111750" cy="342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980728"/>
            <a:ext cx="7822378" cy="144016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агрометеонаблюдения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Наблюдения за растениями, почвой.</a:t>
            </a:r>
            <a:endParaRPr lang="ru-RU" dirty="0"/>
          </a:p>
        </p:txBody>
      </p:sp>
      <p:pic>
        <p:nvPicPr>
          <p:cNvPr id="4098" name="Picture 2" descr="http://im5-tub-ru.yandex.net/i?id=69790967-62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3024336" cy="2088232"/>
          </a:xfrm>
          <a:prstGeom prst="rect">
            <a:avLst/>
          </a:prstGeom>
          <a:noFill/>
        </p:spPr>
      </p:pic>
      <p:pic>
        <p:nvPicPr>
          <p:cNvPr id="4100" name="Picture 4" descr="http://im6-tub-ru.yandex.net/i?id=90684884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2448272" cy="206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Московской области 13 метеостанций.</a:t>
            </a:r>
          </a:p>
          <a:p>
            <a:r>
              <a:rPr lang="ru-RU" dirty="0" smtClean="0"/>
              <a:t>Ближайшая в городе Петушки         Владимирской области, городе Москва     (ВДНХ, Тушино).</a:t>
            </a:r>
          </a:p>
          <a:p>
            <a:r>
              <a:rPr lang="ru-RU" dirty="0" smtClean="0"/>
              <a:t>Метеостанция относится к Управлению по </a:t>
            </a:r>
            <a:r>
              <a:rPr lang="ru-RU" dirty="0" err="1" smtClean="0"/>
              <a:t>гидрометеологии</a:t>
            </a:r>
            <a:r>
              <a:rPr lang="ru-RU" dirty="0" smtClean="0"/>
              <a:t> и мониторингу окружающей </a:t>
            </a:r>
            <a:r>
              <a:rPr lang="ru-RU" dirty="0" smtClean="0"/>
              <a:t>среды</a:t>
            </a:r>
          </a:p>
          <a:p>
            <a:r>
              <a:rPr lang="ru-RU" dirty="0" smtClean="0"/>
              <a:t>Работа метеостанции в городе </a:t>
            </a:r>
            <a:r>
              <a:rPr lang="ru-RU" dirty="0" err="1" smtClean="0"/>
              <a:t>П-Посаде</a:t>
            </a:r>
            <a:r>
              <a:rPr lang="ru-RU" dirty="0" smtClean="0"/>
              <a:t> имеет огромное значение.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Познакомится с работой метеостанции в городе </a:t>
            </a:r>
            <a:r>
              <a:rPr lang="ru-RU" dirty="0" err="1" smtClean="0"/>
              <a:t>П-Посаде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Узнать историю и особенности её работы;</a:t>
            </a:r>
          </a:p>
          <a:p>
            <a:r>
              <a:rPr lang="ru-RU" dirty="0" smtClean="0"/>
              <a:t>Выяснить  основные направления и способы исследований;</a:t>
            </a:r>
          </a:p>
          <a:p>
            <a:r>
              <a:rPr lang="ru-RU" dirty="0" smtClean="0"/>
              <a:t>Познакомить одноклассников с работой метеостанции.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148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Метеостанция в городе Павловский Посад</vt:lpstr>
      <vt:lpstr>Метеостанция — совокупность   различных приборов для метеорологических измерений                   (наблюдения за погодой). Образована в городе Павловский Посад и работает с 1930 года. </vt:lpstr>
      <vt:lpstr>Работу на метеостанции осуществляют используя приборы</vt:lpstr>
      <vt:lpstr>.</vt:lpstr>
      <vt:lpstr>Слайд 5</vt:lpstr>
      <vt:lpstr>агрометеонаблюдения</vt:lpstr>
      <vt:lpstr>Итоги работы</vt:lpstr>
      <vt:lpstr>Цели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Дарья</cp:lastModifiedBy>
  <cp:revision>15</cp:revision>
  <dcterms:created xsi:type="dcterms:W3CDTF">2013-02-18T16:39:19Z</dcterms:created>
  <dcterms:modified xsi:type="dcterms:W3CDTF">2013-02-22T03:55:01Z</dcterms:modified>
</cp:coreProperties>
</file>