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60" r:id="rId6"/>
    <p:sldId id="259" r:id="rId7"/>
    <p:sldId id="270" r:id="rId8"/>
    <p:sldId id="268" r:id="rId9"/>
    <p:sldId id="269" r:id="rId10"/>
    <p:sldId id="261" r:id="rId11"/>
    <p:sldId id="263" r:id="rId12"/>
    <p:sldId id="264" r:id="rId13"/>
    <p:sldId id="266" r:id="rId14"/>
    <p:sldId id="267" r:id="rId15"/>
    <p:sldId id="265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60950-DFDC-4100-A932-9344057DE3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52D4C-13FC-4EEF-A32F-F0215D3C407B}">
      <dgm:prSet phldrT="[Текст]"/>
      <dgm:spPr/>
      <dgm:t>
        <a:bodyPr/>
        <a:lstStyle/>
        <a:p>
          <a:r>
            <a:rPr lang="ru-RU" dirty="0" smtClean="0"/>
            <a:t>Выбор объекта</a:t>
          </a:r>
          <a:endParaRPr lang="ru-RU" dirty="0"/>
        </a:p>
      </dgm:t>
    </dgm:pt>
    <dgm:pt modelId="{E6CF3635-3627-42F4-905E-238AC9436C93}" type="parTrans" cxnId="{31E93637-6D14-4ACF-BD26-5D94D6BD1410}">
      <dgm:prSet/>
      <dgm:spPr/>
      <dgm:t>
        <a:bodyPr/>
        <a:lstStyle/>
        <a:p>
          <a:endParaRPr lang="ru-RU"/>
        </a:p>
      </dgm:t>
    </dgm:pt>
    <dgm:pt modelId="{2ED55029-F54A-459B-AC8F-EB3FD8DA85DE}" type="sibTrans" cxnId="{31E93637-6D14-4ACF-BD26-5D94D6BD1410}">
      <dgm:prSet/>
      <dgm:spPr/>
      <dgm:t>
        <a:bodyPr/>
        <a:lstStyle/>
        <a:p>
          <a:endParaRPr lang="ru-RU"/>
        </a:p>
      </dgm:t>
    </dgm:pt>
    <dgm:pt modelId="{99C55E2A-5CAD-4882-B959-497E3F7D2A3A}">
      <dgm:prSet phldrT="[Текст]"/>
      <dgm:spPr/>
      <dgm:t>
        <a:bodyPr/>
        <a:lstStyle/>
        <a:p>
          <a:r>
            <a:rPr lang="ru-RU" dirty="0" smtClean="0"/>
            <a:t> Ресурсные источники(месторождения полезных ископаемых, лесные массивы, земельные угодья)</a:t>
          </a:r>
          <a:endParaRPr lang="ru-RU" dirty="0"/>
        </a:p>
      </dgm:t>
    </dgm:pt>
    <dgm:pt modelId="{03635B8B-D8F1-4D95-A98D-7996A989CBB3}" type="parTrans" cxnId="{84769AA1-EF7A-4C58-A6A4-C417A58C9B05}">
      <dgm:prSet/>
      <dgm:spPr/>
      <dgm:t>
        <a:bodyPr/>
        <a:lstStyle/>
        <a:p>
          <a:endParaRPr lang="ru-RU"/>
        </a:p>
      </dgm:t>
    </dgm:pt>
    <dgm:pt modelId="{FC6ADF35-80F7-4CB4-96C3-D780ABBE5944}" type="sibTrans" cxnId="{84769AA1-EF7A-4C58-A6A4-C417A58C9B05}">
      <dgm:prSet/>
      <dgm:spPr/>
      <dgm:t>
        <a:bodyPr/>
        <a:lstStyle/>
        <a:p>
          <a:endParaRPr lang="ru-RU"/>
        </a:p>
      </dgm:t>
    </dgm:pt>
    <dgm:pt modelId="{6AB90A2A-6EE8-4717-99D4-2860D2B0DDB3}">
      <dgm:prSet phldrT="[Текст]" phldr="1"/>
      <dgm:spPr/>
      <dgm:t>
        <a:bodyPr/>
        <a:lstStyle/>
        <a:p>
          <a:endParaRPr lang="ru-RU" dirty="0"/>
        </a:p>
      </dgm:t>
    </dgm:pt>
    <dgm:pt modelId="{5413D9B9-2B5F-4A67-A6D0-AD2B3E3FD8DA}" type="parTrans" cxnId="{5D29CB51-056B-4B07-A0D9-5AB6453AF65D}">
      <dgm:prSet/>
      <dgm:spPr/>
      <dgm:t>
        <a:bodyPr/>
        <a:lstStyle/>
        <a:p>
          <a:endParaRPr lang="ru-RU"/>
        </a:p>
      </dgm:t>
    </dgm:pt>
    <dgm:pt modelId="{927D13E4-5537-4991-A065-8B75ED441EDB}" type="sibTrans" cxnId="{5D29CB51-056B-4B07-A0D9-5AB6453AF65D}">
      <dgm:prSet/>
      <dgm:spPr/>
      <dgm:t>
        <a:bodyPr/>
        <a:lstStyle/>
        <a:p>
          <a:endParaRPr lang="ru-RU"/>
        </a:p>
      </dgm:t>
    </dgm:pt>
    <dgm:pt modelId="{CDF91616-B40F-482E-A44D-BB936C263902}">
      <dgm:prSet phldrT="[Текст]"/>
      <dgm:spPr/>
      <dgm:t>
        <a:bodyPr/>
        <a:lstStyle/>
        <a:p>
          <a:r>
            <a:rPr lang="ru-RU" dirty="0" smtClean="0"/>
            <a:t>Критерии оценки</a:t>
          </a:r>
          <a:endParaRPr lang="ru-RU" dirty="0"/>
        </a:p>
      </dgm:t>
    </dgm:pt>
    <dgm:pt modelId="{9A5B3268-C927-4A8A-B0D7-3AD12081AA0A}" type="parTrans" cxnId="{5B3578B1-3FD0-4492-8F38-583E35C2BDF1}">
      <dgm:prSet/>
      <dgm:spPr/>
      <dgm:t>
        <a:bodyPr/>
        <a:lstStyle/>
        <a:p>
          <a:endParaRPr lang="ru-RU"/>
        </a:p>
      </dgm:t>
    </dgm:pt>
    <dgm:pt modelId="{A3D0D5A5-19C7-4BAA-A420-3910D41F24CB}" type="sibTrans" cxnId="{5B3578B1-3FD0-4492-8F38-583E35C2BDF1}">
      <dgm:prSet/>
      <dgm:spPr/>
      <dgm:t>
        <a:bodyPr/>
        <a:lstStyle/>
        <a:p>
          <a:endParaRPr lang="ru-RU"/>
        </a:p>
      </dgm:t>
    </dgm:pt>
    <dgm:pt modelId="{B8E32D8B-2FB9-4DD2-9745-6B5DA28623F5}">
      <dgm:prSet phldrT="[Текст]"/>
      <dgm:spPr/>
      <dgm:t>
        <a:bodyPr/>
        <a:lstStyle/>
        <a:p>
          <a:r>
            <a:rPr lang="ru-RU" dirty="0" smtClean="0"/>
            <a:t>Балльные(величина источников ресурсов, хозяйственная ценность)</a:t>
          </a:r>
          <a:endParaRPr lang="ru-RU" dirty="0"/>
        </a:p>
      </dgm:t>
    </dgm:pt>
    <dgm:pt modelId="{767E5D41-7789-4C4C-98FE-EC0D19F1CF36}" type="parTrans" cxnId="{09276FD5-1F4C-47E1-AED9-68C7C94DF393}">
      <dgm:prSet/>
      <dgm:spPr/>
      <dgm:t>
        <a:bodyPr/>
        <a:lstStyle/>
        <a:p>
          <a:endParaRPr lang="ru-RU"/>
        </a:p>
      </dgm:t>
    </dgm:pt>
    <dgm:pt modelId="{26706F10-35EF-4102-9A9F-1FCD595A3CEC}" type="sibTrans" cxnId="{09276FD5-1F4C-47E1-AED9-68C7C94DF393}">
      <dgm:prSet/>
      <dgm:spPr/>
      <dgm:t>
        <a:bodyPr/>
        <a:lstStyle/>
        <a:p>
          <a:endParaRPr lang="ru-RU"/>
        </a:p>
      </dgm:t>
    </dgm:pt>
    <dgm:pt modelId="{5FA1A6DB-D799-4987-B187-676ED4DCFE34}">
      <dgm:prSet phldrT="[Текст]"/>
      <dgm:spPr/>
      <dgm:t>
        <a:bodyPr/>
        <a:lstStyle/>
        <a:p>
          <a:r>
            <a:rPr lang="ru-RU" dirty="0" smtClean="0"/>
            <a:t>Натуральные(т, га, м)</a:t>
          </a:r>
          <a:endParaRPr lang="ru-RU" dirty="0"/>
        </a:p>
      </dgm:t>
    </dgm:pt>
    <dgm:pt modelId="{B6B30910-2698-492E-B47F-6B821529ABA6}" type="sibTrans" cxnId="{30711556-A9E0-45DA-A847-D3AC06EB9217}">
      <dgm:prSet/>
      <dgm:spPr/>
      <dgm:t>
        <a:bodyPr/>
        <a:lstStyle/>
        <a:p>
          <a:endParaRPr lang="ru-RU"/>
        </a:p>
      </dgm:t>
    </dgm:pt>
    <dgm:pt modelId="{09E7D790-8378-4573-9215-CA7236A9FC70}" type="parTrans" cxnId="{30711556-A9E0-45DA-A847-D3AC06EB9217}">
      <dgm:prSet/>
      <dgm:spPr/>
      <dgm:t>
        <a:bodyPr/>
        <a:lstStyle/>
        <a:p>
          <a:endParaRPr lang="ru-RU"/>
        </a:p>
      </dgm:t>
    </dgm:pt>
    <dgm:pt modelId="{9FD8E2BE-BD08-4FBA-9DEC-E5F165E59F67}">
      <dgm:prSet phldrT="[Текст]"/>
      <dgm:spPr/>
      <dgm:t>
        <a:bodyPr/>
        <a:lstStyle/>
        <a:p>
          <a:r>
            <a:rPr lang="ru-RU" dirty="0" smtClean="0"/>
            <a:t>Показатели</a:t>
          </a:r>
          <a:endParaRPr lang="ru-RU" dirty="0"/>
        </a:p>
      </dgm:t>
    </dgm:pt>
    <dgm:pt modelId="{8F53795F-21E7-4E62-9227-E787522AFAE3}" type="sibTrans" cxnId="{29CA4EAD-856E-484C-9AF6-2EB9445CCE11}">
      <dgm:prSet/>
      <dgm:spPr/>
      <dgm:t>
        <a:bodyPr/>
        <a:lstStyle/>
        <a:p>
          <a:endParaRPr lang="ru-RU"/>
        </a:p>
      </dgm:t>
    </dgm:pt>
    <dgm:pt modelId="{B1728586-64FB-4D04-AC6E-EA4C84B05EE7}" type="parTrans" cxnId="{29CA4EAD-856E-484C-9AF6-2EB9445CCE11}">
      <dgm:prSet/>
      <dgm:spPr/>
      <dgm:t>
        <a:bodyPr/>
        <a:lstStyle/>
        <a:p>
          <a:endParaRPr lang="ru-RU"/>
        </a:p>
      </dgm:t>
    </dgm:pt>
    <dgm:pt modelId="{2AED456E-13A8-4E96-9843-A88BDE3E5889}">
      <dgm:prSet phldrT="[Текст]"/>
      <dgm:spPr/>
      <dgm:t>
        <a:bodyPr/>
        <a:lstStyle/>
        <a:p>
          <a:r>
            <a:rPr lang="ru-RU" dirty="0" smtClean="0"/>
            <a:t>Региональная - оценка всей совокупности ресурсов той или иной территории (ТСПР)</a:t>
          </a:r>
          <a:endParaRPr lang="ru-RU" dirty="0"/>
        </a:p>
      </dgm:t>
    </dgm:pt>
    <dgm:pt modelId="{67DA1945-1140-406A-97BF-FFFBD877C41D}" type="sibTrans" cxnId="{0302AC48-9EC5-4816-86D7-D95D2B07DE3F}">
      <dgm:prSet/>
      <dgm:spPr/>
      <dgm:t>
        <a:bodyPr/>
        <a:lstStyle/>
        <a:p>
          <a:endParaRPr lang="ru-RU"/>
        </a:p>
      </dgm:t>
    </dgm:pt>
    <dgm:pt modelId="{C6207C2D-C854-49C7-AD19-24D2271CBECE}" type="parTrans" cxnId="{0302AC48-9EC5-4816-86D7-D95D2B07DE3F}">
      <dgm:prSet/>
      <dgm:spPr/>
      <dgm:t>
        <a:bodyPr/>
        <a:lstStyle/>
        <a:p>
          <a:endParaRPr lang="ru-RU"/>
        </a:p>
      </dgm:t>
    </dgm:pt>
    <dgm:pt modelId="{98686B17-81BD-48AF-9D38-1688D82B22CC}">
      <dgm:prSet phldrT="[Текст]"/>
      <dgm:spPr/>
      <dgm:t>
        <a:bodyPr/>
        <a:lstStyle/>
        <a:p>
          <a:r>
            <a:rPr lang="ru-RU" dirty="0" smtClean="0"/>
            <a:t>Отраслевая</a:t>
          </a:r>
          <a:endParaRPr lang="ru-RU" dirty="0"/>
        </a:p>
      </dgm:t>
    </dgm:pt>
    <dgm:pt modelId="{773B01B4-ECE4-4FF6-B791-D5659364F526}" type="sibTrans" cxnId="{8F215FB3-04A5-4BA1-AF58-A4A36441CFC3}">
      <dgm:prSet/>
      <dgm:spPr/>
      <dgm:t>
        <a:bodyPr/>
        <a:lstStyle/>
        <a:p>
          <a:endParaRPr lang="ru-RU"/>
        </a:p>
      </dgm:t>
    </dgm:pt>
    <dgm:pt modelId="{BBDA6F42-8BBE-475B-AA39-7BDA9DF777B6}" type="parTrans" cxnId="{8F215FB3-04A5-4BA1-AF58-A4A36441CFC3}">
      <dgm:prSet/>
      <dgm:spPr/>
      <dgm:t>
        <a:bodyPr/>
        <a:lstStyle/>
        <a:p>
          <a:endParaRPr lang="ru-RU"/>
        </a:p>
      </dgm:t>
    </dgm:pt>
    <dgm:pt modelId="{93C2FBFC-F4C8-4031-BD5C-DB018D6013D2}">
      <dgm:prSet phldrT="[Текст]"/>
      <dgm:spPr/>
      <dgm:t>
        <a:bodyPr/>
        <a:lstStyle/>
        <a:p>
          <a:r>
            <a:rPr lang="ru-RU" dirty="0" smtClean="0"/>
            <a:t>Стоимостные(денежная оценка)</a:t>
          </a:r>
          <a:endParaRPr lang="ru-RU" dirty="0"/>
        </a:p>
      </dgm:t>
    </dgm:pt>
    <dgm:pt modelId="{5313B63D-361A-4D4D-8D08-EF8459E376E4}" type="parTrans" cxnId="{1ABE6CC6-2421-4059-848C-A9C3E7E6F958}">
      <dgm:prSet/>
      <dgm:spPr/>
    </dgm:pt>
    <dgm:pt modelId="{62E9788C-5177-41DD-AEF9-25B094AAD67C}" type="sibTrans" cxnId="{1ABE6CC6-2421-4059-848C-A9C3E7E6F958}">
      <dgm:prSet/>
      <dgm:spPr/>
    </dgm:pt>
    <dgm:pt modelId="{06A19ED3-64A6-4C00-8700-DB0769509590}" type="pres">
      <dgm:prSet presAssocID="{CA060950-DFDC-4100-A932-9344057DE3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99A2E-D45F-4B9B-AAB9-BBF2F809F3F7}" type="pres">
      <dgm:prSet presAssocID="{73F52D4C-13FC-4EEF-A32F-F0215D3C407B}" presName="linNode" presStyleCnt="0"/>
      <dgm:spPr/>
    </dgm:pt>
    <dgm:pt modelId="{E486F628-0ED0-4AF4-B4C5-2C3B527F0365}" type="pres">
      <dgm:prSet presAssocID="{73F52D4C-13FC-4EEF-A32F-F0215D3C40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0C500-1482-4431-8AB2-41B31D58E262}" type="pres">
      <dgm:prSet presAssocID="{73F52D4C-13FC-4EEF-A32F-F0215D3C40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A8C80-71E6-4F50-9752-12C2A584C977}" type="pres">
      <dgm:prSet presAssocID="{2ED55029-F54A-459B-AC8F-EB3FD8DA85DE}" presName="sp" presStyleCnt="0"/>
      <dgm:spPr/>
    </dgm:pt>
    <dgm:pt modelId="{A3AE1D24-468B-4C2C-A5C5-FEDFF0ED3DE0}" type="pres">
      <dgm:prSet presAssocID="{CDF91616-B40F-482E-A44D-BB936C263902}" presName="linNode" presStyleCnt="0"/>
      <dgm:spPr/>
    </dgm:pt>
    <dgm:pt modelId="{7854B59B-A34F-4E9C-8D08-E788A29F7C3F}" type="pres">
      <dgm:prSet presAssocID="{CDF91616-B40F-482E-A44D-BB936C2639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5B636-3D57-4F40-84C2-A02F11256555}" type="pres">
      <dgm:prSet presAssocID="{CDF91616-B40F-482E-A44D-BB936C2639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014CD-67F1-4711-B03A-7549E67D8786}" type="pres">
      <dgm:prSet presAssocID="{A3D0D5A5-19C7-4BAA-A420-3910D41F24CB}" presName="sp" presStyleCnt="0"/>
      <dgm:spPr/>
    </dgm:pt>
    <dgm:pt modelId="{E7ABA04D-9CCB-46C2-BB64-3FAD17E05A67}" type="pres">
      <dgm:prSet presAssocID="{9FD8E2BE-BD08-4FBA-9DEC-E5F165E59F67}" presName="linNode" presStyleCnt="0"/>
      <dgm:spPr/>
    </dgm:pt>
    <dgm:pt modelId="{F09E2887-07DA-4166-9E16-133D4A50C63F}" type="pres">
      <dgm:prSet presAssocID="{9FD8E2BE-BD08-4FBA-9DEC-E5F165E59F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1DE01-ACF7-4184-B05B-48CC91FE43C5}" type="pres">
      <dgm:prSet presAssocID="{9FD8E2BE-BD08-4FBA-9DEC-E5F165E59F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D20C2-E882-4B7E-B5BA-D4D869D32359}" type="presOf" srcId="{73F52D4C-13FC-4EEF-A32F-F0215D3C407B}" destId="{E486F628-0ED0-4AF4-B4C5-2C3B527F0365}" srcOrd="0" destOrd="0" presId="urn:microsoft.com/office/officeart/2005/8/layout/vList5"/>
    <dgm:cxn modelId="{55053619-8DD1-41CB-A33D-A401004FBA54}" type="presOf" srcId="{6AB90A2A-6EE8-4717-99D4-2860D2B0DDB3}" destId="{63E0C500-1482-4431-8AB2-41B31D58E262}" srcOrd="0" destOrd="1" presId="urn:microsoft.com/office/officeart/2005/8/layout/vList5"/>
    <dgm:cxn modelId="{A86DEB17-5400-440D-B381-66C6D4D303A4}" type="presOf" srcId="{5FA1A6DB-D799-4987-B187-676ED4DCFE34}" destId="{7861DE01-ACF7-4184-B05B-48CC91FE43C5}" srcOrd="0" destOrd="0" presId="urn:microsoft.com/office/officeart/2005/8/layout/vList5"/>
    <dgm:cxn modelId="{5B3578B1-3FD0-4492-8F38-583E35C2BDF1}" srcId="{CA060950-DFDC-4100-A932-9344057DE316}" destId="{CDF91616-B40F-482E-A44D-BB936C263902}" srcOrd="1" destOrd="0" parTransId="{9A5B3268-C927-4A8A-B0D7-3AD12081AA0A}" sibTransId="{A3D0D5A5-19C7-4BAA-A420-3910D41F24CB}"/>
    <dgm:cxn modelId="{64DC4A1E-6874-45C6-83B5-B3B6132A1BF4}" type="presOf" srcId="{93C2FBFC-F4C8-4031-BD5C-DB018D6013D2}" destId="{7861DE01-ACF7-4184-B05B-48CC91FE43C5}" srcOrd="0" destOrd="2" presId="urn:microsoft.com/office/officeart/2005/8/layout/vList5"/>
    <dgm:cxn modelId="{0B6C4F3B-173A-458D-A642-2C2CC0A94A08}" type="presOf" srcId="{9FD8E2BE-BD08-4FBA-9DEC-E5F165E59F67}" destId="{F09E2887-07DA-4166-9E16-133D4A50C63F}" srcOrd="0" destOrd="0" presId="urn:microsoft.com/office/officeart/2005/8/layout/vList5"/>
    <dgm:cxn modelId="{4DF273D1-BE4C-4ACF-BA76-F98288845F91}" type="presOf" srcId="{99C55E2A-5CAD-4882-B959-497E3F7D2A3A}" destId="{63E0C500-1482-4431-8AB2-41B31D58E262}" srcOrd="0" destOrd="0" presId="urn:microsoft.com/office/officeart/2005/8/layout/vList5"/>
    <dgm:cxn modelId="{F2AD6206-0EE7-4315-A3B9-6F82CBAD8B60}" type="presOf" srcId="{CA060950-DFDC-4100-A932-9344057DE316}" destId="{06A19ED3-64A6-4C00-8700-DB0769509590}" srcOrd="0" destOrd="0" presId="urn:microsoft.com/office/officeart/2005/8/layout/vList5"/>
    <dgm:cxn modelId="{30711556-A9E0-45DA-A847-D3AC06EB9217}" srcId="{9FD8E2BE-BD08-4FBA-9DEC-E5F165E59F67}" destId="{5FA1A6DB-D799-4987-B187-676ED4DCFE34}" srcOrd="0" destOrd="0" parTransId="{09E7D790-8378-4573-9215-CA7236A9FC70}" sibTransId="{B6B30910-2698-492E-B47F-6B821529ABA6}"/>
    <dgm:cxn modelId="{13A20268-C026-4023-9DB5-91F2C8126062}" type="presOf" srcId="{2AED456E-13A8-4E96-9843-A88BDE3E5889}" destId="{EAB5B636-3D57-4F40-84C2-A02F11256555}" srcOrd="0" destOrd="1" presId="urn:microsoft.com/office/officeart/2005/8/layout/vList5"/>
    <dgm:cxn modelId="{38464507-E7FB-42E1-B385-F4AF69551E16}" type="presOf" srcId="{B8E32D8B-2FB9-4DD2-9745-6B5DA28623F5}" destId="{7861DE01-ACF7-4184-B05B-48CC91FE43C5}" srcOrd="0" destOrd="1" presId="urn:microsoft.com/office/officeart/2005/8/layout/vList5"/>
    <dgm:cxn modelId="{09E74525-E13D-4FF2-ADA2-F56FF4450CA3}" type="presOf" srcId="{CDF91616-B40F-482E-A44D-BB936C263902}" destId="{7854B59B-A34F-4E9C-8D08-E788A29F7C3F}" srcOrd="0" destOrd="0" presId="urn:microsoft.com/office/officeart/2005/8/layout/vList5"/>
    <dgm:cxn modelId="{1ABE6CC6-2421-4059-848C-A9C3E7E6F958}" srcId="{9FD8E2BE-BD08-4FBA-9DEC-E5F165E59F67}" destId="{93C2FBFC-F4C8-4031-BD5C-DB018D6013D2}" srcOrd="2" destOrd="0" parTransId="{5313B63D-361A-4D4D-8D08-EF8459E376E4}" sibTransId="{62E9788C-5177-41DD-AEF9-25B094AAD67C}"/>
    <dgm:cxn modelId="{0302AC48-9EC5-4816-86D7-D95D2B07DE3F}" srcId="{CDF91616-B40F-482E-A44D-BB936C263902}" destId="{2AED456E-13A8-4E96-9843-A88BDE3E5889}" srcOrd="1" destOrd="0" parTransId="{C6207C2D-C854-49C7-AD19-24D2271CBECE}" sibTransId="{67DA1945-1140-406A-97BF-FFFBD877C41D}"/>
    <dgm:cxn modelId="{5D29CB51-056B-4B07-A0D9-5AB6453AF65D}" srcId="{73F52D4C-13FC-4EEF-A32F-F0215D3C407B}" destId="{6AB90A2A-6EE8-4717-99D4-2860D2B0DDB3}" srcOrd="1" destOrd="0" parTransId="{5413D9B9-2B5F-4A67-A6D0-AD2B3E3FD8DA}" sibTransId="{927D13E4-5537-4991-A065-8B75ED441EDB}"/>
    <dgm:cxn modelId="{84769AA1-EF7A-4C58-A6A4-C417A58C9B05}" srcId="{73F52D4C-13FC-4EEF-A32F-F0215D3C407B}" destId="{99C55E2A-5CAD-4882-B959-497E3F7D2A3A}" srcOrd="0" destOrd="0" parTransId="{03635B8B-D8F1-4D95-A98D-7996A989CBB3}" sibTransId="{FC6ADF35-80F7-4CB4-96C3-D780ABBE5944}"/>
    <dgm:cxn modelId="{8F215FB3-04A5-4BA1-AF58-A4A36441CFC3}" srcId="{CDF91616-B40F-482E-A44D-BB936C263902}" destId="{98686B17-81BD-48AF-9D38-1688D82B22CC}" srcOrd="0" destOrd="0" parTransId="{BBDA6F42-8BBE-475B-AA39-7BDA9DF777B6}" sibTransId="{773B01B4-ECE4-4FF6-B791-D5659364F526}"/>
    <dgm:cxn modelId="{09276FD5-1F4C-47E1-AED9-68C7C94DF393}" srcId="{9FD8E2BE-BD08-4FBA-9DEC-E5F165E59F67}" destId="{B8E32D8B-2FB9-4DD2-9745-6B5DA28623F5}" srcOrd="1" destOrd="0" parTransId="{767E5D41-7789-4C4C-98FE-EC0D19F1CF36}" sibTransId="{26706F10-35EF-4102-9A9F-1FCD595A3CEC}"/>
    <dgm:cxn modelId="{17E3C67A-768A-4472-832C-7870066C74C3}" type="presOf" srcId="{98686B17-81BD-48AF-9D38-1688D82B22CC}" destId="{EAB5B636-3D57-4F40-84C2-A02F11256555}" srcOrd="0" destOrd="0" presId="urn:microsoft.com/office/officeart/2005/8/layout/vList5"/>
    <dgm:cxn modelId="{31E93637-6D14-4ACF-BD26-5D94D6BD1410}" srcId="{CA060950-DFDC-4100-A932-9344057DE316}" destId="{73F52D4C-13FC-4EEF-A32F-F0215D3C407B}" srcOrd="0" destOrd="0" parTransId="{E6CF3635-3627-42F4-905E-238AC9436C93}" sibTransId="{2ED55029-F54A-459B-AC8F-EB3FD8DA85DE}"/>
    <dgm:cxn modelId="{29CA4EAD-856E-484C-9AF6-2EB9445CCE11}" srcId="{CA060950-DFDC-4100-A932-9344057DE316}" destId="{9FD8E2BE-BD08-4FBA-9DEC-E5F165E59F67}" srcOrd="2" destOrd="0" parTransId="{B1728586-64FB-4D04-AC6E-EA4C84B05EE7}" sibTransId="{8F53795F-21E7-4E62-9227-E787522AFAE3}"/>
    <dgm:cxn modelId="{F83487E3-00DA-42F3-98AC-9E3F26E2FF39}" type="presParOf" srcId="{06A19ED3-64A6-4C00-8700-DB0769509590}" destId="{ABB99A2E-D45F-4B9B-AAB9-BBF2F809F3F7}" srcOrd="0" destOrd="0" presId="urn:microsoft.com/office/officeart/2005/8/layout/vList5"/>
    <dgm:cxn modelId="{E8AF5824-A432-4716-9CEF-8D72794AC652}" type="presParOf" srcId="{ABB99A2E-D45F-4B9B-AAB9-BBF2F809F3F7}" destId="{E486F628-0ED0-4AF4-B4C5-2C3B527F0365}" srcOrd="0" destOrd="0" presId="urn:microsoft.com/office/officeart/2005/8/layout/vList5"/>
    <dgm:cxn modelId="{B7EA209F-B558-4AD8-A7C0-553108932B7C}" type="presParOf" srcId="{ABB99A2E-D45F-4B9B-AAB9-BBF2F809F3F7}" destId="{63E0C500-1482-4431-8AB2-41B31D58E262}" srcOrd="1" destOrd="0" presId="urn:microsoft.com/office/officeart/2005/8/layout/vList5"/>
    <dgm:cxn modelId="{DA048667-D46A-4BFD-8F32-511B440C195F}" type="presParOf" srcId="{06A19ED3-64A6-4C00-8700-DB0769509590}" destId="{A70A8C80-71E6-4F50-9752-12C2A584C977}" srcOrd="1" destOrd="0" presId="urn:microsoft.com/office/officeart/2005/8/layout/vList5"/>
    <dgm:cxn modelId="{DBFCF500-3588-468E-B244-9634015182A6}" type="presParOf" srcId="{06A19ED3-64A6-4C00-8700-DB0769509590}" destId="{A3AE1D24-468B-4C2C-A5C5-FEDFF0ED3DE0}" srcOrd="2" destOrd="0" presId="urn:microsoft.com/office/officeart/2005/8/layout/vList5"/>
    <dgm:cxn modelId="{C5832007-4E0C-4950-A7A7-2D82A86BCBB6}" type="presParOf" srcId="{A3AE1D24-468B-4C2C-A5C5-FEDFF0ED3DE0}" destId="{7854B59B-A34F-4E9C-8D08-E788A29F7C3F}" srcOrd="0" destOrd="0" presId="urn:microsoft.com/office/officeart/2005/8/layout/vList5"/>
    <dgm:cxn modelId="{28027B15-4F3E-4CD5-8783-C3F2CA2196CA}" type="presParOf" srcId="{A3AE1D24-468B-4C2C-A5C5-FEDFF0ED3DE0}" destId="{EAB5B636-3D57-4F40-84C2-A02F11256555}" srcOrd="1" destOrd="0" presId="urn:microsoft.com/office/officeart/2005/8/layout/vList5"/>
    <dgm:cxn modelId="{2853AD6E-F812-49CD-975C-F5F9A34C2280}" type="presParOf" srcId="{06A19ED3-64A6-4C00-8700-DB0769509590}" destId="{842014CD-67F1-4711-B03A-7549E67D8786}" srcOrd="3" destOrd="0" presId="urn:microsoft.com/office/officeart/2005/8/layout/vList5"/>
    <dgm:cxn modelId="{E1B12B38-D8B4-47F2-A65C-F0C7A2EF4871}" type="presParOf" srcId="{06A19ED3-64A6-4C00-8700-DB0769509590}" destId="{E7ABA04D-9CCB-46C2-BB64-3FAD17E05A67}" srcOrd="4" destOrd="0" presId="urn:microsoft.com/office/officeart/2005/8/layout/vList5"/>
    <dgm:cxn modelId="{971FFB44-2F7E-47C3-A7FB-20FB983D12B6}" type="presParOf" srcId="{E7ABA04D-9CCB-46C2-BB64-3FAD17E05A67}" destId="{F09E2887-07DA-4166-9E16-133D4A50C63F}" srcOrd="0" destOrd="0" presId="urn:microsoft.com/office/officeart/2005/8/layout/vList5"/>
    <dgm:cxn modelId="{87CE42DD-307D-41E8-984A-5E537E70EFB5}" type="presParOf" srcId="{E7ABA04D-9CCB-46C2-BB64-3FAD17E05A67}" destId="{7861DE01-ACF7-4184-B05B-48CC91FE43C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90757-3E11-44E4-8D42-C8EB29EA3818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9AE7F-9A65-47C7-9D69-A6B70B153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AE7F-9A65-47C7-9D69-A6B70B153B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2EEFF88-A197-43E2-B2AA-C3875628C8A6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3DF6E9E-1F5B-4ADB-A9C8-CB1CEB604B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и условия, задачи и методы их экономической оценки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6072198" cy="20002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Элективный курс «Коммерческая география»</a:t>
            </a:r>
          </a:p>
          <a:p>
            <a:r>
              <a:rPr lang="ru-RU" sz="1800" dirty="0" smtClean="0"/>
              <a:t>Презентацию подготовила </a:t>
            </a:r>
          </a:p>
          <a:p>
            <a:r>
              <a:rPr lang="ru-RU" sz="1800" dirty="0" smtClean="0"/>
              <a:t>учитель географии МБОУ СОШ №5</a:t>
            </a:r>
          </a:p>
          <a:p>
            <a:r>
              <a:rPr lang="ru-RU" sz="1800" dirty="0" smtClean="0"/>
              <a:t>Деревяженко Валентина Николаевна</a:t>
            </a:r>
          </a:p>
        </p:txBody>
      </p:sp>
      <p:pic>
        <p:nvPicPr>
          <p:cNvPr id="1026" name="Picture 2" descr="D:\Documents and Settings\Семья\Рабочий стол\география 10 А\География\Ресурсы (картинки)\2004-12-oil-pum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2857520" cy="2005027"/>
          </a:xfrm>
          <a:prstGeom prst="rect">
            <a:avLst/>
          </a:prstGeom>
          <a:noFill/>
        </p:spPr>
      </p:pic>
      <p:pic>
        <p:nvPicPr>
          <p:cNvPr id="1027" name="Picture 3" descr="D:\Documents and Settings\Семья\Рабочий стол\география 10 А\География\Ресурсы (картинки)\4aa7162f2dbfc64d9b26f81f9d11a3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2833694" cy="286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природных ресурсов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50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55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Классификационные</a:t>
                      </a:r>
                      <a:r>
                        <a:rPr lang="ru-RU" baseline="0" dirty="0" smtClean="0"/>
                        <a:t> группы</a:t>
                      </a:r>
                      <a:endParaRPr lang="ru-RU" dirty="0"/>
                    </a:p>
                  </a:txBody>
                  <a:tcPr/>
                </a:tc>
              </a:tr>
              <a:tr h="1833673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 ресурсов</a:t>
                      </a:r>
                    </a:p>
                    <a:p>
                      <a:r>
                        <a:rPr lang="ru-RU" dirty="0" smtClean="0"/>
                        <a:t>(месторождения полезных</a:t>
                      </a:r>
                      <a:r>
                        <a:rPr lang="ru-RU" baseline="0" dirty="0" smtClean="0"/>
                        <a:t> ископаемых, земельные угодья, лесные массивы и т.д.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Величина запасов,</a:t>
                      </a:r>
                    </a:p>
                    <a:p>
                      <a:r>
                        <a:rPr lang="ru-RU" dirty="0" smtClean="0"/>
                        <a:t>Хозяйственная значимость.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1.Крупнейшие(общегосударственного значения)</a:t>
                      </a:r>
                    </a:p>
                    <a:p>
                      <a:r>
                        <a:rPr lang="ru-RU" dirty="0" smtClean="0"/>
                        <a:t>2.Крупные (межрайонного)</a:t>
                      </a:r>
                    </a:p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Небольшие (местного)</a:t>
                      </a:r>
                      <a:endParaRPr lang="ru-RU" dirty="0"/>
                    </a:p>
                  </a:txBody>
                  <a:tcPr/>
                </a:tc>
              </a:tr>
              <a:tr h="2991783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Запасы полезных ископаемых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изученности</a:t>
                      </a:r>
                    </a:p>
                    <a:p>
                      <a:r>
                        <a:rPr lang="ru-RU" dirty="0" smtClean="0"/>
                        <a:t>(разведанности)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1.Разведанные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достовенрные-доказанные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геолого-разведочными</a:t>
                      </a:r>
                      <a:r>
                        <a:rPr lang="ru-RU" dirty="0" smtClean="0"/>
                        <a:t> работами)</a:t>
                      </a:r>
                    </a:p>
                    <a:p>
                      <a:r>
                        <a:rPr lang="ru-RU" dirty="0" smtClean="0"/>
                        <a:t>2. Предварительно оцененные(вероятные)</a:t>
                      </a:r>
                    </a:p>
                    <a:p>
                      <a:r>
                        <a:rPr lang="ru-RU" dirty="0" smtClean="0"/>
                        <a:t>3.Прогнозные(на основе научных прогнозов и гипотез)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Классификация ресурсов, учитывающих, характер торговли природным сырьем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Ресурсы, имеющие стратегическое (оборонное) значение, торговля которыми чревата подрывом оборонной мощи страны (урановая руда и т.д.)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Ресурсы, имеющие широкое экспортное значение и обеспечивающие основной приток валютных поступлений(нефть, газ, алмазы, золото)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Ресурсы внутреннего рынка(минеральные строительные материалы и т.д.)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экономической оценки природных ресурсов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Семья\Рабочий стол\география 10 А\География\Ресурсы (картинки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143512"/>
            <a:ext cx="2428892" cy="14695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Задачи экономической оценки природных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1.оптимизация природопользования</a:t>
            </a:r>
          </a:p>
          <a:p>
            <a:endParaRPr lang="ru-RU" smtClean="0"/>
          </a:p>
          <a:p>
            <a:r>
              <a:rPr lang="ru-RU" smtClean="0"/>
              <a:t>2.совершенствование отраслевой и территориальной структуры хозяйства.</a:t>
            </a:r>
          </a:p>
          <a:p>
            <a:endParaRPr lang="ru-RU" smtClean="0"/>
          </a:p>
          <a:p>
            <a:r>
              <a:rPr lang="ru-RU" smtClean="0"/>
              <a:t>3.географический подход  влияния природных факторов на величину экономической оценки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Доля России в мировых запасах и добыче природных ресурсов</a:t>
            </a: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356360"/>
          <a:ext cx="8229600" cy="5501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85884"/>
                <a:gridCol w="928694"/>
                <a:gridCol w="2214578"/>
                <a:gridCol w="928694"/>
                <a:gridCol w="287175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Виды ресурсов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Запасы(разведанные)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/>
                        <a:t>Добыча(производство)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Доля, %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 в мире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Доля,%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 в мире</a:t>
                      </a:r>
                      <a:endParaRPr lang="ru-RU" sz="160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уголь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3-е(после США, Китая)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5-е (после Китая ,США, Индии, Австралии)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нефть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2-е (после Саудовской Аравии)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2-е (после Саудовской Аравии)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железная руда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4-е (после Китая, Бразилии,</a:t>
                      </a:r>
                      <a:r>
                        <a:rPr lang="ru-RU" sz="1600" baseline="0" dirty="0" smtClean="0"/>
                        <a:t> Австралии)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никелевые руды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2-е (после Австралии)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апатиты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2-е (после Китая)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5-е (после США, Канады, Бразилии, Китая)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лесные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8-е (после США, Китая,</a:t>
                      </a:r>
                      <a:r>
                        <a:rPr lang="ru-RU" sz="1600" baseline="0" dirty="0" smtClean="0"/>
                        <a:t> Индии, Бразилии и…)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3-е (после США, Индии)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4-е (после Китая, США,</a:t>
                      </a:r>
                      <a:r>
                        <a:rPr lang="ru-RU" sz="1600" baseline="0" dirty="0" smtClean="0"/>
                        <a:t> Индии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Размещение природно-ресурсного потенциала России(%)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736"/>
          <a:ext cx="8229599" cy="504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828652"/>
                <a:gridCol w="1143008"/>
                <a:gridCol w="1214446"/>
                <a:gridCol w="928694"/>
                <a:gridCol w="938878"/>
                <a:gridCol w="1175657"/>
              </a:tblGrid>
              <a:tr h="10820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регионы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уголь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железная руда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фосфатное сырье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лесные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гидроэнергетические</a:t>
                      </a:r>
                      <a:endParaRPr lang="ru-RU" sz="1600" dirty="0"/>
                    </a:p>
                  </a:txBody>
                  <a:tcPr/>
                </a:tc>
              </a:tr>
              <a:tr h="7614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Европейский Север</a:t>
                      </a:r>
                      <a:r>
                        <a:rPr lang="ru-RU" sz="1600" baseline="0" dirty="0" smtClean="0"/>
                        <a:t> и Северо-Запад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7614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Центральная Россия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487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Европейский Юг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 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  <a:tr h="487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Урало-Поволжье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487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Западная Сибирь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</a:tr>
              <a:tr h="487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Восточная Сибирь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</a:t>
                      </a:r>
                      <a:endParaRPr lang="ru-RU" sz="1600" dirty="0"/>
                    </a:p>
                  </a:txBody>
                  <a:tcPr/>
                </a:tc>
              </a:tr>
              <a:tr h="4875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Дальний Восток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Оценка важнейших ТСПР</a:t>
            </a:r>
            <a:endParaRPr lang="ru-RU" dirty="0"/>
          </a:p>
        </p:txBody>
      </p:sp>
      <p:pic>
        <p:nvPicPr>
          <p:cNvPr id="1026" name="Picture 2" descr="J:\карта2(2вариант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Проблемы использования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5"/>
            <a:ext cx="8229600" cy="4386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Сложные условия хозяйственного освоения регионов Сибири и Дальнего Востока.</a:t>
            </a:r>
          </a:p>
          <a:p>
            <a:pPr>
              <a:buNone/>
            </a:pPr>
            <a:r>
              <a:rPr lang="ru-RU" sz="2000" dirty="0" smtClean="0"/>
              <a:t>2. Диспропорции в размещении добывающих и обрабатывающих отраслей, что привело к существенному увеличению затрат на транспорт.</a:t>
            </a:r>
          </a:p>
          <a:p>
            <a:pPr>
              <a:buNone/>
            </a:pPr>
            <a:r>
              <a:rPr lang="ru-RU" sz="2000" dirty="0" smtClean="0"/>
              <a:t>3. Постоянное ухудшение качества добываемого сырья, горно-геологических и горнотехнических условий разработки месторождений.</a:t>
            </a:r>
          </a:p>
          <a:p>
            <a:pPr>
              <a:buNone/>
            </a:pPr>
            <a:r>
              <a:rPr lang="ru-RU" sz="2000" dirty="0" smtClean="0"/>
              <a:t>4. Рост себестоимости добычи полезных ископаемых и удельные капиталовложения на единицу добываемого сырья.</a:t>
            </a:r>
          </a:p>
          <a:p>
            <a:pPr>
              <a:buNone/>
            </a:pPr>
            <a:r>
              <a:rPr lang="ru-RU" sz="2000" dirty="0" smtClean="0"/>
              <a:t>5. Потери минеральных и лесных ресурсов при эксплуатации и переработке.</a:t>
            </a:r>
          </a:p>
          <a:p>
            <a:pPr>
              <a:buNone/>
            </a:pPr>
            <a:r>
              <a:rPr lang="ru-RU" sz="2000" dirty="0" smtClean="0"/>
              <a:t>6. Некомплексное использование </a:t>
            </a:r>
            <a:r>
              <a:rPr lang="ru-RU" sz="2000" smtClean="0"/>
              <a:t>добытого сырья.</a:t>
            </a:r>
            <a:endParaRPr lang="ru-RU" sz="2000" dirty="0"/>
          </a:p>
        </p:txBody>
      </p:sp>
      <p:pic>
        <p:nvPicPr>
          <p:cNvPr id="1026" name="Picture 2" descr="D:\Documents and Settings\Семья\Рабочий стол\география 10 А\География\Ресурсы (картинки)\pppre10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1758950" cy="119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Семья\Рабочий стол\география 10 А\География\Ресурсы (картинки)\p3246_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143512"/>
            <a:ext cx="1895470" cy="142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Documents and Settings\Семья\Рабочий стол\география 10 А\География\Ресурсы (картинки)\1296895729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714356"/>
            <a:ext cx="1647828" cy="109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 и задачи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974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1. Дать понятие природные условия и природные ресурсы.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2. Классифицировать особенности ресурсов для развития и организации хозяйства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3.Выделить методы и задачи экономической оценки природных ресурсов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4.Охарактеризовать особенности размещения природно-ресурсного потенциала России для развития рынка.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5. Продолжить формировать умение работать в группах с использованием карт и различных источников информации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природные условия и природные ресурсы?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природные ресурсы-компоненты природы, которые непосредственно участвуют в материальном производстве и непроизводственной деятельности.</a:t>
            </a:r>
          </a:p>
          <a:p>
            <a:endParaRPr lang="ru-RU" dirty="0" smtClean="0"/>
          </a:p>
          <a:p>
            <a:r>
              <a:rPr lang="ru-RU" dirty="0" smtClean="0"/>
              <a:t>2.природные условия-элементы природной среды, которые не принимая участия в процессе производства, тем не менее существенно влияют на различные стороны жизни и деятельности людей.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Природные условия жизни населения </a:t>
            </a:r>
            <a:endParaRPr lang="ru-RU" dirty="0"/>
          </a:p>
        </p:txBody>
      </p:sp>
      <p:pic>
        <p:nvPicPr>
          <p:cNvPr id="1026" name="Picture 2" descr="J:\карта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природных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Семья\Рабочий стол\география 10 А\Георграфия2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6487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Семья\Рабочий стол\география 10 А\Георграфия2\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52625" y="1947069"/>
            <a:ext cx="5238750" cy="3924300"/>
          </a:xfrm>
          <a:prstGeom prst="rect">
            <a:avLst/>
          </a:prstGeom>
          <a:noFill/>
        </p:spPr>
      </p:pic>
      <p:pic>
        <p:nvPicPr>
          <p:cNvPr id="3" name="Picture 2" descr="D:\Documents and Settings\Семья\Рабочий стол\география 10 А\География\Ресурсы (картинки)\600_100608_127599176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86322"/>
            <a:ext cx="2428892" cy="1821669"/>
          </a:xfrm>
          <a:prstGeom prst="rect">
            <a:avLst/>
          </a:prstGeom>
          <a:noFill/>
        </p:spPr>
      </p:pic>
      <p:pic>
        <p:nvPicPr>
          <p:cNvPr id="4" name="Picture 2" descr="D:\Documents and Settings\Семья\Рабочий стол\география 10 А\География\Ресурсы (картинки)\040407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3103562" cy="2482850"/>
          </a:xfrm>
          <a:prstGeom prst="rect">
            <a:avLst/>
          </a:prstGeom>
          <a:noFill/>
        </p:spPr>
      </p:pic>
      <p:pic>
        <p:nvPicPr>
          <p:cNvPr id="5" name="Picture 2" descr="D:\Documents and Settings\Семья\Рабочий стол\география 10 А\География\Ресурсы (картинки)\3-12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286124"/>
            <a:ext cx="3238496" cy="2428872"/>
          </a:xfrm>
          <a:prstGeom prst="rect">
            <a:avLst/>
          </a:prstGeom>
          <a:noFill/>
        </p:spPr>
      </p:pic>
      <p:pic>
        <p:nvPicPr>
          <p:cNvPr id="6" name="Picture 2" descr="D:\Documents and Settings\Семья\Рабочий стол\география 10 А\Георграфия2\photo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3116780"/>
            <a:ext cx="2571768" cy="3060175"/>
          </a:xfrm>
          <a:prstGeom prst="rect">
            <a:avLst/>
          </a:prstGeom>
          <a:noFill/>
        </p:spPr>
      </p:pic>
      <p:pic>
        <p:nvPicPr>
          <p:cNvPr id="7" name="Picture 2" descr="D:\Documents and Settings\Семья\Рабочий стол\география 10 А\Георграфия2\океа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57166"/>
            <a:ext cx="3024190" cy="22681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Минеральные ресурсы России</a:t>
            </a:r>
            <a:endParaRPr lang="ru-RU" dirty="0"/>
          </a:p>
        </p:txBody>
      </p:sp>
      <p:pic>
        <p:nvPicPr>
          <p:cNvPr id="1026" name="Picture 2" descr="D:\Documents and Settings\Семья\Рабочий стол\география 10 А\География\Ресурсы (картинки)\kalc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86380" y="1428736"/>
            <a:ext cx="3286148" cy="2271094"/>
          </a:xfrm>
          <a:prstGeom prst="rect">
            <a:avLst/>
          </a:prstGeom>
          <a:noFill/>
        </p:spPr>
      </p:pic>
      <p:pic>
        <p:nvPicPr>
          <p:cNvPr id="1027" name="Picture 3" descr="D:\Documents and Settings\Семья\Рабочий стол\география 10 А\География\Ресурсы (картинки)\ph060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3116"/>
            <a:ext cx="3071834" cy="2316284"/>
          </a:xfrm>
          <a:prstGeom prst="rect">
            <a:avLst/>
          </a:prstGeom>
          <a:noFill/>
        </p:spPr>
      </p:pic>
      <p:pic>
        <p:nvPicPr>
          <p:cNvPr id="1029" name="Picture 5" descr="D:\Documents and Settings\Семья\Рабочий стол\география 10 А\География\Ресурсы (картинки)\30034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3000376" cy="2110264"/>
          </a:xfrm>
          <a:prstGeom prst="rect">
            <a:avLst/>
          </a:prstGeom>
          <a:noFill/>
        </p:spPr>
      </p:pic>
      <p:pic>
        <p:nvPicPr>
          <p:cNvPr id="1030" name="Picture 6" descr="D:\Documents and Settings\Семья\Рабочий стол\география 10 А\География\Ресурсы (картинки)\47723_70.1145955769.77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256"/>
            <a:ext cx="2262190" cy="2262190"/>
          </a:xfrm>
          <a:prstGeom prst="rect">
            <a:avLst/>
          </a:prstGeom>
          <a:noFill/>
        </p:spPr>
      </p:pic>
      <p:pic>
        <p:nvPicPr>
          <p:cNvPr id="1031" name="Picture 7" descr="D:\Documents and Settings\Семья\Рабочий стол\география 10 А\География\Ресурсы (картинки)\obr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500570"/>
            <a:ext cx="2790831" cy="1962861"/>
          </a:xfrm>
          <a:prstGeom prst="rect">
            <a:avLst/>
          </a:prstGeom>
          <a:noFill/>
        </p:spPr>
      </p:pic>
      <p:pic>
        <p:nvPicPr>
          <p:cNvPr id="1033" name="Picture 9" descr="D:\Documents and Settings\Семья\Рабочий стол\география 10 А\География\Ресурсы (картинки)\imgB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786190"/>
            <a:ext cx="2310611" cy="292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Водные ресурсы России</a:t>
            </a:r>
            <a:endParaRPr lang="ru-RU" dirty="0"/>
          </a:p>
        </p:txBody>
      </p:sp>
      <p:pic>
        <p:nvPicPr>
          <p:cNvPr id="1026" name="Picture 2" descr="D:\Documents and Settings\Семья\Рабочий стол\география 10 А\Георграфия2\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00174"/>
            <a:ext cx="864399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</a:t>
            </a:r>
            <a:r>
              <a:rPr lang="ru-RU" smtClean="0"/>
              <a:t>ресурсы России</a:t>
            </a:r>
            <a:endParaRPr lang="ru-RU"/>
          </a:p>
        </p:txBody>
      </p:sp>
      <p:pic>
        <p:nvPicPr>
          <p:cNvPr id="1026" name="Picture 2" descr="D:\Documents and Settings\Семья\Рабочий стол\география 10 А\Георграфия2\fig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57537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245</TotalTime>
  <Words>658</Words>
  <Application>Microsoft Office PowerPoint</Application>
  <PresentationFormat>Экран (4:3)</PresentationFormat>
  <Paragraphs>177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Природные ресурсы и условия, задачи и методы их экономической оценки</vt:lpstr>
      <vt:lpstr>Цели  и задачи занятия:</vt:lpstr>
      <vt:lpstr>Что такое природные условия и природные ресурсы?</vt:lpstr>
      <vt:lpstr>Природные условия жизни населения </vt:lpstr>
      <vt:lpstr>Классификация природных ресурсов</vt:lpstr>
      <vt:lpstr>Слайд 6</vt:lpstr>
      <vt:lpstr>Минеральные ресурсы России</vt:lpstr>
      <vt:lpstr>Водные ресурсы России</vt:lpstr>
      <vt:lpstr>Лесные ресурсы России</vt:lpstr>
      <vt:lpstr>Классификация природных ресурсов</vt:lpstr>
      <vt:lpstr>Классификация ресурсов, учитывающих, характер торговли природным сырьем</vt:lpstr>
      <vt:lpstr>Методы экономической оценки природных ресурсов </vt:lpstr>
      <vt:lpstr>Задачи экономической оценки природных ресурсов</vt:lpstr>
      <vt:lpstr>Доля России в мировых запасах и добыче природных ресурсов</vt:lpstr>
      <vt:lpstr>Размещение природно-ресурсного потенциала России(%)</vt:lpstr>
      <vt:lpstr>Оценка важнейших ТСПР</vt:lpstr>
      <vt:lpstr>Проблемы использования ресурсов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 и условия, задачи и методы их экономической оценки</dc:title>
  <dc:creator>Семья</dc:creator>
  <cp:lastModifiedBy>Семья</cp:lastModifiedBy>
  <cp:revision>50</cp:revision>
  <dcterms:created xsi:type="dcterms:W3CDTF">2011-11-19T14:36:29Z</dcterms:created>
  <dcterms:modified xsi:type="dcterms:W3CDTF">2013-02-15T19:24:19Z</dcterms:modified>
</cp:coreProperties>
</file>