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0000"/>
    <a:srgbClr val="FFFFCC"/>
    <a:srgbClr val="000099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68EB-0131-44E4-AA0C-C2BEAF0023D4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F7201-6440-4321-94CE-7EE21E709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68EB-0131-44E4-AA0C-C2BEAF0023D4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F7201-6440-4321-94CE-7EE21E709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68EB-0131-44E4-AA0C-C2BEAF0023D4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F7201-6440-4321-94CE-7EE21E709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68EB-0131-44E4-AA0C-C2BEAF0023D4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F7201-6440-4321-94CE-7EE21E709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68EB-0131-44E4-AA0C-C2BEAF0023D4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F7201-6440-4321-94CE-7EE21E709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68EB-0131-44E4-AA0C-C2BEAF0023D4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F7201-6440-4321-94CE-7EE21E709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68EB-0131-44E4-AA0C-C2BEAF0023D4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F7201-6440-4321-94CE-7EE21E709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68EB-0131-44E4-AA0C-C2BEAF0023D4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F7201-6440-4321-94CE-7EE21E709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68EB-0131-44E4-AA0C-C2BEAF0023D4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F7201-6440-4321-94CE-7EE21E709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68EB-0131-44E4-AA0C-C2BEAF0023D4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F7201-6440-4321-94CE-7EE21E709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68EB-0131-44E4-AA0C-C2BEAF0023D4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F7201-6440-4321-94CE-7EE21E709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568EB-0131-44E4-AA0C-C2BEAF0023D4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F7201-6440-4321-94CE-7EE21E709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0-tub-ru.yandex.net/i?id=103808194-08-72&amp;n=2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hyperlink" Target="http://im3-tub-ru.yandex.net/i?id=163636025-38-72&amp;n=21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A%D0%B8%D1%82%D0%B0%D0%B9%D1%81%D0%BA%D0%B8%D0%B9_%D1%8F%D0%B7%D1%8B%D0%BA" TargetMode="External"/><Relationship Id="rId13" Type="http://schemas.openxmlformats.org/officeDocument/2006/relationships/image" Target="../media/image17.png"/><Relationship Id="rId3" Type="http://schemas.openxmlformats.org/officeDocument/2006/relationships/hyperlink" Target="http://ru.wikipedia.org/wiki/%D0%98%D1%82%D0%B0%D0%BB%D0%B8%D1%8F" TargetMode="External"/><Relationship Id="rId7" Type="http://schemas.openxmlformats.org/officeDocument/2006/relationships/hyperlink" Target="http://ru.wikipedia.org/wiki/%D0%A4%D1%80%D0%B0%D0%BD%D1%86%D1%83%D0%B7%D1%81%D0%BA%D0%B8%D0%B9_%D1%8F%D0%B7%D1%8B%D0%BA" TargetMode="External"/><Relationship Id="rId12" Type="http://schemas.openxmlformats.org/officeDocument/2006/relationships/hyperlink" Target="http://ru.wikipedia.org/wiki/%D0%A4%D0%B0%D0%B9%D0%BB:Flag_of_Senegal.svg" TargetMode="External"/><Relationship Id="rId17" Type="http://schemas.openxmlformats.org/officeDocument/2006/relationships/image" Target="../media/image19.jpeg"/><Relationship Id="rId2" Type="http://schemas.openxmlformats.org/officeDocument/2006/relationships/hyperlink" Target="http://ru.wikipedia.org/wiki/%D0%A0%D0%B8%D0%BC" TargetMode="External"/><Relationship Id="rId16" Type="http://schemas.openxmlformats.org/officeDocument/2006/relationships/hyperlink" Target="http://im6-tub-ru.yandex.net/i?id=73070957-02-72&amp;n=2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A0%D1%83%D1%81%D1%81%D0%BA%D0%B8%D0%B9_%D1%8F%D0%B7%D1%8B%D0%BA" TargetMode="External"/><Relationship Id="rId11" Type="http://schemas.openxmlformats.org/officeDocument/2006/relationships/hyperlink" Target="http://ru.wikipedia.org/wiki/1945" TargetMode="External"/><Relationship Id="rId5" Type="http://schemas.openxmlformats.org/officeDocument/2006/relationships/hyperlink" Target="http://ru.wikipedia.org/wiki/%D0%98%D1%81%D0%BF%D0%B0%D0%BD%D1%81%D0%BA%D0%B8%D0%B9_%D1%8F%D0%B7%D1%8B%D0%BA" TargetMode="External"/><Relationship Id="rId15" Type="http://schemas.openxmlformats.org/officeDocument/2006/relationships/image" Target="../media/image18.png"/><Relationship Id="rId10" Type="http://schemas.openxmlformats.org/officeDocument/2006/relationships/hyperlink" Target="http://ru.wikipedia.org/wiki/16_%D0%BE%D0%BA%D1%82%D1%8F%D0%B1%D1%80%D1%8F" TargetMode="External"/><Relationship Id="rId4" Type="http://schemas.openxmlformats.org/officeDocument/2006/relationships/hyperlink" Target="http://ru.wikipedia.org/wiki/%D0%90%D0%BD%D0%B3%D0%BB%D0%B8%D0%B9%D1%81%D0%BA%D0%B8%D0%B9_%D1%8F%D0%B7%D1%8B%D0%BA" TargetMode="External"/><Relationship Id="rId9" Type="http://schemas.openxmlformats.org/officeDocument/2006/relationships/hyperlink" Target="http://ru.wikipedia.org/wiki/%D0%90%D1%80%D0%B0%D0%B1%D1%81%D0%BA%D0%B8%D0%B9_%D1%8F%D0%B7%D1%8B%D0%BA" TargetMode="External"/><Relationship Id="rId14" Type="http://schemas.openxmlformats.org/officeDocument/2006/relationships/hyperlink" Target="http://ru.wikipedia.org/wiki/%D0%A4%D0%B0%D0%B9%D0%BB:Flag_of_Italy.svg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4%D0%B0%D0%B9%D0%BB:Flag_of_the_United_Kingdom.svg" TargetMode="External"/><Relationship Id="rId3" Type="http://schemas.openxmlformats.org/officeDocument/2006/relationships/image" Target="../media/image20.png"/><Relationship Id="rId7" Type="http://schemas.openxmlformats.org/officeDocument/2006/relationships/hyperlink" Target="http://ru.wikipedia.org/wiki/%D0%90%D0%BD%D0%B3%D0%BB%D0%B8%D0%B9%D1%81%D0%BA%D0%B8%D0%B9_%D1%8F%D0%B7%D1%8B%D0%BA" TargetMode="External"/><Relationship Id="rId2" Type="http://schemas.openxmlformats.org/officeDocument/2006/relationships/hyperlink" Target="http://im2-tub-ru.yandex.net/i?id=873938570-47-72&amp;n=2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B%D0%BE%D0%BD%D0%B4%D0%BE%D0%BD" TargetMode="External"/><Relationship Id="rId5" Type="http://schemas.openxmlformats.org/officeDocument/2006/relationships/hyperlink" Target="http://ru.wikipedia.org/wiki/%D0%92%D0%B5%D1%81%D1%82%D0%BC%D0%B8%D0%BD%D1%81%D1%82%D0%B5%D1%80" TargetMode="External"/><Relationship Id="rId4" Type="http://schemas.openxmlformats.org/officeDocument/2006/relationships/hyperlink" Target="http://ru.wikipedia.org/wiki/%D0%A4%D0%B8%D0%B4%D0%B6%D0%B8" TargetMode="External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rasthaber.com/resimler/haberler/83074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im6-tub-ru.yandex.net/i?id=274783439-26-72&amp;n=2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hyperlink" Target="http://im2-tub-ru.yandex.net/i?id=303051894-57-72&amp;n=21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im4-tub-ru.yandex.net/i?id=31364553-36-72&amp;n=2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hyperlink" Target="http://im7-tub-ru.yandex.net/i?id=139849162-28-72&amp;n=21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vsluh.ru/system/post_images/large/247/247893/dni.ru.jpg?1336380259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forexaw.com/" TargetMode="External"/><Relationship Id="rId3" Type="http://schemas.openxmlformats.org/officeDocument/2006/relationships/hyperlink" Target="http://dic.academic.ru/" TargetMode="External"/><Relationship Id="rId7" Type="http://schemas.openxmlformats.org/officeDocument/2006/relationships/hyperlink" Target="http://traditio-ru.org/" TargetMode="External"/><Relationship Id="rId2" Type="http://schemas.openxmlformats.org/officeDocument/2006/relationships/hyperlink" Target="http://voluntary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nato.int/" TargetMode="External"/><Relationship Id="rId5" Type="http://schemas.openxmlformats.org/officeDocument/2006/relationships/hyperlink" Target="http://wto-inform.ru/" TargetMode="External"/><Relationship Id="rId4" Type="http://schemas.openxmlformats.org/officeDocument/2006/relationships/hyperlink" Target="http://slovarik-ushakov.info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7-tub-ru.yandex.net/i?id=805298379-45-72&amp;n=21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8%D1%81%D0%BF%D0%B0%D0%BD%D1%81%D0%BA%D0%B8%D0%B9_%D1%8F%D0%B7%D1%8B%D0%BA" TargetMode="External"/><Relationship Id="rId13" Type="http://schemas.openxmlformats.org/officeDocument/2006/relationships/hyperlink" Target="http://ru.wikipedia.org/w/index.php?title=%D0%9D%D0%B0%D1%81%D0%B8%D1%80_%D0%90%D0%B1%D0%B4_%D0%B0%D0%BB%D1%8C-%D0%90%D0%B7%D0%B8%D0%B7_%D0%B0%D0%BD-%D0%9D%D0%B0%D1%81%D0%B5%D1%80&amp;action=edit&amp;redlink=1" TargetMode="External"/><Relationship Id="rId18" Type="http://schemas.openxmlformats.org/officeDocument/2006/relationships/hyperlink" Target="http://ru.wikipedia.org/wiki/%D0%A4%D0%B0%D0%B9%D0%BB:Flag_of_Kenya.svg" TargetMode="External"/><Relationship Id="rId26" Type="http://schemas.openxmlformats.org/officeDocument/2006/relationships/hyperlink" Target="http://ru.wikipedia.org/wiki/%D0%A4%D0%B0%D0%B9%D0%BB:Flag_of_the_United_States.svg" TargetMode="External"/><Relationship Id="rId3" Type="http://schemas.openxmlformats.org/officeDocument/2006/relationships/hyperlink" Target="http://ru.wikipedia.org/wiki/%D0%96%D0%B5%D0%BD%D0%B5%D0%B2%D0%B0" TargetMode="External"/><Relationship Id="rId21" Type="http://schemas.openxmlformats.org/officeDocument/2006/relationships/image" Target="../media/image9.png"/><Relationship Id="rId7" Type="http://schemas.openxmlformats.org/officeDocument/2006/relationships/hyperlink" Target="http://ru.wikipedia.org/wiki/%D0%90%D1%80%D0%B0%D0%B1%D1%81%D0%BA%D0%B8%D0%B9_%D1%8F%D0%B7%D1%8B%D0%BA" TargetMode="External"/><Relationship Id="rId12" Type="http://schemas.openxmlformats.org/officeDocument/2006/relationships/hyperlink" Target="http://ru.wikipedia.org/wiki/%D0%9F%D0%B0%D0%BD_%D0%93%D0%B8_%D0%9C%D1%83%D0%BD" TargetMode="External"/><Relationship Id="rId17" Type="http://schemas.openxmlformats.org/officeDocument/2006/relationships/image" Target="../media/image7.png"/><Relationship Id="rId25" Type="http://schemas.openxmlformats.org/officeDocument/2006/relationships/image" Target="../media/image11.png"/><Relationship Id="rId2" Type="http://schemas.openxmlformats.org/officeDocument/2006/relationships/hyperlink" Target="http://ru.wikipedia.org/wiki/%D0%9D%D1%8C%D1%8E-%D0%99%D0%BE%D1%80%D0%BA" TargetMode="External"/><Relationship Id="rId16" Type="http://schemas.openxmlformats.org/officeDocument/2006/relationships/hyperlink" Target="http://ru.wikipedia.org/wiki/%D0%A4%D0%B0%D0%B9%D0%BB:Flag_of_Austria.svg" TargetMode="External"/><Relationship Id="rId20" Type="http://schemas.openxmlformats.org/officeDocument/2006/relationships/hyperlink" Target="http://ru.wikipedia.org/wiki/%D0%A4%D0%B0%D0%B9%D0%BB:Flag_of_South_Korea.sv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0%D0%BD%D0%B3%D0%BB%D0%B8%D0%B9%D1%81%D0%BA%D0%B8%D0%B9_%D1%8F%D0%B7%D1%8B%D0%BA" TargetMode="External"/><Relationship Id="rId11" Type="http://schemas.openxmlformats.org/officeDocument/2006/relationships/hyperlink" Target="http://ru.wikipedia.org/wiki/%D0%A4%D1%80%D0%B0%D0%BD%D1%86%D1%83%D0%B7%D1%81%D0%BA%D0%B8%D0%B9_%D1%8F%D0%B7%D1%8B%D0%BA" TargetMode="External"/><Relationship Id="rId24" Type="http://schemas.openxmlformats.org/officeDocument/2006/relationships/hyperlink" Target="http://ru.wikipedia.org/wiki/%D0%A4%D0%B0%D0%B9%D0%BB:Flag_of_Gabon.svg" TargetMode="External"/><Relationship Id="rId5" Type="http://schemas.openxmlformats.org/officeDocument/2006/relationships/hyperlink" Target="http://ru.wikipedia.org/wiki/%D0%9D%D0%B0%D0%B9%D1%80%D0%BE%D0%B1%D0%B8" TargetMode="External"/><Relationship Id="rId15" Type="http://schemas.openxmlformats.org/officeDocument/2006/relationships/image" Target="../media/image6.png"/><Relationship Id="rId23" Type="http://schemas.openxmlformats.org/officeDocument/2006/relationships/image" Target="../media/image10.png"/><Relationship Id="rId28" Type="http://schemas.openxmlformats.org/officeDocument/2006/relationships/image" Target="../media/image13.jpeg"/><Relationship Id="rId10" Type="http://schemas.openxmlformats.org/officeDocument/2006/relationships/hyperlink" Target="http://ru.wikipedia.org/wiki/%D0%A0%D1%83%D1%81%D1%81%D0%BA%D0%B8%D0%B9_%D1%8F%D0%B7%D1%8B%D0%BA" TargetMode="External"/><Relationship Id="rId19" Type="http://schemas.openxmlformats.org/officeDocument/2006/relationships/image" Target="../media/image8.png"/><Relationship Id="rId4" Type="http://schemas.openxmlformats.org/officeDocument/2006/relationships/hyperlink" Target="http://ru.wikipedia.org/wiki/%D0%92%D0%B5%D0%BD%D0%B0" TargetMode="External"/><Relationship Id="rId9" Type="http://schemas.openxmlformats.org/officeDocument/2006/relationships/hyperlink" Target="http://ru.wikipedia.org/wiki/%D0%9A%D0%B8%D1%82%D0%B0%D0%B9%D1%81%D0%BA%D0%B8%D0%B9_%D1%8F%D0%B7%D1%8B%D0%BA" TargetMode="External"/><Relationship Id="rId14" Type="http://schemas.openxmlformats.org/officeDocument/2006/relationships/hyperlink" Target="http://ru.wikipedia.org/wiki/%D0%A4%D0%B0%D0%B9%D0%BB:Flag_of_Switzerland.svg" TargetMode="External"/><Relationship Id="rId22" Type="http://schemas.openxmlformats.org/officeDocument/2006/relationships/hyperlink" Target="http://ru.wikipedia.org/wiki/%D0%A4%D0%B0%D0%B9%D0%BB:Flag_of_Qatar.svg" TargetMode="External"/><Relationship Id="rId27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1_%D0%BC%D0%B0%D1%80%D1%82%D0%B0" TargetMode="External"/><Relationship Id="rId3" Type="http://schemas.openxmlformats.org/officeDocument/2006/relationships/image" Target="../media/image14.jpeg"/><Relationship Id="rId7" Type="http://schemas.openxmlformats.org/officeDocument/2006/relationships/hyperlink" Target="http://ru.wikipedia.org/wiki/1945" TargetMode="External"/><Relationship Id="rId2" Type="http://schemas.openxmlformats.org/officeDocument/2006/relationships/hyperlink" Target="http://www.un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27_%D0%B4%D0%B5%D0%BA%D0%B0%D0%B1%D1%80%D1%8F" TargetMode="External"/><Relationship Id="rId5" Type="http://schemas.openxmlformats.org/officeDocument/2006/relationships/hyperlink" Target="http://ru.wikipedia.org/wiki/1944" TargetMode="External"/><Relationship Id="rId4" Type="http://schemas.openxmlformats.org/officeDocument/2006/relationships/hyperlink" Target="http://ru.wikipedia.org/wiki/22_%D0%B8%D1%8E%D0%BB%D1%8F" TargetMode="External"/><Relationship Id="rId9" Type="http://schemas.openxmlformats.org/officeDocument/2006/relationships/hyperlink" Target="http://ru.wikipedia.org/wiki/194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11387-Sepi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365" y="0"/>
            <a:ext cx="925836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Политическая география и геополитика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5357826"/>
            <a:ext cx="35719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географии </a:t>
            </a:r>
          </a:p>
          <a:p>
            <a:pPr algn="ctr"/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гимназии № 136</a:t>
            </a:r>
          </a:p>
          <a:p>
            <a:pPr algn="ctr"/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 Нижнего Новгорода</a:t>
            </a:r>
          </a:p>
          <a:p>
            <a:pPr algn="ctr"/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Дородницына Людмила Евгеньевна</a:t>
            </a:r>
            <a:endParaRPr lang="ru-RU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0"/>
            <a:ext cx="635795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Всемирная торговая организация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(ВТО)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81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в 1995 году сменила ГАТТ  (Ген. ассамблею по тарифам и торговле). </a:t>
            </a:r>
          </a:p>
          <a:p>
            <a:pPr lvl="0" indent="3810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Насчитывает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153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страны и 27 стран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т.ч. Россия - кандидаты.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81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Цель- укрепление мировой экономики посредством расширения, и либерализации международной торговли (регулирование тарифной политики, разработка принципов, правил, пошлин, стандартизации и сертификации продукции, лицензирование импорта, субсидирование экспорта, урегулирование спорных позиций и др.). </a:t>
            </a:r>
          </a:p>
          <a:p>
            <a:pPr marL="0" marR="0" lvl="0" indent="381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Штаб-квартира - Женева.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302344081803.jp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8" y="0"/>
            <a:ext cx="2714612" cy="2595940"/>
          </a:xfrm>
          <a:prstGeom prst="rect">
            <a:avLst/>
          </a:prstGeom>
        </p:spPr>
      </p:pic>
      <p:pic>
        <p:nvPicPr>
          <p:cNvPr id="4" name="Рисунок 3" descr="5988-040744.jp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6578" y="5000636"/>
            <a:ext cx="2064973" cy="15811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0"/>
            <a:ext cx="8715404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Продовольственная и с/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организация (ФАО) –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170 стран +ЕС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ликвидация голода, совершенствование производства, переработки и сбыта продовольствия и продукции сельского хозяйства, лесоводства, рыболовства. Под ее эгидой действует Мировая продовольственная программа, которая организует распределение продовольственной помощи.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786050" y="2857496"/>
          <a:ext cx="6096000" cy="365760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b="1" dirty="0"/>
                        <a:t>Штаб-квартира:</a:t>
                      </a:r>
                      <a:endParaRPr lang="ru-RU" b="0" dirty="0"/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u="none" strike="noStrike" dirty="0">
                          <a:solidFill>
                            <a:srgbClr val="0645AD"/>
                          </a:solidFill>
                          <a:hlinkClick r:id="rId2" tooltip="Рим"/>
                        </a:rPr>
                        <a:t>Рим</a:t>
                      </a:r>
                      <a:r>
                        <a:rPr lang="ru-RU" dirty="0"/>
                        <a:t>, </a:t>
                      </a:r>
                      <a:r>
                        <a:rPr lang="ru-RU" u="none" strike="noStrike" dirty="0">
                          <a:solidFill>
                            <a:srgbClr val="0645AD"/>
                          </a:solidFill>
                          <a:hlinkClick r:id="rId3" tooltip="Италия"/>
                        </a:rPr>
                        <a:t>Италия</a:t>
                      </a:r>
                      <a:r>
                        <a:rPr lang="ru-RU" dirty="0"/>
                        <a:t/>
                      </a:r>
                      <a:br>
                        <a:rPr lang="ru-RU" dirty="0"/>
                      </a:br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b="1"/>
                        <a:t>Тип организации:</a:t>
                      </a:r>
                      <a:endParaRPr lang="ru-RU" b="0"/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/>
                        <a:t>Международная организация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b="1"/>
                        <a:t>Официальные языки:</a:t>
                      </a:r>
                      <a:endParaRPr lang="ru-RU" b="0"/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u="none" strike="noStrike">
                          <a:solidFill>
                            <a:srgbClr val="0645AD"/>
                          </a:solidFill>
                          <a:hlinkClick r:id="rId4" tooltip="Английский язык"/>
                        </a:rPr>
                        <a:t>Английский</a:t>
                      </a:r>
                      <a:r>
                        <a:rPr lang="ru-RU"/>
                        <a:t>, </a:t>
                      </a:r>
                      <a:r>
                        <a:rPr lang="ru-RU" u="none" strike="noStrike">
                          <a:solidFill>
                            <a:srgbClr val="0645AD"/>
                          </a:solidFill>
                          <a:hlinkClick r:id="rId5" tooltip="Испанский язык"/>
                        </a:rPr>
                        <a:t>Испанский</a:t>
                      </a:r>
                      <a:r>
                        <a:rPr lang="ru-RU"/>
                        <a:t>, </a:t>
                      </a:r>
                      <a:r>
                        <a:rPr lang="ru-RU" u="none" strike="noStrike">
                          <a:solidFill>
                            <a:srgbClr val="0645AD"/>
                          </a:solidFill>
                          <a:hlinkClick r:id="rId6" tooltip="Русский язык"/>
                        </a:rPr>
                        <a:t>Русский</a:t>
                      </a:r>
                      <a:r>
                        <a:rPr lang="ru-RU"/>
                        <a:t>,</a:t>
                      </a:r>
                      <a:r>
                        <a:rPr lang="ru-RU" u="none" strike="noStrike">
                          <a:solidFill>
                            <a:srgbClr val="0645AD"/>
                          </a:solidFill>
                          <a:hlinkClick r:id="rId7" tooltip="Французский язык"/>
                        </a:rPr>
                        <a:t>Французский</a:t>
                      </a:r>
                      <a:r>
                        <a:rPr lang="ru-RU"/>
                        <a:t>, </a:t>
                      </a:r>
                      <a:r>
                        <a:rPr lang="ru-RU" u="none" strike="noStrike">
                          <a:solidFill>
                            <a:srgbClr val="0645AD"/>
                          </a:solidFill>
                          <a:hlinkClick r:id="rId8" tooltip="Китайский язык"/>
                        </a:rPr>
                        <a:t>Китайский</a:t>
                      </a:r>
                      <a:r>
                        <a:rPr lang="ru-RU"/>
                        <a:t>, </a:t>
                      </a:r>
                      <a:r>
                        <a:rPr lang="ru-RU" u="none" strike="noStrike">
                          <a:solidFill>
                            <a:srgbClr val="0645AD"/>
                          </a:solidFill>
                          <a:hlinkClick r:id="rId9" tooltip="Арабский язык"/>
                        </a:rPr>
                        <a:t>Арабский</a:t>
                      </a:r>
                      <a:endParaRPr lang="ru-RU"/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/>
                        <a:t>Руководители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b="1"/>
                        <a:t>Генеральный директор</a:t>
                      </a:r>
                      <a:endParaRPr lang="ru-RU" b="0"/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/>
                        <a:t> </a:t>
                      </a:r>
                      <a:r>
                        <a:rPr lang="ru-RU" b="1"/>
                        <a:t>Жак Диуф</a:t>
                      </a:r>
                      <a:endParaRPr lang="ru-RU"/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/>
                        <a:t>Основание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u="none" strike="noStrike" dirty="0">
                          <a:solidFill>
                            <a:srgbClr val="0645AD"/>
                          </a:solidFill>
                          <a:hlinkClick r:id="rId10" tooltip="16 октября"/>
                        </a:rPr>
                        <a:t>16 октября</a:t>
                      </a:r>
                      <a:r>
                        <a:rPr lang="ru-RU" dirty="0"/>
                        <a:t> </a:t>
                      </a:r>
                      <a:r>
                        <a:rPr lang="ru-RU" u="none" strike="noStrike" dirty="0">
                          <a:solidFill>
                            <a:srgbClr val="0645AD"/>
                          </a:solidFill>
                          <a:hlinkClick r:id="rId11" tooltip="1945"/>
                        </a:rPr>
                        <a:t>1945</a:t>
                      </a:r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5604" name="Picture 4" descr="Флаг Сенегала">
            <a:hlinkClick r:id="rId12" tooltip="Флаг Сенегала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286644" y="5471476"/>
            <a:ext cx="357190" cy="243539"/>
          </a:xfrm>
          <a:prstGeom prst="rect">
            <a:avLst/>
          </a:prstGeom>
          <a:noFill/>
        </p:spPr>
      </p:pic>
      <p:pic>
        <p:nvPicPr>
          <p:cNvPr id="25603" name="Picture 3" descr="Флаг Италии">
            <a:hlinkClick r:id="rId14" tooltip="Флаг Италии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715272" y="2928934"/>
            <a:ext cx="642942" cy="438373"/>
          </a:xfrm>
          <a:prstGeom prst="rect">
            <a:avLst/>
          </a:prstGeom>
          <a:noFill/>
        </p:spPr>
      </p:pic>
      <p:pic>
        <p:nvPicPr>
          <p:cNvPr id="6" name="Рисунок 5" descr="i.jpg">
            <a:hlinkClick r:id="rId16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14282" y="3643314"/>
            <a:ext cx="2201856" cy="214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00px-Commonwealth_of_Nations.svg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290" y="0"/>
            <a:ext cx="7024710" cy="386715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142852"/>
            <a:ext cx="492919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Содружество </a:t>
            </a:r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1931 году.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28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Британское содружество наций),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вошли 5 доминионов. Добровольное объединение суверенных государств (преимущественно бывших колоний). Возглавляется британской королевой. Включает сейчас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54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государства, 16 из которых признают королеву главой государства,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она представлена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генерал-губернатором.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048000" y="4846320"/>
          <a:ext cx="6096000" cy="201168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0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dirty="0"/>
                        <a:t>Члены Содружества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b="1"/>
                        <a:t>Членство:</a:t>
                      </a:r>
                      <a:endParaRPr lang="ru-RU" b="0"/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/>
                        <a:t>54 государства-члена</a:t>
                      </a:r>
                      <a:br>
                        <a:rPr lang="ru-RU"/>
                      </a:br>
                      <a:r>
                        <a:rPr lang="ru-RU"/>
                        <a:t>(членство </a:t>
                      </a:r>
                      <a:r>
                        <a:rPr lang="ru-RU" u="none" strike="noStrike">
                          <a:solidFill>
                            <a:srgbClr val="0645AD"/>
                          </a:solidFill>
                          <a:hlinkClick r:id="rId4" tooltip="Фиджи"/>
                        </a:rPr>
                        <a:t>Фиджи</a:t>
                      </a:r>
                      <a:r>
                        <a:rPr lang="ru-RU"/>
                        <a:t>приостановлено)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b="1"/>
                        <a:t>Штаб-квартира:</a:t>
                      </a:r>
                      <a:endParaRPr lang="ru-RU" b="0"/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/>
                        <a:t> </a:t>
                      </a:r>
                      <a:r>
                        <a:rPr lang="ru-RU" u="none" strike="noStrike">
                          <a:solidFill>
                            <a:srgbClr val="0645AD"/>
                          </a:solidFill>
                          <a:hlinkClick r:id="rId5" tooltip="Вестминстер"/>
                        </a:rPr>
                        <a:t>Вестминстер</a:t>
                      </a:r>
                      <a:r>
                        <a:rPr lang="ru-RU"/>
                        <a:t>, </a:t>
                      </a:r>
                      <a:r>
                        <a:rPr lang="ru-RU" u="none" strike="noStrike">
                          <a:solidFill>
                            <a:srgbClr val="0645AD"/>
                          </a:solidFill>
                          <a:hlinkClick r:id="rId6" tooltip="Лондон"/>
                        </a:rPr>
                        <a:t>Лондон</a:t>
                      </a:r>
                      <a:endParaRPr lang="ru-RU"/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b="1" dirty="0"/>
                        <a:t>Официальный язык:</a:t>
                      </a:r>
                      <a:endParaRPr lang="ru-RU" b="0" dirty="0"/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u="none" strike="noStrike" dirty="0">
                          <a:solidFill>
                            <a:srgbClr val="0645AD"/>
                          </a:solidFill>
                          <a:hlinkClick r:id="rId7" tooltip="Английский язык"/>
                        </a:rPr>
                        <a:t>Английский</a:t>
                      </a:r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pic>
        <p:nvPicPr>
          <p:cNvPr id="24578" name="Picture 2" descr="Флаг Великобритании">
            <a:hlinkClick r:id="rId8" tooltip="Флаг Великобритании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-68263"/>
            <a:ext cx="209550" cy="10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0"/>
            <a:ext cx="81439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НАТО </a:t>
            </a:r>
            <a:r>
              <a:rPr lang="ru-RU" sz="32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Организация Североатлантического </a:t>
            </a:r>
            <a:r>
              <a:rPr lang="ru-RU" sz="32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Договора – военно-политический союз 23 государств Европы и Северной Америки. Основана в 1949 году. </a:t>
            </a: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857488" y="2071678"/>
            <a:ext cx="628651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Зона ответственности: Европа, Западная Азия, Атлантика, Северная Арктика. Не входят страны нейтралитета, Франция не входит в военную организацию НАТО, только в политическую. Отношения России и НАТО строятся на основе Основополагающего  Акта о взаимоотношениях, сотрудничестве и безопасности (1997 г), действие которого приостановлено Россией в 1999 году после начала агрессии НАТО против Югославии. Возобновлены в 2000 г. Штаб-квартира - Брюссель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3" descr="i (1).jp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214554"/>
            <a:ext cx="2428892" cy="18135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5429264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 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Военно-политический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союз, направленный против социалистический стран и национально-освободительная движения; создан по инициативе США.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0"/>
            <a:ext cx="9144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Организация стран-экспортеров нефти (ОПЕК)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 членов. Специализированная организация нефтедобывающих стран, контролирующих более 1/3 мировой добычи.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Основана в 1960 году. Состав: Алжир, Ливия, Ирак, Иран, Катар, Кувейт, ОАЭ, Саудовская Аравия, Индонезия, Нигерия, Венесуэла. 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координация нефтяной политики членов ОПЕК (добыча, экспорт, цена и др.)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Штаб-квартира – Вена.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 (3).jp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3500438"/>
            <a:ext cx="4714903" cy="3143269"/>
          </a:xfrm>
          <a:prstGeom prst="rect">
            <a:avLst/>
          </a:prstGeom>
        </p:spPr>
      </p:pic>
      <p:pic>
        <p:nvPicPr>
          <p:cNvPr id="4" name="Рисунок 3" descr="saudi-arabia-oil-plant.jp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3857628"/>
            <a:ext cx="3286148" cy="215946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64294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Европейский Союз (ЕС) </a:t>
            </a:r>
            <a: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– до 1993 года (ЕЭС). ( В 1957 г. - «Общий рынок»- 6 стран). Сейчас 27 стран. Главные цели интеграции изложены в Маастрихтском (1992) и Амстердамском Договоре (1997). Они включают движение к экономическому и валютному союзу, совместной внешней политике и политике безопасности.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457200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С 1999 года введен Э (евро) в безналичных расчетах, а с 2002 года – в сфере наличного обращения. </a:t>
            </a: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00034" y="3571876"/>
            <a:ext cx="392909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Штаб-квартира - Брюссель, Люксембург, Страсбург.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 (4).jp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78" y="5214950"/>
            <a:ext cx="1247775" cy="1428750"/>
          </a:xfrm>
          <a:prstGeom prst="rect">
            <a:avLst/>
          </a:prstGeom>
        </p:spPr>
      </p:pic>
      <p:pic>
        <p:nvPicPr>
          <p:cNvPr id="6" name="Рисунок 5" descr="i (5).jp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3813" y="428604"/>
            <a:ext cx="2392355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91440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СНГ</a:t>
            </a:r>
            <a:r>
              <a:rPr kumimoji="0" lang="ru-RU" sz="4800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 государств с 1991 года.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Цель: сотрудничество в экономической, политической, гуманитарной и культурной областях на основе принципов и норм международного права и документов ОБСЕ. В договоре о коллективной безопасности после выхода из него Азербайджана, Грузии и Узбекистана сотрудничают 6 стран: Россия, Армения, Белоруссия, Казахстан, Киргизия и Таджикистан.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454" y="4900324"/>
            <a:ext cx="1357322" cy="19576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utin-term1.jp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63353" cy="6858000"/>
          </a:xfrm>
          <a:prstGeom prst="rect">
            <a:avLst/>
          </a:prstGeom>
        </p:spPr>
      </p:pic>
      <p:sp>
        <p:nvSpPr>
          <p:cNvPr id="3" name="Скругленная прямоугольная выноска 2"/>
          <p:cNvSpPr/>
          <p:nvPr/>
        </p:nvSpPr>
        <p:spPr>
          <a:xfrm rot="19748374">
            <a:off x="147607" y="541833"/>
            <a:ext cx="2949491" cy="1389620"/>
          </a:xfrm>
          <a:prstGeom prst="wedgeRoundRectCallout">
            <a:avLst>
              <a:gd name="adj1" fmla="val 50584"/>
              <a:gd name="adj2" fmla="val 145928"/>
              <a:gd name="adj3" fmla="val 16667"/>
            </a:avLst>
          </a:prstGeom>
          <a:solidFill>
            <a:schemeClr val="bg1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 rot="19715374">
            <a:off x="123269" y="687438"/>
            <a:ext cx="29664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омашнее задание.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§ 23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860" y="500042"/>
            <a:ext cx="46577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Список используемой литературы</a:t>
            </a:r>
            <a:endParaRPr lang="ru-RU" sz="2400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35729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http://</a:t>
            </a:r>
            <a:r>
              <a:rPr lang="en-US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ru.wikipedia.org</a:t>
            </a:r>
            <a:endParaRPr lang="ru-RU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714488"/>
            <a:ext cx="2813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http://ru.depositphotos.com</a:t>
            </a:r>
            <a:r>
              <a:rPr lang="en-US" u="sng" dirty="0" smtClean="0">
                <a:solidFill>
                  <a:srgbClr val="0000FF"/>
                </a:solidFill>
              </a:rPr>
              <a:t>/</a:t>
            </a:r>
            <a:endParaRPr lang="ru-RU" u="sng" dirty="0">
              <a:solidFill>
                <a:srgbClr val="0000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071678"/>
            <a:ext cx="131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voluntary.ru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428868"/>
            <a:ext cx="1646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dic.academic.ru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2857496"/>
            <a:ext cx="2189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slovarik-ushakov.info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3286124"/>
            <a:ext cx="1935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http://www.un.org/</a:t>
            </a:r>
            <a:endParaRPr lang="ru-RU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3786190"/>
            <a:ext cx="1871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http://www.un.org</a:t>
            </a:r>
            <a:endParaRPr lang="ru-RU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4286256"/>
            <a:ext cx="1700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WTO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-inform.ru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4786322"/>
            <a:ext cx="928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nato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.int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5143512"/>
            <a:ext cx="1512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traditio-ru.org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5500702"/>
            <a:ext cx="1375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forexaw.com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10071-Sep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2441718"/>
            <a:ext cx="6715172" cy="4416282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00115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Политическая география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ветвь политической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социальной </a:t>
            </a:r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географии.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отдельная наука, которая изучает территориальное  </a:t>
            </a:r>
            <a:r>
              <a:rPr kumimoji="0" lang="ru-RU" sz="240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распределение политических сил и</a:t>
            </a:r>
            <a:r>
              <a:rPr kumimoji="0" lang="ru-RU" sz="2400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процессов преимущественно </a:t>
            </a:r>
            <a:r>
              <a:rPr lang="ru-RU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пределах какой-либо страны</a:t>
            </a:r>
            <a:r>
              <a:rPr kumimoji="0" lang="ru-RU" sz="240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(География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 Современная иллюстрированная энциклопедия. — М.: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Росмэн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 Под редакцией проф. А. П.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Горкина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 2006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kumimoji="0" lang="ru-RU" sz="2400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12589-Sepi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428604"/>
            <a:ext cx="91440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Геополитика</a:t>
            </a: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научное направление, изучающее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зависимость внешней политики государств и международных отношений от системы политических, экономических, экологических, военно-стратегических и иных взаимосвязей, обусловленных ГП страны и другими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физико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 экономико-географическими факторами.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Круг интересов геополитики выходит за рамки одной страны.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642918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Интеграция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развитие глубоких и устойчивых взаимосвязей отдельных групп стран, основанных на проведении ими согласованной межгосударственной политики. (ПГП и ЭГП).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83m.jp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2500306"/>
            <a:ext cx="4213631" cy="4143404"/>
          </a:xfrm>
          <a:prstGeom prst="rect">
            <a:avLst/>
          </a:prstGeom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2928934"/>
            <a:ext cx="4071934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Сателлит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государство, формально независимое, но фактически подчиненное другому, более сильному государству.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27590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7154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Используя слайды презентации заполните таблицу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 Международные организации»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1928802"/>
          <a:ext cx="8858280" cy="4714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380"/>
                <a:gridCol w="1476380"/>
                <a:gridCol w="1476380"/>
                <a:gridCol w="1476380"/>
                <a:gridCol w="1476380"/>
                <a:gridCol w="1476380"/>
              </a:tblGrid>
              <a:tr h="73479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Название организации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Год образования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</a:t>
                      </a:r>
                    </a:p>
                    <a:p>
                      <a:pPr algn="ctr"/>
                      <a:r>
                        <a:rPr lang="ru-RU" dirty="0" smtClean="0"/>
                        <a:t>членов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Штаб квартира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Цель организации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Структура </a:t>
                      </a:r>
                      <a:endParaRPr lang="ru-RU" dirty="0"/>
                    </a:p>
                  </a:txBody>
                  <a:tcPr/>
                </a:tc>
              </a:tr>
              <a:tr h="66335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6335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335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335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335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335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775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7975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82" y="285728"/>
            <a:ext cx="15327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ООН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7686" y="28572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Основана </a:t>
            </a:r>
            <a:r>
              <a:rPr lang="ru-RU" sz="2800" dirty="0">
                <a:solidFill>
                  <a:srgbClr val="FFFF00"/>
                </a:solidFill>
              </a:rPr>
              <a:t>в 1945 году в </a:t>
            </a:r>
            <a:endParaRPr lang="ru-RU" sz="2800" dirty="0" smtClean="0">
              <a:solidFill>
                <a:srgbClr val="FFFF00"/>
              </a:solidFill>
            </a:endParaRPr>
          </a:p>
          <a:p>
            <a:r>
              <a:rPr lang="ru-RU" sz="2800" dirty="0" smtClean="0">
                <a:solidFill>
                  <a:srgbClr val="FFFF00"/>
                </a:solidFill>
              </a:rPr>
              <a:t>Сан-Франциско </a:t>
            </a:r>
            <a:r>
              <a:rPr lang="ru-RU" sz="2800" dirty="0">
                <a:solidFill>
                  <a:srgbClr val="FFFF00"/>
                </a:solidFill>
              </a:rPr>
              <a:t>(США)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5572140"/>
            <a:ext cx="9144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>
                    <a:lumMod val="95000"/>
                  </a:schemeClr>
                </a:solidFill>
              </a:rPr>
              <a:t>Цель: 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</a:rPr>
              <a:t>сохранение мира, режима безопасности, содействие международному сотрудничеству и решению возникающих мировых проблем на основе принципов равноправия и самоопределения. 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357166"/>
          <a:ext cx="8786842" cy="5588157"/>
        </p:xfrm>
        <a:graphic>
          <a:graphicData uri="http://schemas.openxmlformats.org/drawingml/2006/table">
            <a:tbl>
              <a:tblPr/>
              <a:tblGrid>
                <a:gridCol w="4393421"/>
                <a:gridCol w="4393421"/>
              </a:tblGrid>
              <a:tr h="416438">
                <a:tc>
                  <a:txBody>
                    <a:bodyPr/>
                    <a:lstStyle/>
                    <a:p>
                      <a:pPr fontAlgn="t"/>
                      <a:r>
                        <a:rPr lang="ru-RU" sz="1800" b="1" dirty="0"/>
                        <a:t>Членство:</a:t>
                      </a:r>
                      <a:endParaRPr lang="ru-RU" sz="1800" b="0" dirty="0"/>
                    </a:p>
                  </a:txBody>
                  <a:tcPr marL="68881" marR="68881" marT="34441" marB="3444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/>
                        <a:t>193 государства-члена</a:t>
                      </a:r>
                    </a:p>
                  </a:txBody>
                  <a:tcPr marL="68881" marR="68881" marT="34441" marB="3444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747866">
                <a:tc>
                  <a:txBody>
                    <a:bodyPr/>
                    <a:lstStyle/>
                    <a:p>
                      <a:pPr fontAlgn="t"/>
                      <a:r>
                        <a:rPr lang="ru-RU" sz="1800" b="1" dirty="0"/>
                        <a:t>Штаб-квартира:</a:t>
                      </a:r>
                      <a:endParaRPr lang="ru-RU" sz="1800" b="0" dirty="0"/>
                    </a:p>
                  </a:txBody>
                  <a:tcPr marL="68881" marR="68881" marT="34441" marB="3444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dirty="0"/>
                        <a:t> </a:t>
                      </a:r>
                      <a:r>
                        <a:rPr lang="ru-RU" sz="1800" u="none" strike="noStrike" dirty="0">
                          <a:solidFill>
                            <a:srgbClr val="0645AD"/>
                          </a:solidFill>
                          <a:hlinkClick r:id="rId2" tooltip="Нью-Йорк"/>
                        </a:rPr>
                        <a:t>Нью-Йорк</a:t>
                      </a:r>
                      <a:r>
                        <a:rPr lang="ru-RU" sz="1800" dirty="0"/>
                        <a:t/>
                      </a:r>
                      <a:br>
                        <a:rPr lang="ru-RU" sz="1800" dirty="0"/>
                      </a:br>
                      <a:r>
                        <a:rPr lang="ru-RU" sz="1800" dirty="0"/>
                        <a:t>Дополнительные офисы:</a:t>
                      </a:r>
                    </a:p>
                    <a:p>
                      <a:pPr fontAlgn="t">
                        <a:buFont typeface="Arial"/>
                        <a:buChar char="•"/>
                      </a:pPr>
                      <a:r>
                        <a:rPr lang="ru-RU" sz="1800" dirty="0"/>
                        <a:t> </a:t>
                      </a:r>
                      <a:r>
                        <a:rPr lang="ru-RU" sz="1800" u="sng" dirty="0">
                          <a:solidFill>
                            <a:srgbClr val="0645AD"/>
                          </a:solidFill>
                          <a:hlinkClick r:id="rId3" tooltip="Женева"/>
                        </a:rPr>
                        <a:t>Женева</a:t>
                      </a:r>
                      <a:endParaRPr lang="ru-RU" sz="1800" dirty="0"/>
                    </a:p>
                    <a:p>
                      <a:pPr fontAlgn="t">
                        <a:buFont typeface="Arial"/>
                        <a:buChar char="•"/>
                      </a:pPr>
                      <a:r>
                        <a:rPr lang="ru-RU" sz="1800" dirty="0"/>
                        <a:t> </a:t>
                      </a:r>
                      <a:r>
                        <a:rPr lang="ru-RU" sz="1800" u="none" strike="noStrike" dirty="0">
                          <a:solidFill>
                            <a:srgbClr val="0645AD"/>
                          </a:solidFill>
                          <a:hlinkClick r:id="rId4" tooltip="Вена"/>
                        </a:rPr>
                        <a:t>Вена</a:t>
                      </a:r>
                      <a:endParaRPr lang="ru-RU" sz="1800" dirty="0"/>
                    </a:p>
                    <a:p>
                      <a:pPr fontAlgn="t">
                        <a:buFont typeface="Arial"/>
                        <a:buChar char="•"/>
                      </a:pPr>
                      <a:r>
                        <a:rPr lang="ru-RU" sz="1800" dirty="0"/>
                        <a:t> </a:t>
                      </a:r>
                      <a:r>
                        <a:rPr lang="ru-RU" sz="1800" u="none" strike="noStrike" dirty="0">
                          <a:solidFill>
                            <a:srgbClr val="0645AD"/>
                          </a:solidFill>
                          <a:hlinkClick r:id="rId5" tooltip="Найроби"/>
                        </a:rPr>
                        <a:t>Найроби</a:t>
                      </a:r>
                      <a:endParaRPr lang="ru-RU" sz="1800" dirty="0"/>
                    </a:p>
                  </a:txBody>
                  <a:tcPr marL="68881" marR="68881" marT="34441" marB="3444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85059">
                <a:tc>
                  <a:txBody>
                    <a:bodyPr/>
                    <a:lstStyle/>
                    <a:p>
                      <a:pPr fontAlgn="t"/>
                      <a:r>
                        <a:rPr lang="ru-RU" sz="1800" b="1"/>
                        <a:t>Тип организации:</a:t>
                      </a:r>
                      <a:endParaRPr lang="ru-RU" sz="1800" b="0"/>
                    </a:p>
                  </a:txBody>
                  <a:tcPr marL="68881" marR="68881" marT="34441" marB="3444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dirty="0"/>
                        <a:t>международная организация</a:t>
                      </a:r>
                    </a:p>
                  </a:txBody>
                  <a:tcPr marL="68881" marR="68881" marT="34441" marB="3444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835800">
                <a:tc>
                  <a:txBody>
                    <a:bodyPr/>
                    <a:lstStyle/>
                    <a:p>
                      <a:pPr fontAlgn="t"/>
                      <a:r>
                        <a:rPr lang="ru-RU" sz="1800" b="1" dirty="0"/>
                        <a:t>Официальные языки:</a:t>
                      </a:r>
                      <a:endParaRPr lang="ru-RU" sz="1800" b="0" dirty="0"/>
                    </a:p>
                  </a:txBody>
                  <a:tcPr marL="68881" marR="68881" marT="34441" marB="3444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u="none" strike="noStrike" dirty="0">
                          <a:solidFill>
                            <a:srgbClr val="0645AD"/>
                          </a:solidFill>
                          <a:hlinkClick r:id="rId6" tooltip="Английский язык"/>
                        </a:rPr>
                        <a:t>английский</a:t>
                      </a:r>
                      <a:r>
                        <a:rPr lang="ru-RU" sz="1800" dirty="0"/>
                        <a:t>, </a:t>
                      </a:r>
                      <a:r>
                        <a:rPr lang="ru-RU" sz="1800" u="none" strike="noStrike" dirty="0">
                          <a:solidFill>
                            <a:srgbClr val="0645AD"/>
                          </a:solidFill>
                          <a:hlinkClick r:id="rId7" tooltip="Арабский язык"/>
                        </a:rPr>
                        <a:t>арабский</a:t>
                      </a:r>
                      <a:r>
                        <a:rPr lang="ru-RU" sz="1800" dirty="0"/>
                        <a:t>, </a:t>
                      </a:r>
                      <a:r>
                        <a:rPr lang="ru-RU" sz="1800" u="none" strike="noStrike" dirty="0" err="1">
                          <a:solidFill>
                            <a:srgbClr val="0645AD"/>
                          </a:solidFill>
                          <a:hlinkClick r:id="rId8" tooltip="Испанский язык"/>
                        </a:rPr>
                        <a:t>испанский</a:t>
                      </a:r>
                      <a:r>
                        <a:rPr lang="ru-RU" sz="1800" dirty="0" err="1"/>
                        <a:t>,</a:t>
                      </a:r>
                      <a:r>
                        <a:rPr lang="ru-RU" sz="1800" u="none" strike="noStrike" dirty="0" err="1">
                          <a:solidFill>
                            <a:srgbClr val="0645AD"/>
                          </a:solidFill>
                          <a:hlinkClick r:id="rId9" tooltip="Китайский язык"/>
                        </a:rPr>
                        <a:t>китайский</a:t>
                      </a:r>
                      <a:r>
                        <a:rPr lang="ru-RU" sz="1800" dirty="0"/>
                        <a:t>, </a:t>
                      </a:r>
                      <a:r>
                        <a:rPr lang="ru-RU" sz="1800" u="none" strike="noStrike" dirty="0">
                          <a:solidFill>
                            <a:srgbClr val="0645AD"/>
                          </a:solidFill>
                          <a:hlinkClick r:id="rId10" tooltip="Русский язык"/>
                        </a:rPr>
                        <a:t>русский</a:t>
                      </a:r>
                      <a:r>
                        <a:rPr lang="ru-RU" sz="1800" dirty="0"/>
                        <a:t>, </a:t>
                      </a:r>
                      <a:r>
                        <a:rPr lang="ru-RU" sz="1800" u="none" strike="noStrike" dirty="0">
                          <a:solidFill>
                            <a:srgbClr val="0645AD"/>
                          </a:solidFill>
                          <a:hlinkClick r:id="rId11" tooltip="Французский язык"/>
                        </a:rPr>
                        <a:t>французский</a:t>
                      </a:r>
                      <a:endParaRPr lang="ru-RU" sz="1800" dirty="0"/>
                    </a:p>
                  </a:txBody>
                  <a:tcPr marL="68881" marR="68881" marT="34441" marB="3444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16438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800" dirty="0"/>
                        <a:t>Руководители</a:t>
                      </a:r>
                    </a:p>
                  </a:txBody>
                  <a:tcPr marL="68881" marR="68881" marT="34441" marB="3444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6438">
                <a:tc>
                  <a:txBody>
                    <a:bodyPr/>
                    <a:lstStyle/>
                    <a:p>
                      <a:pPr fontAlgn="t"/>
                      <a:r>
                        <a:rPr lang="ru-RU" sz="1800" b="1"/>
                        <a:t>Генеральный секретарь</a:t>
                      </a:r>
                      <a:endParaRPr lang="ru-RU" sz="1800" b="0"/>
                    </a:p>
                  </a:txBody>
                  <a:tcPr marL="68881" marR="68881" marT="34441" marB="3444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dirty="0"/>
                        <a:t> </a:t>
                      </a:r>
                      <a:r>
                        <a:rPr lang="ru-RU" sz="1800" u="none" strike="noStrike" dirty="0">
                          <a:solidFill>
                            <a:srgbClr val="0645AD"/>
                          </a:solidFill>
                          <a:hlinkClick r:id="rId12" tooltip="Пан Ги Мун"/>
                        </a:rPr>
                        <a:t>Пан </a:t>
                      </a:r>
                      <a:r>
                        <a:rPr lang="ru-RU" sz="1800" u="none" strike="noStrike" dirty="0" err="1">
                          <a:solidFill>
                            <a:srgbClr val="0645AD"/>
                          </a:solidFill>
                          <a:hlinkClick r:id="rId12" tooltip="Пан Ги Мун"/>
                        </a:rPr>
                        <a:t>Ги</a:t>
                      </a:r>
                      <a:r>
                        <a:rPr lang="ru-RU" sz="1800" u="none" strike="noStrike" dirty="0">
                          <a:solidFill>
                            <a:srgbClr val="0645AD"/>
                          </a:solidFill>
                          <a:hlinkClick r:id="rId12" tooltip="Пан Ги Мун"/>
                        </a:rPr>
                        <a:t> </a:t>
                      </a:r>
                      <a:r>
                        <a:rPr lang="ru-RU" sz="1800" u="none" strike="noStrike" dirty="0" err="1">
                          <a:solidFill>
                            <a:srgbClr val="0645AD"/>
                          </a:solidFill>
                          <a:hlinkClick r:id="rId12" tooltip="Пан Ги Мун"/>
                        </a:rPr>
                        <a:t>Мун</a:t>
                      </a:r>
                      <a:endParaRPr lang="ru-RU" sz="1800" dirty="0"/>
                    </a:p>
                  </a:txBody>
                  <a:tcPr marL="68881" marR="68881" marT="34441" marB="3444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85059">
                <a:tc>
                  <a:txBody>
                    <a:bodyPr/>
                    <a:lstStyle/>
                    <a:p>
                      <a:pPr fontAlgn="t"/>
                      <a:r>
                        <a:rPr lang="ru-RU" sz="1800" b="1"/>
                        <a:t>Председатель Генеральной Ассамблеи</a:t>
                      </a:r>
                      <a:endParaRPr lang="ru-RU" sz="1800" b="0"/>
                    </a:p>
                  </a:txBody>
                  <a:tcPr marL="68881" marR="68881" marT="34441" marB="3444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dirty="0"/>
                        <a:t> </a:t>
                      </a:r>
                      <a:r>
                        <a:rPr lang="ru-RU" sz="1800" u="none" strike="noStrike" dirty="0" err="1">
                          <a:solidFill>
                            <a:srgbClr val="BA0000"/>
                          </a:solidFill>
                          <a:hlinkClick r:id="rId13" tooltip="Насир Абд аль-Азиз ан-Насер (страница отсутствует)"/>
                        </a:rPr>
                        <a:t>Насир</a:t>
                      </a:r>
                      <a:r>
                        <a:rPr lang="ru-RU" sz="1800" u="none" strike="noStrike" dirty="0">
                          <a:solidFill>
                            <a:srgbClr val="BA0000"/>
                          </a:solidFill>
                          <a:hlinkClick r:id="rId13" tooltip="Насир Абд аль-Азиз ан-Насер (страница отсутствует)"/>
                        </a:rPr>
                        <a:t> </a:t>
                      </a:r>
                      <a:r>
                        <a:rPr lang="ru-RU" sz="1800" u="none" strike="noStrike" dirty="0" err="1">
                          <a:solidFill>
                            <a:srgbClr val="BA0000"/>
                          </a:solidFill>
                          <a:hlinkClick r:id="rId13" tooltip="Насир Абд аль-Азиз ан-Насер (страница отсутствует)"/>
                        </a:rPr>
                        <a:t>Абд</a:t>
                      </a:r>
                      <a:r>
                        <a:rPr lang="ru-RU" sz="1800" u="none" strike="noStrike" dirty="0">
                          <a:solidFill>
                            <a:srgbClr val="BA0000"/>
                          </a:solidFill>
                          <a:hlinkClick r:id="rId13" tooltip="Насир Абд аль-Азиз ан-Насер (страница отсутствует)"/>
                        </a:rPr>
                        <a:t> </a:t>
                      </a:r>
                      <a:r>
                        <a:rPr lang="ru-RU" sz="1800" u="none" strike="noStrike" dirty="0" err="1">
                          <a:solidFill>
                            <a:srgbClr val="BA0000"/>
                          </a:solidFill>
                          <a:hlinkClick r:id="rId13" tooltip="Насир Абд аль-Азиз ан-Насер (страница отсутствует)"/>
                        </a:rPr>
                        <a:t>аль-Азиз</a:t>
                      </a:r>
                      <a:r>
                        <a:rPr lang="ru-RU" sz="1800" u="none" strike="noStrike" dirty="0">
                          <a:solidFill>
                            <a:srgbClr val="BA0000"/>
                          </a:solidFill>
                          <a:hlinkClick r:id="rId13" tooltip="Насир Абд аль-Азиз ан-Насер (страница отсутствует)"/>
                        </a:rPr>
                        <a:t> </a:t>
                      </a:r>
                      <a:r>
                        <a:rPr lang="ru-RU" sz="1800" u="none" strike="noStrike" dirty="0" err="1">
                          <a:solidFill>
                            <a:srgbClr val="BA0000"/>
                          </a:solidFill>
                          <a:hlinkClick r:id="rId13" tooltip="Насир Абд аль-Азиз ан-Насер (страница отсутствует)"/>
                        </a:rPr>
                        <a:t>ан-Насер</a:t>
                      </a:r>
                      <a:endParaRPr lang="ru-RU" sz="1800" dirty="0"/>
                    </a:p>
                  </a:txBody>
                  <a:tcPr marL="68881" marR="68881" marT="34441" marB="3444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85059">
                <a:tc>
                  <a:txBody>
                    <a:bodyPr/>
                    <a:lstStyle/>
                    <a:p>
                      <a:pPr fontAlgn="t"/>
                      <a:r>
                        <a:rPr lang="ru-RU" sz="1800" b="1" dirty="0"/>
                        <a:t>Председатель Совета Безопасности</a:t>
                      </a:r>
                      <a:endParaRPr lang="ru-RU" sz="1800" b="0" dirty="0"/>
                    </a:p>
                  </a:txBody>
                  <a:tcPr marL="68881" marR="68881" marT="34441" marB="3444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dirty="0"/>
                        <a:t> Эммануэль </a:t>
                      </a:r>
                      <a:r>
                        <a:rPr lang="ru-RU" sz="1800" dirty="0" err="1"/>
                        <a:t>Иссозе-Нгондэ</a:t>
                      </a:r>
                      <a:endParaRPr lang="ru-RU" sz="1800" dirty="0"/>
                    </a:p>
                  </a:txBody>
                  <a:tcPr marL="68881" marR="68881" marT="34441" marB="3444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pic>
        <p:nvPicPr>
          <p:cNvPr id="15363" name="Picture 3" descr="Флаг Швейцарии">
            <a:hlinkClick r:id="rId14" tooltip="Флаг Швейцарии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715008" y="1428736"/>
            <a:ext cx="209550" cy="209550"/>
          </a:xfrm>
          <a:prstGeom prst="rect">
            <a:avLst/>
          </a:prstGeom>
          <a:noFill/>
        </p:spPr>
      </p:pic>
      <p:pic>
        <p:nvPicPr>
          <p:cNvPr id="15364" name="Picture 4" descr="Флаг Австрии">
            <a:hlinkClick r:id="rId16" tooltip="Флаг Австрии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715008" y="1714488"/>
            <a:ext cx="285751" cy="194831"/>
          </a:xfrm>
          <a:prstGeom prst="rect">
            <a:avLst/>
          </a:prstGeom>
          <a:noFill/>
        </p:spPr>
      </p:pic>
      <p:pic>
        <p:nvPicPr>
          <p:cNvPr id="15365" name="Picture 5" descr="Флаг Кении">
            <a:hlinkClick r:id="rId18" tooltip="Флаг Кении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929322" y="2000240"/>
            <a:ext cx="357190" cy="243539"/>
          </a:xfrm>
          <a:prstGeom prst="rect">
            <a:avLst/>
          </a:prstGeom>
          <a:noFill/>
        </p:spPr>
      </p:pic>
      <p:pic>
        <p:nvPicPr>
          <p:cNvPr id="15366" name="Picture 6" descr="Флаг Республики Корея">
            <a:hlinkClick r:id="rId20" tooltip="Флаг Республики Корея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 rot="10800000" flipV="1">
            <a:off x="6286512" y="4357694"/>
            <a:ext cx="419104" cy="285753"/>
          </a:xfrm>
          <a:prstGeom prst="rect">
            <a:avLst/>
          </a:prstGeom>
          <a:noFill/>
        </p:spPr>
      </p:pic>
      <p:pic>
        <p:nvPicPr>
          <p:cNvPr id="15367" name="Picture 7" descr="Флаг Катара">
            <a:hlinkClick r:id="rId22" tooltip="Флаг Катара"/>
          </p:cNvPr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8143900" y="5072074"/>
            <a:ext cx="558802" cy="228601"/>
          </a:xfrm>
          <a:prstGeom prst="rect">
            <a:avLst/>
          </a:prstGeom>
          <a:noFill/>
        </p:spPr>
      </p:pic>
      <p:pic>
        <p:nvPicPr>
          <p:cNvPr id="15368" name="Picture 8" descr="Флаг Габона">
            <a:hlinkClick r:id="rId24" tooltip="Флаг Габона"/>
          </p:cNvPr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8001024" y="5643578"/>
            <a:ext cx="209550" cy="161925"/>
          </a:xfrm>
          <a:prstGeom prst="rect">
            <a:avLst/>
          </a:prstGeom>
          <a:noFill/>
        </p:spPr>
      </p:pic>
      <p:pic>
        <p:nvPicPr>
          <p:cNvPr id="15362" name="Picture 2" descr="Флаг США">
            <a:hlinkClick r:id="rId26" tooltip="Флаг США"/>
          </p:cNvPr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5929322" y="857232"/>
            <a:ext cx="523879" cy="285752"/>
          </a:xfrm>
          <a:prstGeom prst="rect">
            <a:avLst/>
          </a:prstGeom>
          <a:noFill/>
        </p:spPr>
      </p:pic>
      <p:pic>
        <p:nvPicPr>
          <p:cNvPr id="10" name="Рисунок 9" descr="img12566_7-3_Zal_Generalnoy_Assamblii_OON.jp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1714480" y="857232"/>
            <a:ext cx="2357454" cy="146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9144000" cy="6571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7916" tIns="45720" rIns="36501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8988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Структура ООН: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898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Генеральная Ассамблея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объединяющая всех членов ООН.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898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Совет Безопасности -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постоянных членов (Великобритания, Китай, Россия, США, Франция) и  10 непостоянных, избираемых на 2 года;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898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Экономический и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Социальный Совет (ЭКОСОС)-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54 члена, избираются на 3 года (обновляется каждый год на 1/3);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898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Международный Суд 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открыт для всех стран, в т.ч. не членов ООН;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Секретариат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во главе с Генеральным Секретарем (сейчас Пан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Гимун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 Республики Корея).</a:t>
            </a:r>
            <a:endParaRPr kumimoji="0" lang="ru-RU" sz="2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898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Всемирный Банк –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многостороннее кредитное учреждение, состоит из 5 институтов, целью которых является содействие экономического и социального развития (преимущественно развивающихся и пост социалистических) стран.</a:t>
            </a:r>
            <a:endParaRPr kumimoji="0" lang="ru-RU" sz="2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898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Финансируется развитыми странами. Штаб-квартира – Вашингтон.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8898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Международный банк реконструкции и развития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(МБРР)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180 стран в т.ч.    Россия;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8898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Международная ассоциация развития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(МАР)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- 162 страны; в т.ч.    Россия;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8898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Международная финансовая корпорация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(МФК)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170 стран,  в т.ч. Россия;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8898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Международное агентство по инвестиционным гарантиям—134 страны,  в т.ч. Россия;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8898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Международный центр по урегулированию международных споров - 119 стран, в т.ч. Россия.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f.jp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Международный Валютный Фонд (МВФ)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- 181 страна,  в т.ч. Россия; </a:t>
            </a:r>
          </a:p>
          <a:p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Цель-регулирование валютно-кредитных отношений, содействие стабильности курсов валют, мировой торговли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Штаб-квартира - Вашингтон.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786050" y="4929198"/>
          <a:ext cx="6096000" cy="188976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0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Основание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Создание хартии МВФ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000" u="none" strike="noStrike" dirty="0">
                          <a:solidFill>
                            <a:srgbClr val="0645AD"/>
                          </a:solidFill>
                          <a:latin typeface="Times New Roman" pitchFamily="18" charset="0"/>
                          <a:cs typeface="Times New Roman" pitchFamily="18" charset="0"/>
                          <a:hlinkClick r:id="rId4" tooltip="22 июля"/>
                        </a:rPr>
                        <a:t>22 июля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000" u="none" strike="noStrike" dirty="0">
                          <a:solidFill>
                            <a:srgbClr val="0645AD"/>
                          </a:solidFill>
                          <a:latin typeface="Times New Roman" pitchFamily="18" charset="0"/>
                          <a:cs typeface="Times New Roman" pitchFamily="18" charset="0"/>
                          <a:hlinkClick r:id="rId5" tooltip="1944"/>
                        </a:rPr>
                        <a:t>1944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sz="2000" b="1">
                          <a:latin typeface="Times New Roman" pitchFamily="18" charset="0"/>
                          <a:cs typeface="Times New Roman" pitchFamily="18" charset="0"/>
                        </a:rPr>
                        <a:t>Официальная дата создания МВФ</a:t>
                      </a:r>
                      <a:endParaRPr lang="ru-RU" sz="20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000" u="none" strike="noStrike" dirty="0">
                          <a:solidFill>
                            <a:srgbClr val="0645AD"/>
                          </a:solidFill>
                          <a:latin typeface="Times New Roman" pitchFamily="18" charset="0"/>
                          <a:cs typeface="Times New Roman" pitchFamily="18" charset="0"/>
                          <a:hlinkClick r:id="rId6" tooltip="27 декабря"/>
                        </a:rPr>
                        <a:t>27 декабря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000" u="none" strike="noStrike" dirty="0">
                          <a:solidFill>
                            <a:srgbClr val="0645AD"/>
                          </a:solidFill>
                          <a:latin typeface="Times New Roman" pitchFamily="18" charset="0"/>
                          <a:cs typeface="Times New Roman" pitchFamily="18" charset="0"/>
                          <a:hlinkClick r:id="rId7" tooltip="1945"/>
                        </a:rPr>
                        <a:t>1945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sz="2000" b="1">
                          <a:latin typeface="Times New Roman" pitchFamily="18" charset="0"/>
                          <a:cs typeface="Times New Roman" pitchFamily="18" charset="0"/>
                        </a:rPr>
                        <a:t>Начало деятельности</a:t>
                      </a:r>
                      <a:endParaRPr lang="ru-RU" sz="20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000" u="none" strike="noStrike" dirty="0">
                          <a:solidFill>
                            <a:srgbClr val="0645AD"/>
                          </a:solidFill>
                          <a:latin typeface="Times New Roman" pitchFamily="18" charset="0"/>
                          <a:cs typeface="Times New Roman" pitchFamily="18" charset="0"/>
                          <a:hlinkClick r:id="rId8" tooltip="1 марта"/>
                        </a:rPr>
                        <a:t>1 марта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000" u="none" strike="noStrike" dirty="0">
                          <a:solidFill>
                            <a:srgbClr val="0645AD"/>
                          </a:solidFill>
                          <a:latin typeface="Times New Roman" pitchFamily="18" charset="0"/>
                          <a:cs typeface="Times New Roman" pitchFamily="18" charset="0"/>
                          <a:hlinkClick r:id="rId9" tooltip="1947"/>
                        </a:rPr>
                        <a:t>1947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895</Words>
  <Application>Microsoft Office PowerPoint</Application>
  <PresentationFormat>Экран (4:3)</PresentationFormat>
  <Paragraphs>120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Политическая география и геополитика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Политическая география и геополитика</dc:title>
  <dc:creator>Пользователь</dc:creator>
  <cp:lastModifiedBy>Владелец</cp:lastModifiedBy>
  <cp:revision>29</cp:revision>
  <dcterms:created xsi:type="dcterms:W3CDTF">2011-10-07T13:35:08Z</dcterms:created>
  <dcterms:modified xsi:type="dcterms:W3CDTF">2014-03-25T15:39:02Z</dcterms:modified>
</cp:coreProperties>
</file>