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CD82-591A-46C7-8BF7-1547FEE492C1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07F78-2442-455F-927F-CE9C6E64BC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87243C-DA84-4420-A7DE-A6AAC19AD0F5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692DA8-EDBF-4B76-93BC-21DC53A461C9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2B1496-EFEC-4B9C-8D96-174A5335F489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E0B13A-E2D1-4568-B9EF-17533E8ED1D4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AC709F-27A6-4FD8-BE23-0A71DB68CA15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EC811E-D9B6-49FD-B31C-FDD74EF59F5C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B8BDF5-4F62-46E1-BB9C-5045C00ABCC1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89F366-85A8-44AF-9BB6-EBA76E33F5EA}" type="datetimeFigureOut">
              <a:rPr lang="ru-RU" smtClean="0"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5A8538-25AD-4150-9F6B-F5A689F3EB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04664"/>
            <a:ext cx="7406640" cy="532859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Применение 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технологии </a:t>
            </a:r>
            <a:r>
              <a:rPr lang="ru-RU" dirty="0" err="1" smtClean="0">
                <a:solidFill>
                  <a:srgbClr val="00B0F0"/>
                </a:solidFill>
                <a:latin typeface="Arial Black" pitchFamily="34" charset="0"/>
              </a:rPr>
              <a:t>разноуровневых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 уроков </a:t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при подготовке к ЕГЭ по </a:t>
            </a: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>математике</a:t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00B0F0"/>
                </a:solidFill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>Учитель математики МБОУ – СОШ № 10</a:t>
            </a:r>
            <a:br>
              <a:rPr lang="ru-RU" sz="2200" dirty="0" smtClean="0">
                <a:latin typeface="Arial Black" pitchFamily="34" charset="0"/>
              </a:rPr>
            </a:br>
            <a:r>
              <a:rPr lang="ru-RU" sz="2200" dirty="0" smtClean="0">
                <a:latin typeface="Arial Black" pitchFamily="34" charset="0"/>
              </a:rPr>
              <a:t>города Армавира </a:t>
            </a:r>
            <a:r>
              <a:rPr lang="ru-RU" sz="2200" dirty="0" err="1" smtClean="0">
                <a:latin typeface="Arial Black" pitchFamily="34" charset="0"/>
              </a:rPr>
              <a:t>Мирюшкина</a:t>
            </a:r>
            <a:r>
              <a:rPr lang="ru-RU" sz="2200" dirty="0" smtClean="0">
                <a:latin typeface="Arial Black" pitchFamily="34" charset="0"/>
              </a:rPr>
              <a:t> Л.И.</a:t>
            </a:r>
            <a:endParaRPr lang="ru-RU" sz="2200" dirty="0">
              <a:latin typeface="Arial Black" pitchFamily="34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29500" y="6858000"/>
            <a:ext cx="1552575" cy="1730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latin typeface="Impact" pitchFamily="34" charset="0"/>
              </a:rPr>
              <a:t>Урок разноуровневого обобщающего повторения по теме </a:t>
            </a:r>
            <a:br>
              <a:rPr lang="ru-RU" sz="3100" dirty="0" smtClean="0">
                <a:latin typeface="Impact" pitchFamily="34" charset="0"/>
              </a:rPr>
            </a:br>
            <a:r>
              <a:rPr lang="ru-RU" sz="3100" dirty="0" smtClean="0">
                <a:latin typeface="Impact" pitchFamily="34" charset="0"/>
              </a:rPr>
              <a:t>«Решение иррациональных уравнений</a:t>
            </a:r>
            <a:r>
              <a:rPr lang="ru-RU" dirty="0" smtClean="0">
                <a:latin typeface="Impact" pitchFamily="34" charset="0"/>
              </a:rPr>
              <a:t>»</a:t>
            </a:r>
            <a:endParaRPr lang="ru-RU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929313"/>
            <a:ext cx="266700" cy="150812"/>
          </a:xfrm>
        </p:spPr>
        <p:txBody>
          <a:bodyPr>
            <a:normAutofit fontScale="2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2286000"/>
            <a:ext cx="1697037" cy="230822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Franklin Gothic Book" pitchFamily="34" charset="0"/>
              </a:rPr>
              <a:t>Группа 1: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не справляются с заданиями базового уровня</a:t>
            </a:r>
          </a:p>
          <a:p>
            <a:pPr algn="ctr"/>
            <a:endParaRPr lang="ru-RU" b="1">
              <a:latin typeface="Franklin Gothic Book" pitchFamily="34" charset="0"/>
            </a:endParaRPr>
          </a:p>
          <a:p>
            <a:pPr algn="ctr"/>
            <a:endParaRPr lang="ru-RU" b="1">
              <a:latin typeface="Franklin Gothic Book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0" y="2286000"/>
            <a:ext cx="1719263" cy="20320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Franklin Gothic Book" pitchFamily="34" charset="0"/>
              </a:rPr>
              <a:t>Группа 2: справляются с  заданиями базового уровня и не справляются  с повышенным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940425" y="2276475"/>
            <a:ext cx="1439863" cy="2032000"/>
          </a:xfrm>
          <a:prstGeom prst="rect">
            <a:avLst/>
          </a:prstGeom>
          <a:solidFill>
            <a:srgbClr val="FF7C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Franklin Gothic Book" pitchFamily="34" charset="0"/>
              </a:rPr>
              <a:t>Группа 3: </a:t>
            </a:r>
          </a:p>
          <a:p>
            <a:pPr algn="ctr"/>
            <a:r>
              <a:rPr lang="ru-RU" b="1">
                <a:latin typeface="Franklin Gothic Book" pitchFamily="34" charset="0"/>
              </a:rPr>
              <a:t>успешно решают задания повышенного уровня</a:t>
            </a:r>
          </a:p>
          <a:p>
            <a:pPr algn="ctr"/>
            <a:endParaRPr lang="ru-RU" b="1">
              <a:latin typeface="Franklin Gothic Book" pitchFamily="34" charset="0"/>
            </a:endParaRPr>
          </a:p>
        </p:txBody>
      </p:sp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3286125" y="24288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Impact" pitchFamily="34" charset="0"/>
              </a:rPr>
              <a:t>Урок разноуровневого обобщающего повторения по теме </a:t>
            </a:r>
            <a:br>
              <a:rPr lang="ru-RU" sz="2800" dirty="0" smtClean="0">
                <a:latin typeface="Impact" pitchFamily="34" charset="0"/>
              </a:rPr>
            </a:br>
            <a:r>
              <a:rPr lang="ru-RU" sz="2800" dirty="0" smtClean="0">
                <a:latin typeface="Impact" pitchFamily="34" charset="0"/>
              </a:rPr>
              <a:t>«Решение иррациональных уравнений»</a:t>
            </a:r>
            <a:endParaRPr lang="ru-RU" sz="2800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7624763" cy="4294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Цели урока:</a:t>
            </a:r>
          </a:p>
          <a:p>
            <a:pPr>
              <a:buFont typeface="Wingdings" pitchFamily="2" charset="2"/>
              <a:buChar char="§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Обобщить теоретические знания, используемые при решении иррациональных уравнений;</a:t>
            </a:r>
          </a:p>
          <a:p>
            <a:pPr>
              <a:buFont typeface="Wingdings" pitchFamily="2" charset="2"/>
              <a:buChar char="§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Организовать работу учащихся на уровне, соответствующем уровню уже сформированных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42048" cy="1274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latin typeface="Impact" pitchFamily="34" charset="0"/>
              </a:rPr>
              <a:t>Урок разноуровневого обобщающего повторения по теме </a:t>
            </a:r>
            <a:br>
              <a:rPr lang="ru-RU" sz="2800" dirty="0" smtClean="0">
                <a:latin typeface="Impact" pitchFamily="34" charset="0"/>
              </a:rPr>
            </a:br>
            <a:r>
              <a:rPr lang="ru-RU" sz="2800" dirty="0" smtClean="0">
                <a:latin typeface="Impact" pitchFamily="34" charset="0"/>
              </a:rPr>
              <a:t>«Решение иррациональных уравнений»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500" y="1643063"/>
          <a:ext cx="8001000" cy="5003806"/>
        </p:xfrm>
        <a:graphic>
          <a:graphicData uri="http://schemas.openxmlformats.org/drawingml/2006/table">
            <a:tbl>
              <a:tblPr/>
              <a:tblGrid>
                <a:gridCol w="2614613"/>
                <a:gridCol w="2616200"/>
                <a:gridCol w="155575"/>
                <a:gridCol w="2614612"/>
              </a:tblGrid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№ 1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№ 2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№ 3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8763">
                <a:tc gridSpan="4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 урока – организационный (2 минуты)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6288">
                <a:tc gridSpan="4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 урока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минут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Повторение теоретического материала по теме: «Арифметический корень и его свойства. Иррациональные уравнения»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963">
                <a:tc gridSpan="4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 урока (38 минут)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иррациональных уравнений 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963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Зеленая карточка №1.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Решите уравнение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 </a:t>
                      </a: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Голубая карточка №1.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Решите уравнение: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Розовая карточка №2.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 gridSpan="4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Решите уравнение:  .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591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Зелёная карточка №2.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Решите уравнение: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Голубая карточка №2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Розовая карточка №2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 gridSpan="4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 урока (20 минут)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Самостоятельная работа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Зелёная карточка №3.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Голубая карточка №3.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Розовая карточка №3.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 gridSpan="4">
                  <a:txBody>
                    <a:bodyPr/>
                    <a:lstStyle/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этап урока (2 минуты)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49263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урока, комментарии по домашнему заданию </a:t>
                      </a:r>
                    </a:p>
                  </a:txBody>
                  <a:tcPr marL="37020" marR="3702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3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071546"/>
            <a:ext cx="8686800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II</a:t>
            </a:r>
            <a:r>
              <a:rPr lang="ru-RU" dirty="0" smtClean="0"/>
              <a:t> этап урока:</a:t>
            </a:r>
            <a:br>
              <a:rPr lang="ru-RU" dirty="0" smtClean="0"/>
            </a:br>
            <a:r>
              <a:rPr lang="ru-RU" sz="3100" i="1" dirty="0" smtClean="0">
                <a:latin typeface="Candara" pitchFamily="34" charset="0"/>
                <a:cs typeface="Times New Roman" pitchFamily="18" charset="0"/>
              </a:rPr>
              <a:t>повторение теоретического материала по теме «Арифметический корень и его свойства.          				Иррациональные уравнения»</a:t>
            </a:r>
            <a:endParaRPr lang="ru-RU" sz="3100" i="1" dirty="0">
              <a:latin typeface="Candara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2428875"/>
            <a:ext cx="8501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Franklin Gothic Book" pitchFamily="34" charset="0"/>
              </a:rPr>
              <a:t>Повторить: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определение арифметического корня</a:t>
            </a:r>
            <a:r>
              <a:rPr lang="en-US" sz="2400" b="1">
                <a:latin typeface="Franklin Gothic Book" pitchFamily="34" charset="0"/>
              </a:rPr>
              <a:t> </a:t>
            </a:r>
            <a:r>
              <a:rPr lang="en-US" sz="2400" b="1" i="1">
                <a:latin typeface="Franklin Gothic Book" pitchFamily="34" charset="0"/>
              </a:rPr>
              <a:t>n </a:t>
            </a:r>
            <a:r>
              <a:rPr lang="ru-RU" sz="2400" b="1" i="1">
                <a:latin typeface="Franklin Gothic Book" pitchFamily="34" charset="0"/>
              </a:rPr>
              <a:t>–ой степени;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свойства корня</a:t>
            </a:r>
            <a:r>
              <a:rPr lang="en-US" sz="2400" b="1">
                <a:latin typeface="Franklin Gothic Book" pitchFamily="34" charset="0"/>
              </a:rPr>
              <a:t> </a:t>
            </a:r>
            <a:r>
              <a:rPr lang="en-US" sz="2400" b="1" i="1">
                <a:latin typeface="Franklin Gothic Book" pitchFamily="34" charset="0"/>
              </a:rPr>
              <a:t>n </a:t>
            </a:r>
            <a:r>
              <a:rPr lang="ru-RU" sz="2400" b="1" i="1">
                <a:latin typeface="Franklin Gothic Book" pitchFamily="34" charset="0"/>
              </a:rPr>
              <a:t>–ой степени;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определение иррационального уравнения;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определение равносильных  уравнений;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способы решения уравнения вида                        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понятие равносильного перехода при решении иррационального уравнения;</a:t>
            </a:r>
          </a:p>
          <a:p>
            <a:pPr>
              <a:buFont typeface="Arial" charset="0"/>
              <a:buChar char="•"/>
            </a:pPr>
            <a:r>
              <a:rPr lang="ru-RU" sz="2400" b="1">
                <a:latin typeface="Franklin Gothic Book" pitchFamily="34" charset="0"/>
              </a:rPr>
              <a:t>вопросы разрешимости иррациональных уравнений.</a:t>
            </a: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5500688" y="4286250"/>
          <a:ext cx="1652587" cy="428625"/>
        </p:xfrm>
        <a:graphic>
          <a:graphicData uri="http://schemas.openxmlformats.org/presentationml/2006/ole">
            <p:oleObj spid="_x0000_s1026" r:id="rId4" imgW="1167893" imgH="3046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686800" cy="92869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III</a:t>
            </a:r>
            <a:r>
              <a:rPr lang="ru-RU" dirty="0" smtClean="0"/>
              <a:t> этап урока:</a:t>
            </a:r>
            <a:br>
              <a:rPr lang="ru-RU" dirty="0" smtClean="0"/>
            </a:br>
            <a:r>
              <a:rPr lang="ru-RU" dirty="0" smtClean="0"/>
              <a:t>работа в </a:t>
            </a:r>
            <a:r>
              <a:rPr lang="ru-RU" dirty="0" err="1" smtClean="0"/>
              <a:t>разноуровневых</a:t>
            </a:r>
            <a:r>
              <a:rPr lang="ru-RU" dirty="0" smtClean="0"/>
              <a:t> группах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625" y="1714500"/>
          <a:ext cx="8358188" cy="4733927"/>
        </p:xfrm>
        <a:graphic>
          <a:graphicData uri="http://schemas.openxmlformats.org/drawingml/2006/table">
            <a:tbl>
              <a:tblPr/>
              <a:tblGrid>
                <a:gridCol w="2571750"/>
                <a:gridCol w="3071813"/>
                <a:gridCol w="2714625"/>
              </a:tblGrid>
              <a:tr h="63341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1. Решите уравнение:   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Решите уравнение:  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150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Зеленая карточка №1.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Решите уравнение: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 </a:t>
                      </a: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Голубая карточка №1.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925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Решите уравнение: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Розовая карточка №2.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gridSpan="3">
                  <a:txBody>
                    <a:bodyPr/>
                    <a:lstStyle/>
                    <a:p>
                      <a:pPr marL="349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Решите уравнение:  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371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Зелёная карточка №2.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Решите уравнение:</a:t>
                      </a: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2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Голубая карточка №2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Решите самостоятельно.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Розовая карточка №2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403" marR="1040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0" name="Object 12"/>
          <p:cNvGraphicFramePr>
            <a:graphicFrameLocks noChangeAspect="1"/>
          </p:cNvGraphicFramePr>
          <p:nvPr/>
        </p:nvGraphicFramePr>
        <p:xfrm>
          <a:off x="3643313" y="1714500"/>
          <a:ext cx="1685925" cy="314325"/>
        </p:xfrm>
        <a:graphic>
          <a:graphicData uri="http://schemas.openxmlformats.org/presentationml/2006/ole">
            <p:oleObj spid="_x0000_s2050" r:id="rId4" imgW="1688367" imgH="317362" progId="Equation.3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5857875" y="1928813"/>
          <a:ext cx="2590800" cy="390525"/>
        </p:xfrm>
        <a:graphic>
          <a:graphicData uri="http://schemas.openxmlformats.org/presentationml/2006/ole">
            <p:oleObj spid="_x0000_s2051" r:id="rId5" imgW="2590800" imgH="393700" progId="Equation.DSMT4">
              <p:embed/>
            </p:oleObj>
          </a:graphicData>
        </a:graphic>
      </p:graphicFrame>
      <p:graphicFrame>
        <p:nvGraphicFramePr>
          <p:cNvPr id="2052" name="Object 10"/>
          <p:cNvGraphicFramePr>
            <a:graphicFrameLocks noChangeAspect="1"/>
          </p:cNvGraphicFramePr>
          <p:nvPr/>
        </p:nvGraphicFramePr>
        <p:xfrm>
          <a:off x="5715000" y="2357438"/>
          <a:ext cx="2000250" cy="285750"/>
        </p:xfrm>
        <a:graphic>
          <a:graphicData uri="http://schemas.openxmlformats.org/presentationml/2006/ole">
            <p:oleObj spid="_x0000_s2052" r:id="rId6" imgW="2145369" imgH="266584" progId="Equation.3">
              <p:embed/>
            </p:oleObj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6072188" y="3071813"/>
          <a:ext cx="2657475" cy="352425"/>
        </p:xfrm>
        <a:graphic>
          <a:graphicData uri="http://schemas.openxmlformats.org/presentationml/2006/ole">
            <p:oleObj spid="_x0000_s2053" r:id="rId7" imgW="2654300" imgH="355600" progId="Equation.DSMT4">
              <p:embed/>
            </p:oleObj>
          </a:graphicData>
        </a:graphic>
      </p:graphicFrame>
      <p:graphicFrame>
        <p:nvGraphicFramePr>
          <p:cNvPr id="2054" name="Object 8"/>
          <p:cNvGraphicFramePr>
            <a:graphicFrameLocks noChangeAspect="1"/>
          </p:cNvGraphicFramePr>
          <p:nvPr/>
        </p:nvGraphicFramePr>
        <p:xfrm>
          <a:off x="5929313" y="4214813"/>
          <a:ext cx="2181225" cy="428625"/>
        </p:xfrm>
        <a:graphic>
          <a:graphicData uri="http://schemas.openxmlformats.org/presentationml/2006/ole">
            <p:oleObj spid="_x0000_s2054" r:id="rId8" imgW="2184400" imgH="4318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643563" y="4643438"/>
          <a:ext cx="3086100" cy="390525"/>
        </p:xfrm>
        <a:graphic>
          <a:graphicData uri="http://schemas.openxmlformats.org/presentationml/2006/ole">
            <p:oleObj spid="_x0000_s2055" r:id="rId9" imgW="30861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2286000"/>
            <a:ext cx="9144000" cy="2006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686800" cy="84124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IV</a:t>
            </a:r>
            <a:r>
              <a:rPr lang="ru-RU" dirty="0" smtClean="0"/>
              <a:t> этап урока:</a:t>
            </a:r>
            <a:br>
              <a:rPr lang="ru-RU" dirty="0" smtClean="0"/>
            </a:br>
            <a:r>
              <a:rPr lang="ru-RU" dirty="0" err="1" smtClean="0"/>
              <a:t>разноуровневая</a:t>
            </a:r>
            <a:r>
              <a:rPr lang="ru-RU" dirty="0" smtClean="0"/>
              <a:t> самостоятельная 									работа</a:t>
            </a:r>
            <a:endParaRPr lang="ru-RU" dirty="0"/>
          </a:p>
        </p:txBody>
      </p:sp>
      <p:sp>
        <p:nvSpPr>
          <p:cNvPr id="3083" name="TextBox 2"/>
          <p:cNvSpPr txBox="1">
            <a:spLocks noChangeArrowheads="1"/>
          </p:cNvSpPr>
          <p:nvPr/>
        </p:nvSpPr>
        <p:spPr bwMode="auto">
          <a:xfrm>
            <a:off x="214313" y="2286000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graphicFrame>
        <p:nvGraphicFramePr>
          <p:cNvPr id="3074" name="Object 13"/>
          <p:cNvGraphicFramePr>
            <a:graphicFrameLocks noChangeAspect="1"/>
          </p:cNvGraphicFramePr>
          <p:nvPr/>
        </p:nvGraphicFramePr>
        <p:xfrm>
          <a:off x="642938" y="2786063"/>
          <a:ext cx="2162175" cy="352425"/>
        </p:xfrm>
        <a:graphic>
          <a:graphicData uri="http://schemas.openxmlformats.org/presentationml/2006/ole">
            <p:oleObj spid="_x0000_s3074" r:id="rId4" imgW="2159000" imgH="355600" progId="Equation.3">
              <p:embed/>
            </p:oleObj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3643313" y="2786063"/>
          <a:ext cx="1990725" cy="352425"/>
        </p:xfrm>
        <a:graphic>
          <a:graphicData uri="http://schemas.openxmlformats.org/presentationml/2006/ole">
            <p:oleObj spid="_x0000_s3075" r:id="rId5" imgW="1993900" imgH="355600" progId="Equation.DSMT4">
              <p:embed/>
            </p:oleObj>
          </a:graphicData>
        </a:graphic>
      </p:graphicFrame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6429375" y="2786063"/>
          <a:ext cx="2543175" cy="390525"/>
        </p:xfrm>
        <a:graphic>
          <a:graphicData uri="http://schemas.openxmlformats.org/presentationml/2006/ole">
            <p:oleObj spid="_x0000_s3076" r:id="rId6" imgW="2540000" imgH="393700" progId="Equation.DSMT4">
              <p:embed/>
            </p:oleObj>
          </a:graphicData>
        </a:graphic>
      </p:graphicFrame>
      <p:graphicFrame>
        <p:nvGraphicFramePr>
          <p:cNvPr id="3077" name="Object 10"/>
          <p:cNvGraphicFramePr>
            <a:graphicFrameLocks noChangeAspect="1"/>
          </p:cNvGraphicFramePr>
          <p:nvPr/>
        </p:nvGraphicFramePr>
        <p:xfrm>
          <a:off x="3000375" y="3214688"/>
          <a:ext cx="2276475" cy="428625"/>
        </p:xfrm>
        <a:graphic>
          <a:graphicData uri="http://schemas.openxmlformats.org/presentationml/2006/ole">
            <p:oleObj spid="_x0000_s3077" r:id="rId7" imgW="2273300" imgH="431800" progId="Equation.3">
              <p:embed/>
            </p:oleObj>
          </a:graphicData>
        </a:graphic>
      </p:graphicFrame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2286000"/>
            <a:ext cx="35734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811213" algn="l"/>
              </a:tabLst>
            </a:pPr>
            <a:r>
              <a:rPr lang="ru-RU" sz="1600" b="1">
                <a:cs typeface="Times New Roman" pitchFamily="18" charset="0"/>
              </a:rPr>
              <a:t>Зелёная карточка №3 (вариант 1)</a:t>
            </a:r>
            <a:endParaRPr lang="ru-RU" sz="1100"/>
          </a:p>
          <a:p>
            <a:pPr eaLnBrk="0" hangingPunct="0">
              <a:buFontTx/>
              <a:buAutoNum type="arabicPeriod"/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Решите уравнения: </a:t>
            </a:r>
          </a:p>
          <a:p>
            <a:pPr eaLnBrk="0" hangingPunct="0"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а)</a:t>
            </a:r>
          </a:p>
          <a:p>
            <a:pPr eaLnBrk="0" hangingPunct="0"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85" name="Прямоугольник 21"/>
          <p:cNvSpPr>
            <a:spLocks noChangeArrowheads="1"/>
          </p:cNvSpPr>
          <p:nvPr/>
        </p:nvSpPr>
        <p:spPr bwMode="auto">
          <a:xfrm>
            <a:off x="214313" y="3214688"/>
            <a:ext cx="25844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811213" algn="l"/>
              </a:tabLst>
            </a:pP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2. Решите уравнение</a:t>
            </a:r>
            <a:r>
              <a:rPr lang="ru-RU">
                <a:cs typeface="Times New Roman" pitchFamily="18" charset="0"/>
              </a:rPr>
              <a:t>  </a:t>
            </a:r>
            <a:endParaRPr lang="ru-RU" sz="2000"/>
          </a:p>
        </p:txBody>
      </p:sp>
      <p:sp>
        <p:nvSpPr>
          <p:cNvPr id="3086" name="Прямоугольник 22"/>
          <p:cNvSpPr>
            <a:spLocks noChangeArrowheads="1"/>
          </p:cNvSpPr>
          <p:nvPr/>
        </p:nvSpPr>
        <p:spPr bwMode="auto">
          <a:xfrm>
            <a:off x="0" y="3643313"/>
            <a:ext cx="8929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cs typeface="Times New Roman" pitchFamily="18" charset="0"/>
              </a:rPr>
              <a:t>Если уравнение имеет более одного корня, то в ответе укажите их произведение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3087" name="Прямоугольник 23"/>
          <p:cNvSpPr>
            <a:spLocks noChangeArrowheads="1"/>
          </p:cNvSpPr>
          <p:nvPr/>
        </p:nvSpPr>
        <p:spPr bwMode="auto">
          <a:xfrm>
            <a:off x="3214688" y="2786063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tabLst>
                <a:tab pos="811213" algn="l"/>
              </a:tabLst>
            </a:pPr>
            <a:r>
              <a:rPr lang="ru-RU">
                <a:solidFill>
                  <a:srgbClr val="000000"/>
                </a:solidFill>
                <a:cs typeface="Times New Roman" pitchFamily="18" charset="0"/>
              </a:rPr>
              <a:t>б) </a:t>
            </a:r>
            <a:endParaRPr lang="ru-RU" sz="2000"/>
          </a:p>
        </p:txBody>
      </p:sp>
      <p:sp>
        <p:nvSpPr>
          <p:cNvPr id="3088" name="TextBox 25"/>
          <p:cNvSpPr txBox="1">
            <a:spLocks noChangeArrowheads="1"/>
          </p:cNvSpPr>
          <p:nvPr/>
        </p:nvSpPr>
        <p:spPr bwMode="auto">
          <a:xfrm>
            <a:off x="6000750" y="2786063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в)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4286250"/>
            <a:ext cx="9144000" cy="2357438"/>
          </a:xfrm>
          <a:prstGeom prst="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3078" name="Object 21"/>
          <p:cNvGraphicFramePr>
            <a:graphicFrameLocks noChangeAspect="1"/>
          </p:cNvGraphicFramePr>
          <p:nvPr/>
        </p:nvGraphicFramePr>
        <p:xfrm>
          <a:off x="0" y="4786313"/>
          <a:ext cx="3095625" cy="457200"/>
        </p:xfrm>
        <a:graphic>
          <a:graphicData uri="http://schemas.openxmlformats.org/presentationml/2006/ole">
            <p:oleObj spid="_x0000_s3078" r:id="rId8" imgW="3098800" imgH="457200" progId="Equation.3">
              <p:embed/>
            </p:oleObj>
          </a:graphicData>
        </a:graphic>
      </p:graphicFrame>
      <p:graphicFrame>
        <p:nvGraphicFramePr>
          <p:cNvPr id="3079" name="Object 20"/>
          <p:cNvGraphicFramePr>
            <a:graphicFrameLocks noChangeAspect="1"/>
          </p:cNvGraphicFramePr>
          <p:nvPr/>
        </p:nvGraphicFramePr>
        <p:xfrm>
          <a:off x="0" y="5643563"/>
          <a:ext cx="3590925" cy="371475"/>
        </p:xfrm>
        <a:graphic>
          <a:graphicData uri="http://schemas.openxmlformats.org/presentationml/2006/ole">
            <p:oleObj spid="_x0000_s3079" r:id="rId9" imgW="3594100" imgH="368300" progId="Equation.DSMT4">
              <p:embed/>
            </p:oleObj>
          </a:graphicData>
        </a:graphic>
      </p:graphicFrame>
      <p:graphicFrame>
        <p:nvGraphicFramePr>
          <p:cNvPr id="3080" name="Object 19"/>
          <p:cNvGraphicFramePr>
            <a:graphicFrameLocks noChangeAspect="1"/>
          </p:cNvGraphicFramePr>
          <p:nvPr/>
        </p:nvGraphicFramePr>
        <p:xfrm>
          <a:off x="0" y="6143625"/>
          <a:ext cx="3228975" cy="390525"/>
        </p:xfrm>
        <a:graphic>
          <a:graphicData uri="http://schemas.openxmlformats.org/presentationml/2006/ole">
            <p:oleObj spid="_x0000_s3080" r:id="rId10" imgW="3225800" imgH="393700" progId="Equation.DSMT4">
              <p:embed/>
            </p:oleObj>
          </a:graphicData>
        </a:graphic>
      </p:graphicFrame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0" y="4357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811213" algn="l"/>
              </a:tabLst>
            </a:pPr>
            <a:r>
              <a:rPr lang="ru-RU" sz="1600" b="1">
                <a:cs typeface="Times New Roman" pitchFamily="18" charset="0"/>
              </a:rPr>
              <a:t>Розовая карточка № 3 (вариант 1)</a:t>
            </a:r>
            <a:endParaRPr lang="ru-RU" sz="1100"/>
          </a:p>
          <a:p>
            <a:pPr eaLnBrk="0" hangingPunct="0"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1. Решите уравнение</a:t>
            </a:r>
            <a:r>
              <a:rPr lang="ru-RU" sz="1600">
                <a:cs typeface="Times New Roman" pitchFamily="18" charset="0"/>
              </a:rPr>
              <a:t>  </a:t>
            </a:r>
            <a:endParaRPr lang="ru-RU"/>
          </a:p>
        </p:txBody>
      </p:sp>
      <p:sp>
        <p:nvSpPr>
          <p:cNvPr id="3091" name="Rectangle 23"/>
          <p:cNvSpPr>
            <a:spLocks noChangeArrowheads="1"/>
          </p:cNvSpPr>
          <p:nvPr/>
        </p:nvSpPr>
        <p:spPr bwMode="auto">
          <a:xfrm>
            <a:off x="0" y="528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811213" algn="l"/>
              </a:tabLst>
            </a:pPr>
            <a:r>
              <a:rPr lang="ru-RU" sz="1600">
                <a:cs typeface="Times New Roman" pitchFamily="18" charset="0"/>
              </a:rPr>
              <a:t>, если уравнение имеет более одного корня, то в ответе укажите их сумму.</a:t>
            </a:r>
            <a:endParaRPr lang="ru-RU" sz="1100"/>
          </a:p>
          <a:p>
            <a:pPr eaLnBrk="0" hangingPunct="0"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2. (С) Решите уравнение</a:t>
            </a:r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92" name="Rectangle 24"/>
          <p:cNvSpPr>
            <a:spLocks noChangeArrowheads="1"/>
          </p:cNvSpPr>
          <p:nvPr/>
        </p:nvSpPr>
        <p:spPr bwMode="auto">
          <a:xfrm>
            <a:off x="0" y="6000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811213" algn="l"/>
              </a:tabLst>
            </a:pPr>
            <a:r>
              <a:rPr lang="ru-RU" sz="1600">
                <a:solidFill>
                  <a:srgbClr val="000000"/>
                </a:solidFill>
                <a:cs typeface="Times New Roman" pitchFamily="18" charset="0"/>
              </a:rPr>
              <a:t>3. (С) Решите уравнение</a:t>
            </a:r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3093" name="Rectangle 25"/>
          <p:cNvSpPr>
            <a:spLocks noChangeArrowheads="1"/>
          </p:cNvSpPr>
          <p:nvPr/>
        </p:nvSpPr>
        <p:spPr bwMode="auto">
          <a:xfrm>
            <a:off x="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811213" algn="l"/>
              </a:tabLst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</TotalTime>
  <Words>439</Words>
  <Application>Microsoft Office PowerPoint</Application>
  <PresentationFormat>Экран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Изящная</vt:lpstr>
      <vt:lpstr>Microsoft Equation 3.0</vt:lpstr>
      <vt:lpstr>Equation.DSMT4</vt:lpstr>
      <vt:lpstr>      Применение технологии разноуровневых уроков  при подготовке к ЕГЭ по математике   Учитель математики МБОУ – СОШ № 10 города Армавира Мирюшкина Л.И.</vt:lpstr>
      <vt:lpstr>Урок разноуровневого обобщающего повторения по теме  «Решение иррациональных уравнений»</vt:lpstr>
      <vt:lpstr>Урок разноуровневого обобщающего повторения по теме  «Решение иррациональных уравнений»</vt:lpstr>
      <vt:lpstr>Урок разноуровневого обобщающего повторения по теме  «Решение иррациональных уравнений»</vt:lpstr>
      <vt:lpstr>II этап урока: повторение теоретического материала по теме «Арифметический корень и его свойства.              Иррациональные уравнения»</vt:lpstr>
      <vt:lpstr>III этап урока: работа в разноуровневых группах</vt:lpstr>
      <vt:lpstr>IV этап урока: разноуровневая самостоятельная          работа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Применение технологии разноуровневых уроков  при подготовке к ЕГЭ по математике   Учитель математики МБОУ – СОШ № 10 города Армавира Мирюшкина Л.И.</dc:title>
  <dc:creator>User</dc:creator>
  <cp:lastModifiedBy>User</cp:lastModifiedBy>
  <cp:revision>1</cp:revision>
  <dcterms:created xsi:type="dcterms:W3CDTF">2013-05-27T06:34:04Z</dcterms:created>
  <dcterms:modified xsi:type="dcterms:W3CDTF">2013-05-27T06:37:31Z</dcterms:modified>
</cp:coreProperties>
</file>