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44F1DD-24C0-4B77-98C7-83773FC4A13B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BD7355-07CE-442A-836C-3052E86BAC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Школьные фоны\Новая папка (2)\1 фон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768"/>
            <a:ext cx="9144000" cy="68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3596" y="874454"/>
            <a:ext cx="758893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Подобие </a:t>
            </a:r>
          </a:p>
          <a:p>
            <a:pPr algn="ctr"/>
            <a:r>
              <a:rPr lang="ru-RU" sz="8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треугольников</a:t>
            </a:r>
            <a:endParaRPr lang="ru-RU" sz="80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46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556792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Д.З.</a:t>
            </a:r>
          </a:p>
          <a:p>
            <a:pPr algn="ctr"/>
            <a:r>
              <a:rPr lang="ru-RU" sz="4800" dirty="0" smtClean="0"/>
              <a:t> п.60 </a:t>
            </a:r>
          </a:p>
          <a:p>
            <a:pPr algn="ctr"/>
            <a:r>
              <a:rPr lang="ru-RU" sz="4800" dirty="0" smtClean="0"/>
              <a:t>№ 604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0501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683568" y="1340768"/>
            <a:ext cx="1512168" cy="16561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83568" y="2996952"/>
            <a:ext cx="20162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1340768"/>
            <a:ext cx="504056" cy="16561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499992" y="908720"/>
            <a:ext cx="1296144" cy="20162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2924944"/>
            <a:ext cx="28803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96136" y="908720"/>
            <a:ext cx="1584176" cy="20162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69979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13995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54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1600" y="3573016"/>
                <a:ext cx="1980220" cy="2614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dirty="0" smtClean="0"/>
                  <a:t>Дано:</a:t>
                </a:r>
                <a:endParaRPr lang="en-US" sz="4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𝐸𝐹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</a:rPr>
                          <m:t>АВ</m:t>
                        </m:r>
                      </m:den>
                    </m:f>
                  </m:oMath>
                </a14:m>
                <a:r>
                  <a:rPr lang="ru-RU" sz="4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4800" dirty="0" smtClean="0"/>
                  <a:t>; </a:t>
                </a:r>
                <a14:m>
                  <m:oMath xmlns:m="http://schemas.openxmlformats.org/officeDocument/2006/math">
                    <m:r>
                      <a:rPr lang="ru-RU" sz="4800" i="1" dirty="0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sz="4800" b="0" i="1" dirty="0" smtClean="0">
                        <a:latin typeface="Cambria Math"/>
                        <a:ea typeface="Cambria Math"/>
                      </a:rPr>
                      <m:t>АВС </m:t>
                    </m:r>
                    <m:r>
                      <a:rPr lang="en-US" sz="4800" b="0" i="1" dirty="0" smtClean="0">
                        <a:latin typeface="Cambria Math"/>
                        <a:ea typeface="Cambria Math"/>
                      </a:rPr>
                      <m:t>  ~</m:t>
                    </m:r>
                    <m:r>
                      <a:rPr lang="ru-RU" sz="4800" b="0" i="1" dirty="0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en-US" sz="4800" b="0" i="1" dirty="0" smtClean="0">
                        <a:latin typeface="Cambria Math"/>
                        <a:ea typeface="Cambria Math"/>
                      </a:rPr>
                      <m:t>𝐸𝐹𝐷</m:t>
                    </m:r>
                  </m:oMath>
                </a14:m>
                <a:r>
                  <a:rPr lang="ru-RU" sz="4800" dirty="0" smtClean="0"/>
                  <a:t>    </a:t>
                </a:r>
                <a:endParaRPr lang="en-US" sz="4800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573016"/>
                <a:ext cx="1980220" cy="2614627"/>
              </a:xfrm>
              <a:prstGeom prst="rect">
                <a:avLst/>
              </a:prstGeom>
              <a:blipFill rotWithShape="1">
                <a:blip r:embed="rId2"/>
                <a:stretch>
                  <a:fillRect l="-13846" t="-5361" r="-102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572000" y="14220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12см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444208" y="14220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14см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31096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16см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555776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547664" y="3109610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971600" y="17008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6см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7 см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47664" y="310961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8см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0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864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Подобны ли треугольники?</a:t>
            </a:r>
            <a:endParaRPr lang="ru-RU" sz="36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27584" y="1484784"/>
            <a:ext cx="2232248" cy="28489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609353">
            <a:off x="4175954" y="1933510"/>
            <a:ext cx="1512168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423776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23394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82550" y="4251877"/>
            <a:ext cx="2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140968"/>
            <a:ext cx="346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K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1628800"/>
            <a:ext cx="576064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23654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55676" y="20719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56981" y="3868435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47453" y="2441326"/>
            <a:ext cx="72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386843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80°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6948264" y="1700807"/>
            <a:ext cx="2088232" cy="2086492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5868144" y="4518412"/>
            <a:ext cx="2664296" cy="186291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3469650"/>
            <a:ext cx="252028" cy="3176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44408" y="4518412"/>
            <a:ext cx="288032" cy="2787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152861" y="3404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072620" y="5865373"/>
            <a:ext cx="73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948264" y="20719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588224" y="460709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5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78488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Второй признак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одобия треугольников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66689" y="3789040"/>
            <a:ext cx="2160240" cy="216024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69296" y="4365104"/>
            <a:ext cx="1944216" cy="1584176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1054274" y="5598765"/>
            <a:ext cx="432048" cy="360040"/>
          </a:xfrm>
          <a:prstGeom prst="arc">
            <a:avLst>
              <a:gd name="adj1" fmla="val 13768120"/>
              <a:gd name="adj2" fmla="val 3404133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Дуга 5"/>
          <p:cNvSpPr/>
          <p:nvPr/>
        </p:nvSpPr>
        <p:spPr>
          <a:xfrm>
            <a:off x="4388768" y="5691125"/>
            <a:ext cx="432048" cy="360040"/>
          </a:xfrm>
          <a:prstGeom prst="arc">
            <a:avLst>
              <a:gd name="adj1" fmla="val 13768120"/>
              <a:gd name="adj2" fmla="val 161285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3" idx="0"/>
          </p:cNvCxnSpPr>
          <p:nvPr/>
        </p:nvCxnSpPr>
        <p:spPr>
          <a:xfrm flipH="1">
            <a:off x="966689" y="3789040"/>
            <a:ext cx="1080120" cy="216976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66689" y="5949280"/>
            <a:ext cx="2160240" cy="952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0"/>
            <a:endCxn id="4" idx="2"/>
          </p:cNvCxnSpPr>
          <p:nvPr/>
        </p:nvCxnSpPr>
        <p:spPr>
          <a:xfrm flipH="1">
            <a:off x="4369296" y="4365104"/>
            <a:ext cx="972108" cy="1584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69296" y="5958805"/>
            <a:ext cx="194421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93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Докажите подобие треугольников </a:t>
            </a:r>
            <a:endParaRPr lang="ru-RU" sz="4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2364" y="1450524"/>
            <a:ext cx="1946583" cy="2604482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347864" y="980728"/>
            <a:ext cx="1764196" cy="3074278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3870340"/>
            <a:ext cx="21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1490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3,5 см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96479" y="387034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11247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см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5" y="3645024"/>
            <a:ext cx="61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02631" y="38703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40189" y="7960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12060" y="38791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2636912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40189" y="4149080"/>
            <a:ext cx="73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см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96190" y="3714168"/>
            <a:ext cx="67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52120" y="1494076"/>
                <a:ext cx="23762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С= ∠ К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494076"/>
                <a:ext cx="237626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12160" y="2622810"/>
                <a:ext cx="216024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КМ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ВС</m:t>
                        </m:r>
                      </m:den>
                    </m:f>
                  </m:oMath>
                </a14:m>
                <a:r>
                  <a:rPr lang="ru-RU" sz="36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36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600" dirty="0" smtClean="0"/>
                  <a:t>= 2</a:t>
                </a:r>
                <a:endParaRPr lang="ru-RU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622810"/>
                <a:ext cx="2160240" cy="892552"/>
              </a:xfrm>
              <a:prstGeom prst="rect">
                <a:avLst/>
              </a:prstGeom>
              <a:blipFill rotWithShape="1">
                <a:blip r:embed="rId3"/>
                <a:stretch>
                  <a:fillRect r="-1127" b="-10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12160" y="4063810"/>
                <a:ext cx="2448272" cy="918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𝐾𝐿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  <m:r>
                          <a:rPr lang="ru-RU" sz="3600" b="0" i="1" smtClean="0">
                            <a:latin typeface="Cambria Math"/>
                          </a:rPr>
                          <m:t>,5</m:t>
                        </m:r>
                      </m:den>
                    </m:f>
                  </m:oMath>
                </a14:m>
                <a:r>
                  <a:rPr lang="ru-RU" sz="3600" dirty="0" smtClean="0"/>
                  <a:t>= 2</a:t>
                </a:r>
                <a:endParaRPr lang="ru-RU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063810"/>
                <a:ext cx="2448272" cy="918136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4334" y="5201649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⊿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𝐾𝐿𝑀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  ~ ⊿ АВС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334" y="5201649"/>
                <a:ext cx="511256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Стрелка вправо 23"/>
          <p:cNvSpPr/>
          <p:nvPr/>
        </p:nvSpPr>
        <p:spPr>
          <a:xfrm>
            <a:off x="2450942" y="5403657"/>
            <a:ext cx="6417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71600" y="332656"/>
            <a:ext cx="3096344" cy="2088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827584" y="2996952"/>
            <a:ext cx="4248472" cy="2952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87041" y="215116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91780" y="1479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9807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9807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52049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7041" y="5949280"/>
            <a:ext cx="456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2705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400506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40050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91780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04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71600" y="476672"/>
            <a:ext cx="2088232" cy="2520280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 rot="9187889">
            <a:off x="1343045" y="3683364"/>
            <a:ext cx="1656184" cy="2000279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12077" y="9087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45°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36113" y="4967436"/>
            <a:ext cx="81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2780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60149" y="1340768"/>
            <a:ext cx="49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797152"/>
            <a:ext cx="48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06474" y="4293096"/>
            <a:ext cx="13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364088" y="332656"/>
            <a:ext cx="1800200" cy="2664296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796136" y="3356992"/>
            <a:ext cx="2592288" cy="3024336"/>
          </a:xfrm>
          <a:prstGeom prst="triangle">
            <a:avLst>
              <a:gd name="adj" fmla="val 5477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12160" y="88783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1462718"/>
            <a:ext cx="216024" cy="382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14627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02170" y="4518481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740352" y="44777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02170" y="5949926"/>
            <a:ext cx="63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80°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40352" y="59499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80°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84801" y="4005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4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№  559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43608" y="1196752"/>
            <a:ext cx="252028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43608" y="2344852"/>
            <a:ext cx="252028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699792" y="1196752"/>
            <a:ext cx="864096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67744" y="1772816"/>
            <a:ext cx="1296144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1720" y="138141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7864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63888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9992" y="1196752"/>
                <a:ext cx="352839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Док –во: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 А −общий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196752"/>
                <a:ext cx="3528392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5181" t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99992" y="2708920"/>
                <a:ext cx="3240360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АС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𝐴𝐷</m:t>
                        </m:r>
                      </m:den>
                    </m:f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600" dirty="0" smtClean="0"/>
                  <a:t>= 2</a:t>
                </a:r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708920"/>
                <a:ext cx="3240360" cy="889924"/>
              </a:xfrm>
              <a:prstGeom prst="rect">
                <a:avLst/>
              </a:prstGeom>
              <a:blipFill rotWithShape="1">
                <a:blip r:embed="rId3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535413" y="4149080"/>
                <a:ext cx="2041969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А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/>
                  <a:t>= 2</a:t>
                </a:r>
                <a:endParaRPr lang="ru-RU" sz="36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413" y="4149080"/>
                <a:ext cx="2041969" cy="889924"/>
              </a:xfrm>
              <a:prstGeom prst="rect">
                <a:avLst/>
              </a:prstGeom>
              <a:blipFill rotWithShape="1">
                <a:blip r:embed="rId4"/>
                <a:stretch>
                  <a:fillRect r="-8060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Стрелка вправо 20"/>
          <p:cNvSpPr/>
          <p:nvPr/>
        </p:nvSpPr>
        <p:spPr>
          <a:xfrm>
            <a:off x="2450942" y="5403657"/>
            <a:ext cx="6417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419872" y="5340149"/>
                <a:ext cx="5009128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latin typeface="Cambria Math"/>
                        <a:ea typeface="Cambria Math"/>
                      </a:rPr>
                      <m:t>⊿</m:t>
                    </m:r>
                    <m:r>
                      <a:rPr lang="ru-RU" sz="3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𝐴𝐷𝐶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~ ⊿ АВ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</a:rPr>
                      <m:t>F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ru-RU" sz="2400" dirty="0" smtClean="0"/>
                  <a:t>по второму </a:t>
                </a:r>
              </a:p>
              <a:p>
                <a:r>
                  <a:rPr lang="ru-RU" sz="2400" dirty="0"/>
                  <a:t> </a:t>
                </a:r>
                <a:r>
                  <a:rPr lang="ru-RU" sz="2400" dirty="0" smtClean="0"/>
                  <a:t>           признаку подобия</a:t>
                </a:r>
                <a:endParaRPr lang="ru-RU" sz="36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340149"/>
                <a:ext cx="5009128" cy="1015663"/>
              </a:xfrm>
              <a:prstGeom prst="rect">
                <a:avLst/>
              </a:prstGeom>
              <a:blipFill rotWithShape="1">
                <a:blip r:embed="rId5"/>
                <a:stretch>
                  <a:fillRect r="-973" b="-12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63588" y="238280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47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259632" y="188640"/>
            <a:ext cx="2880320" cy="3672408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501008"/>
            <a:ext cx="36004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59632" y="1772816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 rot="19419791">
            <a:off x="2060582" y="1596899"/>
            <a:ext cx="360863" cy="322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35596" y="236413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35596" y="1886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15213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36810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212026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Дано:</a:t>
            </a:r>
          </a:p>
          <a:p>
            <a:r>
              <a:rPr lang="ru-RU" sz="2800" dirty="0" smtClean="0"/>
              <a:t>ОА = 6 см, АС = 15 см</a:t>
            </a:r>
          </a:p>
          <a:p>
            <a:r>
              <a:rPr lang="ru-RU" sz="2800" dirty="0" smtClean="0"/>
              <a:t>ОВ = 9 см, </a:t>
            </a:r>
            <a:r>
              <a:rPr lang="ru-RU" sz="2800" dirty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D</a:t>
            </a:r>
            <a:r>
              <a:rPr lang="ru-RU" sz="2800" dirty="0" smtClean="0"/>
              <a:t> = 5 см</a:t>
            </a:r>
          </a:p>
          <a:p>
            <a:r>
              <a:rPr lang="ru-RU" sz="2800" dirty="0" smtClean="0"/>
              <a:t>АВ = 12 см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13285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Найти: С</a:t>
            </a:r>
            <a:r>
              <a:rPr lang="en-US" sz="2800" dirty="0" smtClean="0"/>
              <a:t>D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60032" y="2996952"/>
                <a:ext cx="352839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Решение: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  <m:r>
                          <m:rPr>
                            <m:sty m:val="p"/>
                          </m:rPr>
                          <a:rPr lang="en-US" sz="3600" b="0" i="1" smtClean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АВ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ОС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ОВ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96952"/>
                <a:ext cx="3528392" cy="1446550"/>
              </a:xfrm>
              <a:prstGeom prst="rect">
                <a:avLst/>
              </a:prstGeom>
              <a:blipFill rotWithShape="1">
                <a:blip r:embed="rId2"/>
                <a:stretch>
                  <a:fillRect l="-5181" t="-5907" b="-67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076056" y="4797152"/>
                <a:ext cx="1975221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С</m:t>
                        </m:r>
                        <m:r>
                          <m:rPr>
                            <m:sty m:val="p"/>
                          </m:rPr>
                          <a:rPr lang="en-US" sz="3600" b="0" i="1" smtClean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a:rPr lang="ru-RU" sz="3600" b="0" i="0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6+15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797152"/>
                <a:ext cx="1975221" cy="889924"/>
              </a:xfrm>
              <a:prstGeom prst="rect">
                <a:avLst/>
              </a:prstGeom>
              <a:blipFill rotWithShape="1">
                <a:blip r:embed="rId3"/>
                <a:stretch>
                  <a:fillRect b="-11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5762" y="5693897"/>
                <a:ext cx="4286140" cy="878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/>
                  <a:t>С</a:t>
                </a:r>
                <a:r>
                  <a:rPr lang="en-US" sz="3600" dirty="0" smtClean="0"/>
                  <a:t>D</a:t>
                </a:r>
                <a:r>
                  <a:rPr lang="ru-RU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12 ∙21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ru-RU" sz="36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600" dirty="0" smtClean="0"/>
                  <a:t>= 28 см</a:t>
                </a:r>
                <a:endParaRPr lang="ru-RU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762" y="5693897"/>
                <a:ext cx="4286140" cy="878767"/>
              </a:xfrm>
              <a:prstGeom prst="rect">
                <a:avLst/>
              </a:prstGeom>
              <a:blipFill rotWithShape="1">
                <a:blip r:embed="rId4"/>
                <a:stretch>
                  <a:fillRect l="-4410" b="-1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77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</TotalTime>
  <Words>282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15</cp:revision>
  <dcterms:created xsi:type="dcterms:W3CDTF">2013-03-04T13:13:19Z</dcterms:created>
  <dcterms:modified xsi:type="dcterms:W3CDTF">2014-02-24T13:57:02Z</dcterms:modified>
</cp:coreProperties>
</file>