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3"/>
  </p:notesMasterIdLst>
  <p:sldIdLst>
    <p:sldId id="256" r:id="rId2"/>
    <p:sldId id="319" r:id="rId3"/>
    <p:sldId id="257" r:id="rId4"/>
    <p:sldId id="261" r:id="rId5"/>
    <p:sldId id="304" r:id="rId6"/>
    <p:sldId id="276" r:id="rId7"/>
    <p:sldId id="278" r:id="rId8"/>
    <p:sldId id="279" r:id="rId9"/>
    <p:sldId id="281" r:id="rId10"/>
    <p:sldId id="265" r:id="rId11"/>
    <p:sldId id="283" r:id="rId12"/>
    <p:sldId id="282" r:id="rId13"/>
    <p:sldId id="285" r:id="rId14"/>
    <p:sldId id="286" r:id="rId15"/>
    <p:sldId id="287" r:id="rId16"/>
    <p:sldId id="269" r:id="rId17"/>
    <p:sldId id="288" r:id="rId18"/>
    <p:sldId id="306" r:id="rId19"/>
    <p:sldId id="307" r:id="rId20"/>
    <p:sldId id="308" r:id="rId21"/>
    <p:sldId id="309" r:id="rId22"/>
    <p:sldId id="310" r:id="rId23"/>
    <p:sldId id="292" r:id="rId24"/>
    <p:sldId id="311" r:id="rId25"/>
    <p:sldId id="314" r:id="rId26"/>
    <p:sldId id="321" r:id="rId27"/>
    <p:sldId id="316" r:id="rId28"/>
    <p:sldId id="325" r:id="rId29"/>
    <p:sldId id="323" r:id="rId30"/>
    <p:sldId id="272" r:id="rId31"/>
    <p:sldId id="273" r:id="rId32"/>
    <p:sldId id="274" r:id="rId33"/>
    <p:sldId id="300" r:id="rId34"/>
    <p:sldId id="302" r:id="rId35"/>
    <p:sldId id="303" r:id="rId36"/>
    <p:sldId id="305" r:id="rId37"/>
    <p:sldId id="326" r:id="rId38"/>
    <p:sldId id="275" r:id="rId39"/>
    <p:sldId id="317" r:id="rId40"/>
    <p:sldId id="298" r:id="rId41"/>
    <p:sldId id="312" r:id="rId42"/>
  </p:sldIdLst>
  <p:sldSz cx="9144000" cy="6858000" type="screen4x3"/>
  <p:notesSz cx="6858000" cy="96377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36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6377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818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1"/>
            <a:ext cx="2970212" cy="480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9650" y="714375"/>
            <a:ext cx="4837113" cy="36290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1" y="4577914"/>
            <a:ext cx="5484813" cy="43352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9154154"/>
            <a:ext cx="2971800" cy="4818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9154155"/>
            <a:ext cx="2970212" cy="480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69ECBC06-A7BF-40AB-8B7F-2CAEDD10A6A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2916F8-5561-4718-A5BE-00D8701709C3}" type="slidenum">
              <a:rPr lang="ru-RU"/>
              <a:pPr/>
              <a:t>1</a:t>
            </a:fld>
            <a:endParaRPr lang="ru-RU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9175" y="722313"/>
            <a:ext cx="4819650" cy="3614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77914"/>
            <a:ext cx="5486400" cy="433697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latin typeface="Calibri" pitchFamily="34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884613" y="9154154"/>
            <a:ext cx="2971800" cy="4818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D9A0587-0E79-4785-9CE4-A35AB52930F2}" type="slidenum">
              <a:rPr lang="ru-RU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E66E0A-93DD-454D-9ED4-4DEBA3A10599}" type="slidenum">
              <a:rPr lang="ru-RU"/>
              <a:pPr/>
              <a:t>38</a:t>
            </a:fld>
            <a:endParaRPr lang="ru-RU"/>
          </a:p>
        </p:txBody>
      </p:sp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9175" y="722313"/>
            <a:ext cx="4819650" cy="3614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77914"/>
            <a:ext cx="5486400" cy="433697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latin typeface="Calibri" pitchFamily="34" charset="0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884613" y="9154154"/>
            <a:ext cx="2971800" cy="4818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C47F438-BAD8-414C-988F-8F09234590E7}" type="slidenum">
              <a:rPr lang="ru-RU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38</a:t>
            </a:fld>
            <a:endParaRPr 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AE6F69-A425-4075-A7F6-C114713234D2}" type="slidenum">
              <a:rPr lang="ru-RU"/>
              <a:pPr/>
              <a:t>3</a:t>
            </a:fld>
            <a:endParaRPr lang="ru-RU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9175" y="722313"/>
            <a:ext cx="4819650" cy="3614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77914"/>
            <a:ext cx="5486400" cy="433697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latin typeface="Calibri" pitchFamily="34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884613" y="9154154"/>
            <a:ext cx="2971800" cy="4818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186A13F-E80C-4652-9097-56B53138E376}" type="slidenum">
              <a:rPr lang="ru-RU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CE3F92-E2B9-4D69-882A-25F8C79D8FE3}" type="slidenum">
              <a:rPr lang="ru-RU"/>
              <a:pPr/>
              <a:t>4</a:t>
            </a:fld>
            <a:endParaRPr lang="ru-RU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9175" y="722313"/>
            <a:ext cx="4819650" cy="3614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77914"/>
            <a:ext cx="5486400" cy="433697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latin typeface="Calibri" pitchFamily="34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884613" y="9154154"/>
            <a:ext cx="2971800" cy="4818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21AAD18-E01E-4892-AF95-5694D4B6D86A}" type="slidenum">
              <a:rPr lang="ru-RU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F9BC7A-61BB-46C6-BC56-0C31D5E89A61}" type="slidenum">
              <a:rPr lang="ru-RU"/>
              <a:pPr/>
              <a:t>10</a:t>
            </a:fld>
            <a:endParaRPr lang="ru-RU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9175" y="722313"/>
            <a:ext cx="4819650" cy="3614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77914"/>
            <a:ext cx="5486400" cy="433697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latin typeface="Calibri" pitchFamily="34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884613" y="9154154"/>
            <a:ext cx="2971800" cy="4818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5C2B76-C3B1-43A5-ADB8-DE3C243E9A5C}" type="slidenum">
              <a:rPr lang="ru-RU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9B7D23-2FF5-4C8C-828D-137C95B57632}" type="slidenum">
              <a:rPr lang="ru-RU"/>
              <a:pPr/>
              <a:t>16</a:t>
            </a:fld>
            <a:endParaRPr lang="ru-RU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9175" y="722313"/>
            <a:ext cx="4819650" cy="3614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77914"/>
            <a:ext cx="5486400" cy="433697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latin typeface="Calibri" pitchFamily="34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884613" y="9154154"/>
            <a:ext cx="2971800" cy="4818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44B0AE3-7505-4486-A60E-E1B3FD6ADEBC}" type="slidenum">
              <a:rPr lang="ru-RU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09650" y="714375"/>
            <a:ext cx="4837113" cy="362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B1D705-8E08-4111-B0E9-DA84E636F2EC}" type="slidenum">
              <a:rPr lang="ru-RU" smtClean="0"/>
              <a:pPr/>
              <a:t>26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8909D5-3CC2-43D6-A4A4-DEE826E29450}" type="slidenum">
              <a:rPr lang="ru-RU"/>
              <a:pPr/>
              <a:t>30</a:t>
            </a:fld>
            <a:endParaRPr lang="ru-RU"/>
          </a:p>
        </p:txBody>
      </p:sp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9175" y="722313"/>
            <a:ext cx="4819650" cy="3614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77914"/>
            <a:ext cx="5486400" cy="433697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latin typeface="Calibri" pitchFamily="34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884613" y="9154154"/>
            <a:ext cx="2971800" cy="4818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06CF050-D25A-4F24-AD4A-B7F07E2C473C}" type="slidenum">
              <a:rPr lang="ru-RU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30</a:t>
            </a:fld>
            <a:endParaRPr 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493FDD-2875-4C79-B963-F7AA143DACFE}" type="slidenum">
              <a:rPr lang="ru-RU"/>
              <a:pPr/>
              <a:t>31</a:t>
            </a:fld>
            <a:endParaRPr lang="ru-RU"/>
          </a:p>
        </p:txBody>
      </p:sp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9175" y="722313"/>
            <a:ext cx="4819650" cy="3614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77914"/>
            <a:ext cx="5486400" cy="433697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latin typeface="Calibri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884613" y="9154154"/>
            <a:ext cx="2971800" cy="4818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D4797CB-113D-412E-AB79-583EAF663A93}" type="slidenum">
              <a:rPr lang="ru-RU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31</a:t>
            </a:fld>
            <a:endParaRPr 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009BF3-BBC3-43FD-B90E-6C4E1E757FCB}" type="slidenum">
              <a:rPr lang="ru-RU"/>
              <a:pPr/>
              <a:t>32</a:t>
            </a:fld>
            <a:endParaRPr lang="ru-RU"/>
          </a:p>
        </p:txBody>
      </p:sp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9175" y="722313"/>
            <a:ext cx="4819650" cy="3614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77914"/>
            <a:ext cx="5486400" cy="433697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latin typeface="Calibri" pitchFamily="34" charset="0"/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3884613" y="9154154"/>
            <a:ext cx="2971800" cy="4818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BCDF025-FD2E-43BA-A80F-34A26141B358}" type="slidenum">
              <a:rPr lang="ru-RU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32</a:t>
            </a:fld>
            <a:endParaRPr 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FD863C3-89A8-4CB7-A452-3C2293DC6D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EF97B93-6915-4F1D-8CD6-AEB0DB3BC6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1BBE732-CEF5-4B5C-AA74-7183B4671D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E45A3BE-CE11-406C-AAA8-6A03231203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986231B-4764-41BF-B98A-30BAC63EC1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911B0D0-F1A6-4010-BCE3-C8BF03ABBD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DAF3ECB-73AE-4A65-BE61-D3B53C6DB6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DB3BA51-D402-4445-A919-BE5F76BDD7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6007903-E31E-4A09-B413-74ACCEE510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DD23B4D-E3EC-47C9-BAC1-B3FAD7DEA9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740EA0A-50F7-44A9-9531-7F6948EF26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18990BA1-51D6-49A6-A3B6-CE3C4116B3D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WordArt 1"/>
          <p:cNvSpPr>
            <a:spLocks noChangeArrowheads="1" noChangeShapeType="1" noTextEdit="1"/>
          </p:cNvSpPr>
          <p:nvPr/>
        </p:nvSpPr>
        <p:spPr bwMode="auto">
          <a:xfrm>
            <a:off x="244475" y="466725"/>
            <a:ext cx="8208963" cy="56261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 smtClean="0">
                <a:ln w="9360">
                  <a:solidFill>
                    <a:srgbClr val="FFFF00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CC00CC"/>
                    </a:gs>
                    <a:gs pos="100000">
                      <a:srgbClr val="6600CC"/>
                    </a:gs>
                  </a:gsLst>
                  <a:lin ang="5400000" scaled="1"/>
                </a:gradFill>
                <a:effectLst>
                  <a:outerShdw dist="53966" dir="2700000" algn="ctr" rotWithShape="0">
                    <a:srgbClr val="9999FF">
                      <a:alpha val="80011"/>
                    </a:srgbClr>
                  </a:outerShdw>
                </a:effectLst>
                <a:latin typeface="Impact"/>
              </a:rPr>
              <a:t> </a:t>
            </a:r>
            <a:r>
              <a:rPr lang="ru-RU" sz="3600" kern="10" dirty="0" smtClean="0">
                <a:ln w="9360">
                  <a:solidFill>
                    <a:srgbClr val="FFFF00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CC00CC"/>
                    </a:gs>
                    <a:gs pos="100000">
                      <a:srgbClr val="6600CC"/>
                    </a:gs>
                  </a:gsLst>
                  <a:lin ang="5400000" scaled="1"/>
                </a:gradFill>
                <a:effectLst>
                  <a:outerShdw dist="53966" dir="2700000" algn="ctr" rotWithShape="0">
                    <a:srgbClr val="9999FF">
                      <a:alpha val="80011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турнир     юных       математиков</a:t>
            </a:r>
            <a:endParaRPr lang="ru-RU" sz="3600" kern="10" dirty="0">
              <a:ln w="9360">
                <a:solidFill>
                  <a:srgbClr val="FFFF00"/>
                </a:solidFill>
                <a:miter lim="800000"/>
                <a:headEnd/>
                <a:tailEnd/>
              </a:ln>
              <a:gradFill rotWithShape="0">
                <a:gsLst>
                  <a:gs pos="0">
                    <a:srgbClr val="CC00CC"/>
                  </a:gs>
                  <a:gs pos="100000">
                    <a:srgbClr val="6600CC"/>
                  </a:gs>
                </a:gsLst>
                <a:lin ang="5400000" scaled="1"/>
              </a:gradFill>
              <a:effectLst>
                <a:outerShdw dist="53966" dir="2700000" algn="ctr" rotWithShape="0">
                  <a:srgbClr val="9999FF">
                    <a:alpha val="80011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WordArt 1"/>
          <p:cNvSpPr>
            <a:spLocks noChangeArrowheads="1" noChangeShapeType="1" noTextEdit="1"/>
          </p:cNvSpPr>
          <p:nvPr/>
        </p:nvSpPr>
        <p:spPr bwMode="auto">
          <a:xfrm>
            <a:off x="755650" y="2071678"/>
            <a:ext cx="7777163" cy="35719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360">
                  <a:solidFill>
                    <a:srgbClr val="FFFF00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CC00CC"/>
                    </a:gs>
                    <a:gs pos="100000">
                      <a:srgbClr val="6600CC"/>
                    </a:gs>
                  </a:gsLst>
                  <a:lin ang="5400000" scaled="1"/>
                </a:gradFill>
                <a:effectLst>
                  <a:outerShdw dist="53966" dir="2700000" algn="ctr" rotWithShape="0">
                    <a:srgbClr val="9999FF">
                      <a:alpha val="80011"/>
                    </a:srgbClr>
                  </a:outerShdw>
                </a:effectLst>
                <a:latin typeface="Impact"/>
              </a:rPr>
              <a:t>3 </a:t>
            </a:r>
            <a:r>
              <a:rPr lang="ru-RU" sz="3600" kern="10" dirty="0" smtClean="0">
                <a:ln w="9360">
                  <a:solidFill>
                    <a:srgbClr val="FFFF00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CC00CC"/>
                    </a:gs>
                    <a:gs pos="100000">
                      <a:srgbClr val="6600CC"/>
                    </a:gs>
                  </a:gsLst>
                  <a:lin ang="5400000" scaled="1"/>
                </a:gradFill>
                <a:effectLst>
                  <a:outerShdw dist="53966" dir="2700000" algn="ctr" rotWithShape="0">
                    <a:srgbClr val="9999FF">
                      <a:alpha val="80011"/>
                    </a:srgbClr>
                  </a:outerShdw>
                </a:effectLst>
                <a:latin typeface="Impact"/>
              </a:rPr>
              <a:t>тур </a:t>
            </a:r>
            <a:endParaRPr lang="ru-RU" sz="3600" kern="10" dirty="0">
              <a:ln w="9360">
                <a:solidFill>
                  <a:srgbClr val="FFFF00"/>
                </a:solidFill>
                <a:miter lim="800000"/>
                <a:headEnd/>
                <a:tailEnd/>
              </a:ln>
              <a:gradFill rotWithShape="0">
                <a:gsLst>
                  <a:gs pos="0">
                    <a:srgbClr val="CC00CC"/>
                  </a:gs>
                  <a:gs pos="100000">
                    <a:srgbClr val="6600CC"/>
                  </a:gs>
                </a:gsLst>
                <a:lin ang="5400000" scaled="1"/>
              </a:gradFill>
              <a:effectLst>
                <a:outerShdw dist="53966" dir="2700000" algn="ctr" rotWithShape="0">
                  <a:srgbClr val="9999FF">
                    <a:alpha val="80011"/>
                  </a:srgbClr>
                </a:outerShdw>
              </a:effectLst>
              <a:latin typeface="Impac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785794"/>
            <a:ext cx="5432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buClrTx/>
              <a:buSzTx/>
            </a:pPr>
            <a:r>
              <a:rPr lang="ru-RU" sz="2400" b="1" dirty="0" smtClean="0">
                <a:solidFill>
                  <a:srgbClr val="7030A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знай  название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зверька,зашифрованного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ответах</a:t>
            </a:r>
            <a:endParaRPr lang="ru-RU" sz="2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2000240"/>
          <a:ext cx="8228016" cy="2741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224"/>
                <a:gridCol w="914224"/>
                <a:gridCol w="914224"/>
                <a:gridCol w="914224"/>
                <a:gridCol w="914224"/>
                <a:gridCol w="914224"/>
                <a:gridCol w="914224"/>
                <a:gridCol w="914224"/>
                <a:gridCol w="914224"/>
              </a:tblGrid>
              <a:tr h="137097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223</a:t>
                      </a:r>
                      <a:endParaRPr lang="ru-RU" dirty="0"/>
                    </a:p>
                  </a:txBody>
                  <a:tcPr/>
                </a:tc>
              </a:tr>
              <a:tr h="137097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8016" cy="3114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224"/>
                <a:gridCol w="914224"/>
                <a:gridCol w="914224"/>
                <a:gridCol w="914224"/>
                <a:gridCol w="914224"/>
                <a:gridCol w="914224"/>
                <a:gridCol w="914224"/>
                <a:gridCol w="914224"/>
                <a:gridCol w="914224"/>
              </a:tblGrid>
              <a:tr h="155734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239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223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428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145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223</a:t>
                      </a:r>
                    </a:p>
                  </a:txBody>
                  <a:tcPr marL="68580" marR="68580" marT="0" marB="0"/>
                </a:tc>
              </a:tr>
              <a:tr h="1557342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Узнайте название животного, которое бегает быстрее всех. Для этого решите примеры и заполните таблицу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8016" cy="2400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336"/>
                <a:gridCol w="1371336"/>
                <a:gridCol w="1371336"/>
                <a:gridCol w="1371336"/>
                <a:gridCol w="1371336"/>
                <a:gridCol w="1371336"/>
              </a:tblGrid>
              <a:tr h="1200152">
                <a:tc>
                  <a:txBody>
                    <a:bodyPr/>
                    <a:lstStyle/>
                    <a:p>
                      <a:r>
                        <a:rPr lang="ru-RU" dirty="0" smtClean="0"/>
                        <a:t>1667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301</a:t>
                      </a:r>
                      <a:endParaRPr lang="ru-RU" dirty="0"/>
                    </a:p>
                  </a:txBody>
                  <a:tcPr/>
                </a:tc>
              </a:tr>
              <a:tr h="12001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8016" cy="2828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336"/>
                <a:gridCol w="1371336"/>
                <a:gridCol w="1371336"/>
                <a:gridCol w="1371336"/>
                <a:gridCol w="1371336"/>
                <a:gridCol w="1371336"/>
              </a:tblGrid>
              <a:tr h="141446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1667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684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301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14466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WordArt 1"/>
          <p:cNvSpPr>
            <a:spLocks noChangeArrowheads="1" noChangeShapeType="1" noTextEdit="1"/>
          </p:cNvSpPr>
          <p:nvPr/>
        </p:nvSpPr>
        <p:spPr bwMode="auto">
          <a:xfrm>
            <a:off x="755650" y="-387350"/>
            <a:ext cx="7777163" cy="6381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360">
                  <a:solidFill>
                    <a:srgbClr val="FFFF00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CC00CC"/>
                    </a:gs>
                    <a:gs pos="100000">
                      <a:srgbClr val="6600CC"/>
                    </a:gs>
                  </a:gsLst>
                  <a:lin ang="5400000" scaled="1"/>
                </a:gradFill>
                <a:effectLst>
                  <a:outerShdw dist="53966" dir="2700000" algn="ctr" rotWithShape="0">
                    <a:srgbClr val="9999FF">
                      <a:alpha val="80011"/>
                    </a:srgbClr>
                  </a:outerShdw>
                </a:effectLst>
                <a:latin typeface="Impact"/>
              </a:rPr>
              <a:t>4 тур</a:t>
            </a:r>
          </a:p>
          <a:p>
            <a:pPr algn="ctr"/>
            <a:r>
              <a:rPr lang="ru-RU" sz="3600" kern="10" dirty="0" smtClean="0">
                <a:ln w="9360">
                  <a:solidFill>
                    <a:srgbClr val="FFFF00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CC00CC"/>
                    </a:gs>
                    <a:gs pos="100000">
                      <a:srgbClr val="6600CC"/>
                    </a:gs>
                  </a:gsLst>
                  <a:lin ang="5400000" scaled="1"/>
                </a:gradFill>
                <a:effectLst>
                  <a:outerShdw dist="53966" dir="2700000" algn="ctr" rotWithShape="0">
                    <a:srgbClr val="9999FF">
                      <a:alpha val="80011"/>
                    </a:srgbClr>
                  </a:outerShdw>
                </a:effectLst>
                <a:latin typeface="Impact"/>
              </a:rPr>
              <a:t> конкурс загадок</a:t>
            </a:r>
            <a:endParaRPr lang="ru-RU" sz="3600" kern="10" dirty="0">
              <a:ln w="9360">
                <a:solidFill>
                  <a:srgbClr val="FFFF00"/>
                </a:solidFill>
                <a:miter lim="800000"/>
                <a:headEnd/>
                <a:tailEnd/>
              </a:ln>
              <a:gradFill rotWithShape="0">
                <a:gsLst>
                  <a:gs pos="0">
                    <a:srgbClr val="CC00CC"/>
                  </a:gs>
                  <a:gs pos="100000">
                    <a:srgbClr val="6600CC"/>
                  </a:gs>
                </a:gsLst>
                <a:lin ang="5400000" scaled="1"/>
              </a:gradFill>
              <a:effectLst>
                <a:outerShdw dist="53966" dir="2700000" algn="ctr" rotWithShape="0">
                  <a:srgbClr val="9999FF">
                    <a:alpha val="80011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57200" y="3143248"/>
            <a:ext cx="3008313" cy="12144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Пять  мальчиков  живут в  тёмных  чуланчиках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2800" dirty="0" smtClean="0"/>
              <a:t>                      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1357297"/>
            <a:ext cx="5111750" cy="2357455"/>
          </a:xfrm>
        </p:spPr>
        <p:txBody>
          <a:bodyPr/>
          <a:lstStyle/>
          <a:p>
            <a:pPr algn="ctr"/>
            <a:r>
              <a:rPr lang="ru-RU" dirty="0" smtClean="0"/>
              <a:t>Спинка, доска  и  четыре  ноги – что  я  задумал, скорей  назови!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429001"/>
            <a:ext cx="3008313" cy="1571636"/>
          </a:xfrm>
        </p:spPr>
        <p:txBody>
          <a:bodyPr/>
          <a:lstStyle/>
          <a:p>
            <a:pPr algn="ctr"/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1928803"/>
            <a:ext cx="5111750" cy="2928958"/>
          </a:xfrm>
        </p:spPr>
        <p:txBody>
          <a:bodyPr/>
          <a:lstStyle/>
          <a:p>
            <a:r>
              <a:rPr lang="ru-RU" dirty="0" smtClean="0"/>
              <a:t>Шевелились у  цветка  все  четыре  лепестка. Я сорвать  его хотел, он  вспорхнул  и  улетел.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29067"/>
            <a:ext cx="3008313" cy="1428760"/>
          </a:xfrm>
        </p:spPr>
        <p:txBody>
          <a:bodyPr/>
          <a:lstStyle/>
          <a:p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704850"/>
          </a:xfrm>
        </p:spPr>
        <p:txBody>
          <a:bodyPr/>
          <a:lstStyle/>
          <a:p>
            <a:r>
              <a:rPr lang="ru-RU" smtClean="0"/>
              <a:t>Гимн математике</a:t>
            </a:r>
          </a:p>
        </p:txBody>
      </p:sp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2357438" y="785813"/>
            <a:ext cx="4286250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 sz="1400" i="1">
              <a:solidFill>
                <a:srgbClr val="000000"/>
              </a:solidFill>
              <a:cs typeface="Times New Roman" pitchFamily="18" charset="0"/>
            </a:endParaRPr>
          </a:p>
          <a:p>
            <a:pPr eaLnBrk="0" hangingPunct="0"/>
            <a: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Почему торжественно вокруг?</a:t>
            </a:r>
            <a:b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Слышите, как быстро смолкли речи?</a:t>
            </a:r>
            <a:b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Это о царице всех наук</a:t>
            </a:r>
            <a:b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Начинаем мы сегодня вечер!</a:t>
            </a:r>
            <a:b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случайно ей такой почет!</a:t>
            </a:r>
            <a:b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Это ей дано давать ответы,</a:t>
            </a:r>
            <a:b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Как хороший выполнить расчет</a:t>
            </a:r>
            <a:b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постройки здания, ракеты.</a:t>
            </a:r>
            <a:b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Есть о математике молва,</a:t>
            </a:r>
            <a:b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Что она в порядок ум приводит,</a:t>
            </a:r>
            <a:b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Потому хорошие слова </a:t>
            </a:r>
            <a:b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Часто говорят о ней в народе.</a:t>
            </a:r>
            <a:b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 нам, математика, даешь</a:t>
            </a:r>
            <a:b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победы трудностей закалку, </a:t>
            </a:r>
            <a:b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Учится с тобою молодежь</a:t>
            </a:r>
            <a:b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Развивать и волю, и смекалку.</a:t>
            </a:r>
            <a:b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за то, что в творческом труде</a:t>
            </a:r>
            <a:b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Выручаешь в трудные моменты, </a:t>
            </a:r>
            <a:b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Мы сегодня искренне тебе</a:t>
            </a:r>
            <a:b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Посылаем гром аплодисментов!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5"/>
            <a:ext cx="8228013" cy="2357455"/>
          </a:xfrm>
        </p:spPr>
        <p:txBody>
          <a:bodyPr/>
          <a:lstStyle/>
          <a:p>
            <a:r>
              <a:rPr lang="ru-RU" dirty="0" smtClean="0"/>
              <a:t>Отгадайте – </a:t>
            </a:r>
            <a:r>
              <a:rPr lang="ru-RU" dirty="0" err="1" smtClean="0"/>
              <a:t>ка</a:t>
            </a:r>
            <a:r>
              <a:rPr lang="ru-RU" dirty="0" smtClean="0"/>
              <a:t>, ребятки. Что  за  цифра – акробатка?  Если  на  голову  встанет.  Ровно  на  три больше станет.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5"/>
            <a:ext cx="8228013" cy="2714645"/>
          </a:xfrm>
        </p:spPr>
        <p:txBody>
          <a:bodyPr/>
          <a:lstStyle/>
          <a:p>
            <a:pPr algn="ctr"/>
            <a:r>
              <a:rPr lang="ru-RU" dirty="0" smtClean="0"/>
              <a:t>Братцев  этих  ровно  семь. Вам  они  известны  всем. Каждую  неделю  кругом ходят  братцы  друг  за  другом. Попрощается  последний – появляется  передний.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circle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64307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2214578"/>
          </a:xfrm>
        </p:spPr>
        <p:txBody>
          <a:bodyPr/>
          <a:lstStyle/>
          <a:p>
            <a:r>
              <a:rPr lang="ru-RU" dirty="0" smtClean="0"/>
              <a:t>Две  сестрицы  друг  за  другом  пробегают  круг  за  кругом: коротышка – только  раз, та, что  выше -  каждый  час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circle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Спинка, доска  и  четыре  ноги – что  я  задумал, скорей  назови!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657338"/>
          </a:xfrm>
        </p:spPr>
        <p:txBody>
          <a:bodyPr/>
          <a:lstStyle/>
          <a:p>
            <a:pPr lvl="0"/>
            <a:r>
              <a:rPr lang="ru-RU" b="1" dirty="0" smtClean="0"/>
              <a:t>5</a:t>
            </a:r>
            <a:r>
              <a:rPr lang="ru-RU" b="1" dirty="0" smtClean="0"/>
              <a:t> </a:t>
            </a:r>
            <a:r>
              <a:rPr lang="ru-RU" b="1" dirty="0" smtClean="0"/>
              <a:t>конкурс</a:t>
            </a:r>
            <a:br>
              <a:rPr lang="ru-RU" b="1" dirty="0" smtClean="0"/>
            </a:br>
            <a:r>
              <a:rPr lang="ru-RU" b="1" dirty="0" smtClean="0"/>
              <a:t>Соображай-ка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643182"/>
            <a:ext cx="8228013" cy="2400304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Народная мудрость гласит "Ум без догадки гроша не стоит". </a:t>
            </a:r>
            <a:endParaRPr lang="ru-RU" sz="4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7290" y="1428735"/>
            <a:ext cx="7215210" cy="507207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 1    .Заметить закономерность в рядах чисел,      записать в каждую строчку по два следующих числа.</a:t>
            </a:r>
          </a:p>
          <a:p>
            <a:pPr eaLnBrk="1" hangingPunct="1">
              <a:lnSpc>
                <a:spcPct val="80000"/>
              </a:lnSpc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</a:pPr>
            <a:r>
              <a:rPr lang="ru-RU" sz="2800" b="1" i="1" dirty="0" smtClean="0">
                <a:solidFill>
                  <a:srgbClr val="00B0F0"/>
                </a:solidFill>
              </a:rPr>
              <a:t>2,3,4,5,6,7…	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i="1" dirty="0" smtClean="0">
                <a:solidFill>
                  <a:schemeClr val="tx2"/>
                </a:solidFill>
              </a:rPr>
              <a:t>3,7,11,15,19,23,…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i="1" dirty="0" smtClean="0">
                <a:solidFill>
                  <a:srgbClr val="00B0F0"/>
                </a:solidFill>
              </a:rPr>
              <a:t>9,1,7,1,5,1,…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i="1" dirty="0" smtClean="0">
                <a:solidFill>
                  <a:srgbClr val="FF0000"/>
                </a:solidFill>
              </a:rPr>
              <a:t>5,10,15,20,25,30,…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i="1" dirty="0" smtClean="0">
                <a:solidFill>
                  <a:srgbClr val="00B0F0"/>
                </a:solidFill>
              </a:rPr>
              <a:t>4,5,8,9,12,13,…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i="1" dirty="0" smtClean="0">
                <a:solidFill>
                  <a:schemeClr val="tx2"/>
                </a:solidFill>
              </a:rPr>
              <a:t>25,25,21,21,17,17,…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i="1" dirty="0" smtClean="0">
                <a:solidFill>
                  <a:srgbClr val="00B0F0"/>
                </a:solidFill>
              </a:rPr>
              <a:t>1,2,4,8,16,32,…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b="1" i="1" dirty="0" smtClean="0">
                <a:solidFill>
                  <a:schemeClr val="folHlink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071563"/>
            <a:ext cx="8715375" cy="500064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800" b="1" dirty="0" smtClean="0">
                <a:solidFill>
                  <a:srgbClr val="6600CC"/>
                </a:solidFill>
                <a:latin typeface="Times New Roman" pitchFamily="18" charset="0"/>
              </a:rPr>
              <a:t>Заметить закономерность в рядах чисел и записать в каждую строчку по два следующих числа: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2800" b="1" dirty="0" smtClean="0">
              <a:solidFill>
                <a:srgbClr val="6600CC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2,  3, 4, 5, 6, 7,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8, 9</a:t>
            </a:r>
            <a:r>
              <a:rPr lang="ru-RU" b="1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10, 9, 8, 7, 6, 5,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4, 3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5, 10, 15, 20, 25,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30, 35</a:t>
            </a:r>
            <a:r>
              <a:rPr lang="ru-RU" b="1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9, 12, 15, 18, 21,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24, 27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8, 8, 6, 6, 4, 4,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2, 2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3,  7, 11, 15, 19, 23,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27, 31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9, 1, 7, 1, 5, 1,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3, 1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4,  5, 8, 9, 12, 13,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16, 17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1, 2, 4, 8, 16, 32,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64, 128</a:t>
            </a:r>
          </a:p>
        </p:txBody>
      </p:sp>
      <p:sp>
        <p:nvSpPr>
          <p:cNvPr id="12291" name="WordArt 4"/>
          <p:cNvSpPr>
            <a:spLocks noChangeArrowheads="1" noChangeShapeType="1" noTextEdit="1"/>
          </p:cNvSpPr>
          <p:nvPr/>
        </p:nvSpPr>
        <p:spPr bwMode="auto">
          <a:xfrm>
            <a:off x="2786050" y="357166"/>
            <a:ext cx="3786214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j-lt"/>
              </a:rPr>
              <a:t> </a:t>
            </a:r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j-lt"/>
                <a:sym typeface="Symbol"/>
              </a:rPr>
              <a:t>Решения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+mj-lt"/>
            </a:endParaRPr>
          </a:p>
        </p:txBody>
      </p:sp>
      <p:pic>
        <p:nvPicPr>
          <p:cNvPr id="17412" name="Picture 5" descr="Animate001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63" y="2928938"/>
            <a:ext cx="2193925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6870700" cy="844550"/>
          </a:xfrm>
        </p:spPr>
        <p:txBody>
          <a:bodyPr/>
          <a:lstStyle/>
          <a:p>
            <a:pPr eaLnBrk="1" hangingPunct="1"/>
            <a:r>
              <a:rPr lang="ru-RU" smtClean="0"/>
              <a:t>2.Буквы спрятались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696200" cy="4217987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ru-RU" smtClean="0"/>
              <a:t>Найдите их. </a:t>
            </a:r>
          </a:p>
          <a:p>
            <a:pPr marL="533400" indent="-533400" eaLnBrk="1" hangingPunct="1"/>
            <a:r>
              <a:rPr lang="ru-RU" b="1" smtClean="0">
                <a:solidFill>
                  <a:schemeClr val="tx2"/>
                </a:solidFill>
              </a:rPr>
              <a:t>1.МТМТК    </a:t>
            </a:r>
          </a:p>
          <a:p>
            <a:pPr marL="533400" indent="-533400" eaLnBrk="1" hangingPunct="1"/>
            <a:r>
              <a:rPr lang="ru-RU" b="1" smtClean="0">
                <a:solidFill>
                  <a:schemeClr val="tx2"/>
                </a:solidFill>
              </a:rPr>
              <a:t>2.МТР </a:t>
            </a:r>
          </a:p>
          <a:p>
            <a:pPr marL="533400" indent="-533400" eaLnBrk="1" hangingPunct="1"/>
            <a:r>
              <a:rPr lang="ru-RU" b="1" smtClean="0">
                <a:solidFill>
                  <a:schemeClr val="tx2"/>
                </a:solidFill>
              </a:rPr>
              <a:t>3.ТНН </a:t>
            </a:r>
          </a:p>
          <a:p>
            <a:pPr marL="533400" indent="-533400" eaLnBrk="1" hangingPunct="1"/>
            <a:r>
              <a:rPr lang="ru-RU" b="1" smtClean="0">
                <a:solidFill>
                  <a:schemeClr val="tx2"/>
                </a:solidFill>
              </a:rPr>
              <a:t>4.МНТ</a:t>
            </a:r>
          </a:p>
          <a:p>
            <a:pPr marL="533400" indent="-533400" eaLnBrk="1" hangingPunct="1"/>
            <a:r>
              <a:rPr lang="ru-RU" b="1" smtClean="0">
                <a:solidFill>
                  <a:schemeClr val="tx2"/>
                </a:solidFill>
              </a:rPr>
              <a:t>5. ЗДЧ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1.Математика</a:t>
            </a:r>
          </a:p>
          <a:p>
            <a:r>
              <a:rPr lang="ru-RU" dirty="0" smtClean="0"/>
              <a:t>2.Метр</a:t>
            </a:r>
          </a:p>
          <a:p>
            <a:r>
              <a:rPr lang="ru-RU" dirty="0" smtClean="0"/>
              <a:t>3.Тонна</a:t>
            </a:r>
          </a:p>
          <a:p>
            <a:r>
              <a:rPr lang="ru-RU" dirty="0" smtClean="0"/>
              <a:t>4.Минута</a:t>
            </a:r>
          </a:p>
          <a:p>
            <a:r>
              <a:rPr lang="ru-RU" dirty="0" smtClean="0"/>
              <a:t>5.Задача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1643073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6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конкурс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err="1" smtClean="0">
                <a:solidFill>
                  <a:srgbClr val="FF0000"/>
                </a:solidFill>
              </a:rPr>
              <a:t>Заморочки</a:t>
            </a:r>
            <a:r>
              <a:rPr lang="ru-RU" dirty="0" smtClean="0">
                <a:solidFill>
                  <a:srgbClr val="FF0000"/>
                </a:solidFill>
              </a:rPr>
              <a:t> из мешочка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3643338"/>
          </a:xfrm>
        </p:spPr>
        <p:txBody>
          <a:bodyPr/>
          <a:lstStyle/>
          <a:p>
            <a:r>
              <a:rPr lang="ru-RU" b="1" dirty="0" smtClean="0"/>
              <a:t>Иногда заумные вопросы	</a:t>
            </a:r>
            <a:br>
              <a:rPr lang="ru-RU" b="1" dirty="0" smtClean="0"/>
            </a:br>
            <a:r>
              <a:rPr lang="ru-RU" b="1" dirty="0" smtClean="0"/>
              <a:t>Встречаются на жизненном пути.</a:t>
            </a:r>
            <a:br>
              <a:rPr lang="ru-RU" b="1" dirty="0" smtClean="0"/>
            </a:br>
            <a:r>
              <a:rPr lang="ru-RU" b="1" dirty="0" smtClean="0"/>
              <a:t>Но если взяться всей командой</a:t>
            </a:r>
            <a:br>
              <a:rPr lang="ru-RU" b="1" dirty="0" smtClean="0"/>
            </a:br>
            <a:r>
              <a:rPr lang="ru-RU" b="1" dirty="0" smtClean="0"/>
              <a:t>Решение легко найти.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979613" y="476250"/>
            <a:ext cx="6480175" cy="2303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>
                <a:solidFill>
                  <a:srgbClr val="800080"/>
                </a:solidFill>
              </a:rPr>
              <a:t>Чтобы спорилось нужное дело,</a:t>
            </a:r>
            <a:br>
              <a:rPr lang="ru-RU" sz="3200">
                <a:solidFill>
                  <a:srgbClr val="800080"/>
                </a:solidFill>
              </a:rPr>
            </a:br>
            <a:r>
              <a:rPr lang="ru-RU" sz="3200">
                <a:solidFill>
                  <a:srgbClr val="800080"/>
                </a:solidFill>
              </a:rPr>
              <a:t>Чтобы в жизни не знать неудач,</a:t>
            </a:r>
            <a:br>
              <a:rPr lang="ru-RU" sz="3200">
                <a:solidFill>
                  <a:srgbClr val="800080"/>
                </a:solidFill>
              </a:rPr>
            </a:br>
            <a:r>
              <a:rPr lang="ru-RU" sz="3200">
                <a:solidFill>
                  <a:srgbClr val="800080"/>
                </a:solidFill>
              </a:rPr>
              <a:t>Мы в поход отправляемся смело</a:t>
            </a:r>
            <a:br>
              <a:rPr lang="ru-RU" sz="3200">
                <a:solidFill>
                  <a:srgbClr val="800080"/>
                </a:solidFill>
              </a:rPr>
            </a:br>
            <a:r>
              <a:rPr lang="ru-RU" sz="3200">
                <a:solidFill>
                  <a:srgbClr val="800080"/>
                </a:solidFill>
              </a:rPr>
              <a:t>В мир загадок и сложных задач!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2786058"/>
            <a:ext cx="6804025" cy="29479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ts val="8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dirty="0">
                <a:solidFill>
                  <a:srgbClr val="800080"/>
                </a:solidFill>
              </a:rPr>
              <a:t>Не беда, что идти далеко.</a:t>
            </a:r>
          </a:p>
          <a:p>
            <a:pPr algn="ctr">
              <a:spcBef>
                <a:spcPts val="8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dirty="0" smtClean="0">
                <a:solidFill>
                  <a:srgbClr val="800080"/>
                </a:solidFill>
              </a:rPr>
              <a:t>  Не </a:t>
            </a:r>
            <a:r>
              <a:rPr lang="ru-RU" sz="3200" dirty="0">
                <a:solidFill>
                  <a:srgbClr val="800080"/>
                </a:solidFill>
              </a:rPr>
              <a:t>боимся, что путь будет труден!</a:t>
            </a:r>
          </a:p>
          <a:p>
            <a:pPr algn="ctr">
              <a:spcBef>
                <a:spcPts val="8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dirty="0">
                <a:solidFill>
                  <a:srgbClr val="800080"/>
                </a:solidFill>
              </a:rPr>
              <a:t>Достижения крупные людям</a:t>
            </a:r>
          </a:p>
          <a:p>
            <a:pPr algn="ctr">
              <a:spcBef>
                <a:spcPts val="8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dirty="0">
                <a:solidFill>
                  <a:srgbClr val="800080"/>
                </a:solidFill>
              </a:rPr>
              <a:t>Никогда не давались легко!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WordArt 1"/>
          <p:cNvSpPr>
            <a:spLocks noChangeArrowheads="1" noChangeShapeType="1" noTextEdit="1"/>
          </p:cNvSpPr>
          <p:nvPr/>
        </p:nvSpPr>
        <p:spPr bwMode="auto">
          <a:xfrm>
            <a:off x="539750" y="188913"/>
            <a:ext cx="7777163" cy="55895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360">
                  <a:solidFill>
                    <a:srgbClr val="FFFF00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CC00CC"/>
                    </a:gs>
                    <a:gs pos="100000">
                      <a:srgbClr val="6600CC"/>
                    </a:gs>
                  </a:gsLst>
                  <a:lin ang="5400000" scaled="1"/>
                </a:gradFill>
                <a:effectLst>
                  <a:outerShdw dist="53966" dir="2700000" algn="ctr" rotWithShape="0">
                    <a:srgbClr val="9999FF">
                      <a:alpha val="80011"/>
                    </a:srgbClr>
                  </a:outerShdw>
                </a:effectLst>
                <a:latin typeface="Impact"/>
              </a:rPr>
              <a:t>7</a:t>
            </a:r>
            <a:r>
              <a:rPr lang="ru-RU" sz="3600" kern="10" dirty="0" smtClean="0">
                <a:ln w="9360">
                  <a:solidFill>
                    <a:srgbClr val="FFFF00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CC00CC"/>
                    </a:gs>
                    <a:gs pos="100000">
                      <a:srgbClr val="6600CC"/>
                    </a:gs>
                  </a:gsLst>
                  <a:lin ang="5400000" scaled="1"/>
                </a:gradFill>
                <a:effectLst>
                  <a:outerShdw dist="53966" dir="2700000" algn="ctr" rotWithShape="0">
                    <a:srgbClr val="9999FF">
                      <a:alpha val="80011"/>
                    </a:srgbClr>
                  </a:outerShdw>
                </a:effectLst>
                <a:latin typeface="Impact"/>
              </a:rPr>
              <a:t> </a:t>
            </a:r>
            <a:r>
              <a:rPr lang="ru-RU" sz="3600" kern="10" dirty="0">
                <a:ln w="9360">
                  <a:solidFill>
                    <a:srgbClr val="FFFF00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CC00CC"/>
                    </a:gs>
                    <a:gs pos="100000">
                      <a:srgbClr val="6600CC"/>
                    </a:gs>
                  </a:gsLst>
                  <a:lin ang="5400000" scaled="1"/>
                </a:gradFill>
                <a:effectLst>
                  <a:outerShdw dist="53966" dir="2700000" algn="ctr" rotWithShape="0">
                    <a:srgbClr val="9999FF">
                      <a:alpha val="80011"/>
                    </a:srgbClr>
                  </a:outerShdw>
                </a:effectLst>
                <a:latin typeface="Impact"/>
              </a:rPr>
              <a:t>тур</a:t>
            </a:r>
          </a:p>
          <a:p>
            <a:pPr algn="ctr"/>
            <a:r>
              <a:rPr lang="ru-RU" sz="3600" kern="10" dirty="0">
                <a:ln w="9360">
                  <a:solidFill>
                    <a:srgbClr val="FFFF00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CC00CC"/>
                    </a:gs>
                    <a:gs pos="100000">
                      <a:srgbClr val="6600CC"/>
                    </a:gs>
                  </a:gsLst>
                  <a:lin ang="5400000" scaled="1"/>
                </a:gradFill>
                <a:effectLst>
                  <a:outerShdw dist="53966" dir="2700000" algn="ctr" rotWithShape="0">
                    <a:srgbClr val="9999FF">
                      <a:alpha val="80011"/>
                    </a:srgbClr>
                  </a:outerShdw>
                </a:effectLst>
                <a:latin typeface="Impact"/>
              </a:rPr>
              <a:t>КРОССВОРД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250825" y="1412875"/>
            <a:ext cx="4176713" cy="4752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>
                <a:solidFill>
                  <a:srgbClr val="000000"/>
                </a:solidFill>
              </a:rPr>
              <a:t>1. </a:t>
            </a:r>
            <a:r>
              <a:rPr lang="ru-RU" sz="2000" dirty="0">
                <a:solidFill>
                  <a:srgbClr val="000000"/>
                </a:solidFill>
              </a:rPr>
              <a:t>Линия, которую нельзя свернуть.</a:t>
            </a:r>
            <a:r>
              <a:rPr lang="ru-RU" sz="2000" b="1" dirty="0">
                <a:solidFill>
                  <a:srgbClr val="000000"/>
                </a:solidFill>
              </a:rPr>
              <a:t/>
            </a:r>
            <a:br>
              <a:rPr lang="ru-RU" sz="2000" b="1" dirty="0">
                <a:solidFill>
                  <a:srgbClr val="000000"/>
                </a:solidFill>
              </a:rPr>
            </a:br>
            <a:r>
              <a:rPr lang="ru-RU" sz="2000" b="1" dirty="0">
                <a:solidFill>
                  <a:srgbClr val="000000"/>
                </a:solidFill>
              </a:rPr>
              <a:t>2. </a:t>
            </a:r>
            <a:r>
              <a:rPr lang="ru-RU" sz="2000" dirty="0">
                <a:solidFill>
                  <a:srgbClr val="000000"/>
                </a:solidFill>
              </a:rPr>
              <a:t>Оценка плохого ученика. </a:t>
            </a:r>
            <a:r>
              <a:rPr lang="ru-RU" sz="2000" b="1" dirty="0">
                <a:solidFill>
                  <a:srgbClr val="000000"/>
                </a:solidFill>
              </a:rPr>
              <a:t/>
            </a:r>
            <a:br>
              <a:rPr lang="ru-RU" sz="2000" b="1" dirty="0">
                <a:solidFill>
                  <a:srgbClr val="000000"/>
                </a:solidFill>
              </a:rPr>
            </a:br>
            <a:r>
              <a:rPr lang="ru-RU" sz="2000" b="1" dirty="0">
                <a:solidFill>
                  <a:srgbClr val="000000"/>
                </a:solidFill>
              </a:rPr>
              <a:t>3. </a:t>
            </a:r>
            <a:r>
              <a:rPr lang="ru-RU" sz="2000" dirty="0">
                <a:solidFill>
                  <a:srgbClr val="000000"/>
                </a:solidFill>
              </a:rPr>
              <a:t>Часть прямой, но не луч.</a:t>
            </a:r>
            <a:r>
              <a:rPr lang="ru-RU" sz="2000" b="1" dirty="0">
                <a:solidFill>
                  <a:srgbClr val="000000"/>
                </a:solidFill>
              </a:rPr>
              <a:t/>
            </a:r>
            <a:br>
              <a:rPr lang="ru-RU" sz="2000" b="1" dirty="0">
                <a:solidFill>
                  <a:srgbClr val="000000"/>
                </a:solidFill>
              </a:rPr>
            </a:br>
            <a:r>
              <a:rPr lang="ru-RU" sz="2000" b="1" dirty="0">
                <a:solidFill>
                  <a:srgbClr val="000000"/>
                </a:solidFill>
              </a:rPr>
              <a:t>4. </a:t>
            </a:r>
            <a:r>
              <a:rPr lang="ru-RU" sz="2000" dirty="0">
                <a:solidFill>
                  <a:srgbClr val="000000"/>
                </a:solidFill>
              </a:rPr>
              <a:t>Ребус: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в букве О число 7.</a:t>
            </a:r>
            <a:r>
              <a:rPr lang="ru-RU" sz="2000" b="1" dirty="0">
                <a:solidFill>
                  <a:srgbClr val="000000"/>
                </a:solidFill>
              </a:rPr>
              <a:t/>
            </a:r>
            <a:br>
              <a:rPr lang="ru-RU" sz="2000" b="1" dirty="0">
                <a:solidFill>
                  <a:srgbClr val="000000"/>
                </a:solidFill>
              </a:rPr>
            </a:br>
            <a:r>
              <a:rPr lang="ru-RU" sz="2000" b="1" dirty="0">
                <a:solidFill>
                  <a:srgbClr val="000000"/>
                </a:solidFill>
              </a:rPr>
              <a:t>5. </a:t>
            </a:r>
            <a:r>
              <a:rPr lang="ru-RU" sz="2000" dirty="0">
                <a:solidFill>
                  <a:srgbClr val="000000"/>
                </a:solidFill>
              </a:rPr>
              <a:t>Единица измерения длины. </a:t>
            </a:r>
            <a:r>
              <a:rPr lang="ru-RU" sz="2000" b="1" dirty="0">
                <a:solidFill>
                  <a:srgbClr val="000000"/>
                </a:solidFill>
              </a:rPr>
              <a:t/>
            </a:r>
            <a:br>
              <a:rPr lang="ru-RU" sz="2000" b="1" dirty="0">
                <a:solidFill>
                  <a:srgbClr val="000000"/>
                </a:solidFill>
              </a:rPr>
            </a:br>
            <a:r>
              <a:rPr lang="ru-RU" sz="2000" b="1" dirty="0">
                <a:solidFill>
                  <a:srgbClr val="000000"/>
                </a:solidFill>
              </a:rPr>
              <a:t>6. </a:t>
            </a:r>
            <a:r>
              <a:rPr lang="ru-RU" sz="2000" dirty="0">
                <a:solidFill>
                  <a:srgbClr val="000000"/>
                </a:solidFill>
              </a:rPr>
              <a:t>Прямоугольник, у которого все стороны равны. </a:t>
            </a:r>
            <a:r>
              <a:rPr lang="ru-RU" sz="2000" b="1" dirty="0">
                <a:solidFill>
                  <a:srgbClr val="000000"/>
                </a:solidFill>
              </a:rPr>
              <a:t/>
            </a:r>
            <a:br>
              <a:rPr lang="ru-RU" sz="2000" b="1" dirty="0">
                <a:solidFill>
                  <a:srgbClr val="000000"/>
                </a:solidFill>
              </a:rPr>
            </a:br>
            <a:r>
              <a:rPr lang="ru-RU" sz="2000" b="1" dirty="0">
                <a:solidFill>
                  <a:srgbClr val="000000"/>
                </a:solidFill>
              </a:rPr>
              <a:t>7. </a:t>
            </a:r>
            <a:r>
              <a:rPr lang="ru-RU" sz="2000" dirty="0">
                <a:solidFill>
                  <a:srgbClr val="000000"/>
                </a:solidFill>
              </a:rPr>
              <a:t>В треугольнике их …. </a:t>
            </a:r>
            <a:r>
              <a:rPr lang="ru-RU" sz="2000" b="1" dirty="0">
                <a:solidFill>
                  <a:srgbClr val="000000"/>
                </a:solidFill>
              </a:rPr>
              <a:t/>
            </a:r>
            <a:br>
              <a:rPr lang="ru-RU" sz="2000" b="1" dirty="0">
                <a:solidFill>
                  <a:srgbClr val="000000"/>
                </a:solidFill>
              </a:rPr>
            </a:br>
            <a:r>
              <a:rPr lang="ru-RU" sz="2000" b="1" dirty="0">
                <a:solidFill>
                  <a:srgbClr val="000000"/>
                </a:solidFill>
              </a:rPr>
              <a:t>8. </a:t>
            </a:r>
            <a:r>
              <a:rPr lang="ru-RU" sz="2000" dirty="0">
                <a:solidFill>
                  <a:srgbClr val="000000"/>
                </a:solidFill>
              </a:rPr>
              <a:t>Инструмент для измерения длины. </a:t>
            </a:r>
            <a:r>
              <a:rPr lang="ru-RU" sz="2000" b="1" dirty="0">
                <a:solidFill>
                  <a:srgbClr val="000000"/>
                </a:solidFill>
              </a:rPr>
              <a:t/>
            </a:r>
            <a:br>
              <a:rPr lang="ru-RU" sz="2000" b="1" dirty="0">
                <a:solidFill>
                  <a:srgbClr val="000000"/>
                </a:solidFill>
              </a:rPr>
            </a:br>
            <a:r>
              <a:rPr lang="ru-RU" sz="2000" b="1" dirty="0">
                <a:solidFill>
                  <a:srgbClr val="000000"/>
                </a:solidFill>
              </a:rPr>
              <a:t>9. </a:t>
            </a:r>
            <a:r>
              <a:rPr lang="ru-RU" sz="2000" dirty="0">
                <a:solidFill>
                  <a:srgbClr val="000000"/>
                </a:solidFill>
              </a:rPr>
              <a:t>Форма Солнца, часов …. (не окружность, а …) </a:t>
            </a:r>
            <a:r>
              <a:rPr lang="ru-RU" sz="2000" b="1" dirty="0">
                <a:solidFill>
                  <a:srgbClr val="000000"/>
                </a:solidFill>
              </a:rPr>
              <a:t/>
            </a:r>
            <a:br>
              <a:rPr lang="ru-RU" sz="2000" b="1" dirty="0">
                <a:solidFill>
                  <a:srgbClr val="000000"/>
                </a:solidFill>
              </a:rPr>
            </a:br>
            <a:r>
              <a:rPr lang="ru-RU" sz="2000" b="1" dirty="0">
                <a:solidFill>
                  <a:srgbClr val="000000"/>
                </a:solidFill>
              </a:rPr>
              <a:t>10. </a:t>
            </a:r>
            <a:r>
              <a:rPr lang="ru-RU" sz="2000" dirty="0">
                <a:solidFill>
                  <a:srgbClr val="000000"/>
                </a:solidFill>
              </a:rPr>
              <a:t>Результат сложения.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763713" y="549275"/>
            <a:ext cx="6696075" cy="649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>
                <a:solidFill>
                  <a:srgbClr val="800080"/>
                </a:solidFill>
              </a:rPr>
              <a:t>Отгадайте слово, решив кроссворд</a:t>
            </a:r>
          </a:p>
        </p:txBody>
      </p:sp>
      <p:graphicFrame>
        <p:nvGraphicFramePr>
          <p:cNvPr id="20483" name="Group 3"/>
          <p:cNvGraphicFramePr>
            <a:graphicFrameLocks noGrp="1"/>
          </p:cNvGraphicFramePr>
          <p:nvPr/>
        </p:nvGraphicFramePr>
        <p:xfrm>
          <a:off x="4427538" y="1628775"/>
          <a:ext cx="4040187" cy="3230565"/>
        </p:xfrm>
        <a:graphic>
          <a:graphicData uri="http://schemas.openxmlformats.org/drawingml/2006/table">
            <a:tbl>
              <a:tblPr/>
              <a:tblGrid>
                <a:gridCol w="404812"/>
                <a:gridCol w="403225"/>
                <a:gridCol w="403225"/>
                <a:gridCol w="403225"/>
                <a:gridCol w="407988"/>
                <a:gridCol w="403225"/>
                <a:gridCol w="403225"/>
                <a:gridCol w="403225"/>
                <a:gridCol w="404812"/>
                <a:gridCol w="403225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57383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57383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5" name="Group 1"/>
          <p:cNvGraphicFramePr>
            <a:graphicFrameLocks noGrp="1"/>
          </p:cNvGraphicFramePr>
          <p:nvPr/>
        </p:nvGraphicFramePr>
        <p:xfrm>
          <a:off x="539750" y="333375"/>
          <a:ext cx="7634288" cy="5810250"/>
        </p:xfrm>
        <a:graphic>
          <a:graphicData uri="http://schemas.openxmlformats.org/drawingml/2006/table">
            <a:tbl>
              <a:tblPr/>
              <a:tblGrid>
                <a:gridCol w="828675"/>
                <a:gridCol w="755650"/>
                <a:gridCol w="755650"/>
                <a:gridCol w="754063"/>
                <a:gridCol w="763587"/>
                <a:gridCol w="754063"/>
                <a:gridCol w="754062"/>
                <a:gridCol w="755650"/>
                <a:gridCol w="758825"/>
                <a:gridCol w="754063"/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Р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Я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М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Я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Д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В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Т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Р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Е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З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К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В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Е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М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Ь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М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Е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Т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Р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К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В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Д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Р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Т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7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Т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Р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8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Е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Й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К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9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К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Р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Г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2400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</a:t>
                      </a:r>
                    </a:p>
                  </a:txBody>
                  <a:tcPr marL="90000" marR="90000" marT="75024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М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М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750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1714511"/>
          </a:xfrm>
        </p:spPr>
        <p:txBody>
          <a:bodyPr/>
          <a:lstStyle/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8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конкурс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Будь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внимателен.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Притча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400" i="1" dirty="0" smtClean="0">
                <a:solidFill>
                  <a:srgbClr val="FF0000"/>
                </a:solidFill>
              </a:rPr>
              <a:t>Магараджа выбирал себе министра. Он объявил, что возьмёт того, кто пройдёт по стене вокруг города с кувшином, доверху наполненным молоком, и не прольёт ни капли. Многие ходили, но по пути их отвлекали, и они проливали молоко. Но вот пошёл один. Вокруг него кричали, стреляли, всячески пугали и отвлекали. Но он не пролил молоко". Ты слышал крики, выстрелы? - спросил его магараджа. - Ты видел, как тебя пугали?" "Нет, повелитель я смотрел на молоко".</a:t>
            </a:r>
            <a:endParaRPr lang="ru-RU" sz="2400" dirty="0" smtClean="0">
              <a:solidFill>
                <a:srgbClr val="FF0000"/>
              </a:solidFill>
            </a:endParaRPr>
          </a:p>
          <a:p>
            <a:pPr algn="ctr"/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У четы речных Медуз был всегда отменный вкус, </a:t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И они гостей позвали, чтоб попробовать арбуз.</a:t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На обед пришел Тритон, и Морской знакомый Слон - </a:t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Ел арбуз ножом и вилкой, был любезен и умен.</a:t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А потом зашел Варан. Лег на кожаный диван.</a:t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Одиноким молчуном просидел весь вечер Сом.</a:t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И Бермудский крокодил тоже в гости заходил.</a:t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Славно было у Медуз! Съели гости весь арбуз!</a:t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Вопрос: Сколько гостей пришло к Медузам?  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По столбу высотой 10 метров взбирается  </a:t>
            </a:r>
          </a:p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   улитка. За день она поднимется по столбу </a:t>
            </a:r>
          </a:p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   на 5 метров, а за ночь опускается на 4 </a:t>
            </a:r>
          </a:p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   метра. Сколько дней понадобится, чтобы </a:t>
            </a:r>
          </a:p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   улитка поднялась на высоту столба?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8013" cy="2428892"/>
          </a:xfrm>
        </p:spPr>
        <p:txBody>
          <a:bodyPr/>
          <a:lstStyle/>
          <a:p>
            <a:r>
              <a:rPr lang="ru-RU" dirty="0" smtClean="0"/>
              <a:t>9 конкурс</a:t>
            </a:r>
            <a:br>
              <a:rPr lang="ru-RU" dirty="0" smtClean="0"/>
            </a:br>
            <a:r>
              <a:rPr lang="ru-RU" dirty="0" smtClean="0"/>
              <a:t>Конкурс капитанов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3" y="1600201"/>
            <a:ext cx="5000660" cy="1828800"/>
          </a:xfrm>
        </p:spPr>
        <p:txBody>
          <a:bodyPr/>
          <a:lstStyle/>
          <a:p>
            <a:r>
              <a:rPr lang="ru-RU" dirty="0" smtClean="0"/>
              <a:t>    </a:t>
            </a:r>
          </a:p>
          <a:p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/>
              <a:t>                   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468313" y="836613"/>
            <a:ext cx="8135937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b="1">
                <a:solidFill>
                  <a:srgbClr val="800080"/>
                </a:solidFill>
              </a:rPr>
              <a:t>Вот закончилась игра</a:t>
            </a:r>
            <a:br>
              <a:rPr lang="ru-RU" sz="4400" b="1">
                <a:solidFill>
                  <a:srgbClr val="800080"/>
                </a:solidFill>
              </a:rPr>
            </a:br>
            <a:r>
              <a:rPr lang="ru-RU" sz="4400" b="1">
                <a:solidFill>
                  <a:srgbClr val="800080"/>
                </a:solidFill>
              </a:rPr>
              <a:t>Результат узнать пора.</a:t>
            </a:r>
            <a:br>
              <a:rPr lang="ru-RU" sz="4400" b="1">
                <a:solidFill>
                  <a:srgbClr val="800080"/>
                </a:solidFill>
              </a:rPr>
            </a:br>
            <a:r>
              <a:rPr lang="ru-RU" sz="4400" b="1">
                <a:solidFill>
                  <a:srgbClr val="800080"/>
                </a:solidFill>
              </a:rPr>
              <a:t>Кто же лучше всех трудился</a:t>
            </a:r>
            <a:br>
              <a:rPr lang="ru-RU" sz="4400" b="1">
                <a:solidFill>
                  <a:srgbClr val="800080"/>
                </a:solidFill>
              </a:rPr>
            </a:br>
            <a:r>
              <a:rPr lang="ru-RU" sz="4400" b="1">
                <a:solidFill>
                  <a:srgbClr val="800080"/>
                </a:solidFill>
              </a:rPr>
              <a:t>И в турнире отличился?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1357297"/>
            <a:ext cx="6000792" cy="421484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1600" dirty="0" smtClean="0">
                <a:solidFill>
                  <a:schemeClr val="accent2"/>
                </a:solidFill>
              </a:rPr>
              <a:t>«Если вы хотите научиться плавать, то смело входите в воду, а если хотите научиться решать задачи, то решайте их!»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sz="1600" dirty="0" smtClean="0">
                <a:solidFill>
                  <a:schemeClr val="accent2"/>
                </a:solidFill>
              </a:rPr>
              <a:t>Д. Пойа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600" dirty="0" smtClean="0">
                <a:solidFill>
                  <a:schemeClr val="accent2"/>
                </a:solidFill>
              </a:rPr>
              <a:t>«Математика уступает свои крепости лишь сильным и смелым»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sz="1600" dirty="0" smtClean="0">
                <a:solidFill>
                  <a:schemeClr val="accent2"/>
                </a:solidFill>
              </a:rPr>
              <a:t>А.П. </a:t>
            </a:r>
            <a:r>
              <a:rPr lang="ru-RU" sz="1600" dirty="0" err="1" smtClean="0">
                <a:solidFill>
                  <a:schemeClr val="accent2"/>
                </a:solidFill>
              </a:rPr>
              <a:t>Конфорович</a:t>
            </a:r>
            <a:r>
              <a:rPr lang="ru-RU" sz="1600" i="1" dirty="0" smtClean="0">
                <a:solidFill>
                  <a:schemeClr val="accent2"/>
                </a:solidFill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600" dirty="0" smtClean="0">
                <a:solidFill>
                  <a:schemeClr val="accent2"/>
                </a:solidFill>
              </a:rPr>
              <a:t>«Спорьте, заблуждайтесь, ошибайтесь, но ради бога, размышляйте, и хотя криво, да сами»</a:t>
            </a:r>
            <a:endParaRPr lang="ru-RU" sz="1600" i="1" dirty="0" smtClean="0">
              <a:solidFill>
                <a:schemeClr val="accent2"/>
              </a:solidFill>
            </a:endParaRP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sz="1600" dirty="0" smtClean="0">
                <a:solidFill>
                  <a:schemeClr val="accent2"/>
                </a:solidFill>
              </a:rPr>
              <a:t>Г. Лессинг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chemeClr val="accent2"/>
                </a:solidFill>
              </a:rPr>
              <a:t>«Математику нельзя изучать, наблюдая, как это делает сосед».</a:t>
            </a:r>
            <a:br>
              <a:rPr lang="ru-RU" sz="1600" dirty="0" smtClean="0">
                <a:solidFill>
                  <a:schemeClr val="accent2"/>
                </a:solidFill>
              </a:rPr>
            </a:br>
            <a:r>
              <a:rPr lang="ru-RU" sz="1600" dirty="0" smtClean="0">
                <a:solidFill>
                  <a:schemeClr val="accent2"/>
                </a:solidFill>
              </a:rPr>
              <a:t>                                                                     А. </a:t>
            </a:r>
            <a:r>
              <a:rPr lang="ru-RU" sz="1600" dirty="0" err="1" smtClean="0">
                <a:solidFill>
                  <a:schemeClr val="accent2"/>
                </a:solidFill>
              </a:rPr>
              <a:t>Нивен</a:t>
            </a:r>
            <a:r>
              <a:rPr lang="ru-RU" sz="1600" dirty="0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chemeClr val="accent2"/>
                </a:solidFill>
              </a:rPr>
              <a:t>«Лучший способ изучить что-либо - это открыть самому».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sz="2200" dirty="0" smtClean="0">
                <a:solidFill>
                  <a:schemeClr val="accent2"/>
                </a:solidFill>
              </a:rPr>
              <a:t>Д. Пойа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200" dirty="0" smtClean="0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WordArt 1"/>
          <p:cNvSpPr>
            <a:spLocks noChangeArrowheads="1" noChangeShapeType="1" noTextEdit="1"/>
          </p:cNvSpPr>
          <p:nvPr/>
        </p:nvSpPr>
        <p:spPr bwMode="auto">
          <a:xfrm>
            <a:off x="1000100" y="714356"/>
            <a:ext cx="7056438" cy="45370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360">
                  <a:solidFill>
                    <a:srgbClr val="FFFF00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CC00CC"/>
                    </a:gs>
                    <a:gs pos="100000">
                      <a:srgbClr val="6600CC"/>
                    </a:gs>
                  </a:gsLst>
                  <a:lin ang="5400000" scaled="1"/>
                </a:gradFill>
                <a:effectLst>
                  <a:outerShdw dist="53966" dir="2700000" algn="ctr" rotWithShape="0">
                    <a:srgbClr val="9999FF">
                      <a:alpha val="80011"/>
                    </a:srgbClr>
                  </a:outerShdw>
                </a:effectLst>
                <a:latin typeface="Impact"/>
              </a:rPr>
              <a:t>1 тур</a:t>
            </a:r>
          </a:p>
          <a:p>
            <a:pPr algn="ctr"/>
            <a:r>
              <a:rPr lang="ru-RU" sz="3600" kern="10" dirty="0" smtClean="0">
                <a:ln w="9360">
                  <a:solidFill>
                    <a:srgbClr val="FFFF00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CC00CC"/>
                    </a:gs>
                    <a:gs pos="100000">
                      <a:srgbClr val="6600CC"/>
                    </a:gs>
                  </a:gsLst>
                  <a:lin ang="5400000" scaled="1"/>
                </a:gradFill>
                <a:effectLst>
                  <a:outerShdw dist="53966" dir="2700000" algn="ctr" rotWithShape="0">
                    <a:srgbClr val="9999FF">
                      <a:alpha val="80011"/>
                    </a:srgbClr>
                  </a:outerShdw>
                </a:effectLst>
                <a:latin typeface="Impact"/>
              </a:rPr>
              <a:t> представление   команд</a:t>
            </a:r>
            <a:endParaRPr lang="ru-RU" sz="3600" kern="10" dirty="0">
              <a:ln w="9360">
                <a:solidFill>
                  <a:srgbClr val="FFFF00"/>
                </a:solidFill>
                <a:miter lim="800000"/>
                <a:headEnd/>
                <a:tailEnd/>
              </a:ln>
              <a:gradFill rotWithShape="0">
                <a:gsLst>
                  <a:gs pos="0">
                    <a:srgbClr val="CC00CC"/>
                  </a:gs>
                  <a:gs pos="100000">
                    <a:srgbClr val="6600CC"/>
                  </a:gs>
                </a:gsLst>
                <a:lin ang="5400000" scaled="1"/>
              </a:gradFill>
              <a:effectLst>
                <a:outerShdw dist="53966" dir="2700000" algn="ctr" rotWithShape="0">
                  <a:srgbClr val="9999FF">
                    <a:alpha val="80011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0" y="1500174"/>
            <a:ext cx="91440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Всем спасибо за вниманье,</a:t>
            </a:r>
            <a:b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 задор и звонкий смех,</a:t>
            </a:r>
            <a:b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 азарт соревнованья, обеспечивший успех.</a:t>
            </a:r>
            <a:b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Вот настал момент прощанья,</a:t>
            </a:r>
            <a:b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Будет краткой моя речь</a:t>
            </a:r>
            <a:b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Говорю я: до свиданья,</a:t>
            </a:r>
            <a:b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 счастливых новых встреч.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4"/>
          <p:cNvSpPr>
            <a:spLocks noChangeArrowheads="1" noChangeShapeType="1" noTextEdit="1"/>
          </p:cNvSpPr>
          <p:nvPr/>
        </p:nvSpPr>
        <p:spPr bwMode="auto">
          <a:xfrm>
            <a:off x="971550" y="620713"/>
            <a:ext cx="6886598" cy="22367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ru-RU" sz="3600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ПОЗДРАВЛЯЕМ</a:t>
            </a:r>
          </a:p>
          <a:p>
            <a:pPr algn="ctr">
              <a:defRPr/>
            </a:pPr>
            <a:r>
              <a:rPr lang="ru-RU" sz="3600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КОМАНДУ</a:t>
            </a:r>
          </a:p>
          <a:p>
            <a:pPr algn="ctr">
              <a:defRPr/>
            </a:pPr>
            <a:r>
              <a:rPr lang="ru-RU" sz="3600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ПОБЕДИТЕЛЕЙ!</a:t>
            </a:r>
          </a:p>
        </p:txBody>
      </p:sp>
      <p:pic>
        <p:nvPicPr>
          <p:cNvPr id="41987" name="Picture 5" descr="AG00373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5" y="4143375"/>
            <a:ext cx="2786063" cy="195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6" descr="Animate003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75" y="4000500"/>
            <a:ext cx="2482850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3042" y="285728"/>
            <a:ext cx="60722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2 тур</a:t>
            </a:r>
          </a:p>
          <a:p>
            <a:pPr algn="ctr">
              <a:defRPr/>
            </a:pP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Разминка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7171" name="Рисунок 2" descr="D:\Школа\Математика\Внеклас. мер. по матем\картинки\Рисунок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1439863"/>
            <a:ext cx="6429375" cy="536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Тур второй мы начинаем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Победителей узнаем.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Конкурс назовем Разминкой,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Постарайтесь – без ошибки.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357431"/>
            <a:ext cx="7772400" cy="1285883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Вопросы 1 команде</a:t>
            </a:r>
            <a:endParaRPr lang="ru-RU" sz="48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8869"/>
            <a:ext cx="7772400" cy="1285883"/>
          </a:xfrm>
        </p:spPr>
        <p:txBody>
          <a:bodyPr/>
          <a:lstStyle/>
          <a:p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Вопросы 2 команде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928803"/>
            <a:ext cx="7772400" cy="2000263"/>
          </a:xfrm>
        </p:spPr>
        <p:txBody>
          <a:bodyPr/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Вопросы 3 команде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</TotalTime>
  <Words>807</Words>
  <PresentationFormat>Экран (4:3)</PresentationFormat>
  <Paragraphs>254</Paragraphs>
  <Slides>41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Оформление по умолчанию</vt:lpstr>
      <vt:lpstr>Слайд 1</vt:lpstr>
      <vt:lpstr>Гимн математике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5 конкурс Соображай-ка </vt:lpstr>
      <vt:lpstr>Слайд 25</vt:lpstr>
      <vt:lpstr>Слайд 26</vt:lpstr>
      <vt:lpstr>2.Буквы спрятались</vt:lpstr>
      <vt:lpstr>Слайд 28</vt:lpstr>
      <vt:lpstr>6 конкурс Заморочки из мешочка</vt:lpstr>
      <vt:lpstr>Слайд 30</vt:lpstr>
      <vt:lpstr>Слайд 31</vt:lpstr>
      <vt:lpstr>Слайд 32</vt:lpstr>
      <vt:lpstr>8 конкурс  Будь внимателен. </vt:lpstr>
      <vt:lpstr>Притча</vt:lpstr>
      <vt:lpstr>Задача №1</vt:lpstr>
      <vt:lpstr>Задача №2</vt:lpstr>
      <vt:lpstr>9 конкурс Конкурс капитанов </vt:lpstr>
      <vt:lpstr>Слайд 38</vt:lpstr>
      <vt:lpstr>Слайд 39</vt:lpstr>
      <vt:lpstr>Слайд 40</vt:lpstr>
      <vt:lpstr>Слайд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Юля</cp:lastModifiedBy>
  <cp:revision>31</cp:revision>
  <cp:lastPrinted>1601-01-01T00:00:00Z</cp:lastPrinted>
  <dcterms:created xsi:type="dcterms:W3CDTF">2009-01-28T16:53:54Z</dcterms:created>
  <dcterms:modified xsi:type="dcterms:W3CDTF">2014-02-18T16:30:02Z</dcterms:modified>
</cp:coreProperties>
</file>