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FF33CC"/>
    <a:srgbClr val="0000CC"/>
    <a:srgbClr val="660066"/>
    <a:srgbClr val="003300"/>
    <a:srgbClr val="FF99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0" autoAdjust="0"/>
    <p:restoredTop sz="94660"/>
  </p:normalViewPr>
  <p:slideViewPr>
    <p:cSldViewPr>
      <p:cViewPr>
        <p:scale>
          <a:sx n="50" d="100"/>
          <a:sy n="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71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004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789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30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435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072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215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450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476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459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074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FF00"/>
            </a:gs>
            <a:gs pos="95000">
              <a:srgbClr val="00FFFF"/>
            </a:gs>
            <a:gs pos="66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26D2-0A14-4406-A701-E935EB57BBE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466E-DC3C-46FB-94F0-2E66FE6A8C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пользователь\AppData\Local\Microsoft\Windows\Temporary Internet Files\Content.IE5\V0255TWX\MC900435574[1].wm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571871" cy="237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AppData\Local\Microsoft\Windows\Temporary Internet Files\Content.IE5\AKMC14A0\MC900437581[1].wm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86055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AppData\Local\Microsoft\Windows\Temporary Internet Files\Content.IE5\V0255TWX\MC900435576[1].wm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" y="4852841"/>
            <a:ext cx="1587500" cy="170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пользователь\AppData\Local\Microsoft\Windows\Temporary Internet Files\Content.IE5\HNEX4VWY\MC900250168[1].wm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512"/>
            <a:ext cx="2210554" cy="1774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пользователь\AppData\Local\Microsoft\Windows\Temporary Internet Files\Content.IE5\AKMC14A0\MC900346925[1].wm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4" y="692696"/>
            <a:ext cx="1799539" cy="1683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19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764704"/>
            <a:ext cx="6764042" cy="25202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Масленица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817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Суббота — </a:t>
            </a:r>
            <a:r>
              <a:rPr lang="ru-RU" dirty="0" smtClean="0"/>
              <a:t>золовкины </a:t>
            </a:r>
            <a:r>
              <a:rPr lang="ru-RU" dirty="0"/>
              <a:t>посиделки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день считался всегда семейным. В </a:t>
            </a:r>
            <a:r>
              <a:rPr lang="ru-RU" dirty="0" err="1"/>
              <a:t>Золовкины</a:t>
            </a:r>
            <a:r>
              <a:rPr lang="ru-RU" dirty="0"/>
              <a:t> посиделки — новобрачная невестка должна была одаривать золовок подарками. В этот субботний день молодые невестки принимали у себя родных.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6317"/>
            <a:ext cx="4644008" cy="30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9648"/>
            <a:ext cx="3831741" cy="31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1654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24744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Воскресенье —прощание с Масленицей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336704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Последний день самый веселый и разгульной, несмотря на то, что его называли «Прощенный день». </a:t>
            </a:r>
            <a:r>
              <a:rPr lang="ru-RU" sz="2400" dirty="0" smtClean="0"/>
              <a:t>Люди просили </a:t>
            </a:r>
            <a:r>
              <a:rPr lang="ru-RU" sz="2400" dirty="0"/>
              <a:t>друг у друга прощения. Если в течение года </a:t>
            </a:r>
            <a:r>
              <a:rPr lang="ru-RU" sz="2400" dirty="0" smtClean="0"/>
              <a:t> чем-то оскорбили </a:t>
            </a:r>
            <a:r>
              <a:rPr lang="ru-RU" sz="2400" dirty="0"/>
              <a:t>друг друга, то, встретившись в «прощенное воскресенье», они </a:t>
            </a:r>
            <a:r>
              <a:rPr lang="ru-RU" sz="2400" dirty="0" smtClean="0"/>
              <a:t>приветствовали </a:t>
            </a:r>
            <a:r>
              <a:rPr lang="ru-RU" sz="2400" dirty="0"/>
              <a:t>друг друга поцелуем, и один </a:t>
            </a:r>
            <a:r>
              <a:rPr lang="ru-RU" sz="2400" dirty="0" smtClean="0"/>
              <a:t>говорил</a:t>
            </a:r>
            <a:r>
              <a:rPr lang="ru-RU" sz="2400" dirty="0"/>
              <a:t>: «Прости меня, пожалуйста». Второй </a:t>
            </a:r>
            <a:r>
              <a:rPr lang="ru-RU" sz="2400" dirty="0" smtClean="0"/>
              <a:t>отвечал</a:t>
            </a:r>
            <a:r>
              <a:rPr lang="ru-RU" sz="2400" dirty="0"/>
              <a:t>: «Бог тебя простит». Л</a:t>
            </a:r>
            <a:r>
              <a:rPr lang="ru-RU" sz="2400" dirty="0" smtClean="0"/>
              <a:t>юди </a:t>
            </a:r>
            <a:r>
              <a:rPr lang="ru-RU" sz="2400" dirty="0"/>
              <a:t>рядились в шкуры </a:t>
            </a:r>
            <a:r>
              <a:rPr lang="ru-RU" sz="2400" dirty="0" smtClean="0"/>
              <a:t>животных, изображая злых </a:t>
            </a:r>
            <a:r>
              <a:rPr lang="ru-RU" sz="2400" dirty="0"/>
              <a:t>духов. </a:t>
            </a:r>
            <a:r>
              <a:rPr lang="ru-RU" sz="2400" dirty="0" smtClean="0"/>
              <a:t>Народ выводил </a:t>
            </a:r>
            <a:r>
              <a:rPr lang="ru-RU" sz="2400" dirty="0"/>
              <a:t>их вместе с чучелом Масленицы за околицу деревни, где изображалось избиение нечисти, и сжигалась соломенная Масленица. Пепел, оставшийся от «зимней хозяйки», развеивали над полями в знак будущего урожая.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61948"/>
            <a:ext cx="2627784" cy="30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72" y="1340768"/>
            <a:ext cx="25431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2525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94"/>
            <a:ext cx="8229600" cy="944552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Загадки про масленицу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392488" cy="6264696"/>
          </a:xfrm>
        </p:spPr>
        <p:txBody>
          <a:bodyPr>
            <a:normAutofit fontScale="32500" lnSpcReduction="20000"/>
          </a:bodyPr>
          <a:lstStyle/>
          <a:p>
            <a:endParaRPr lang="ru-RU" sz="7400" dirty="0"/>
          </a:p>
          <a:p>
            <a:pPr marL="0" indent="0">
              <a:buNone/>
            </a:pPr>
            <a:r>
              <a:rPr lang="ru-RU" sz="7400" dirty="0" smtClean="0"/>
              <a:t>                               </a:t>
            </a:r>
            <a:endParaRPr lang="ru-RU" sz="7400" dirty="0"/>
          </a:p>
          <a:p>
            <a:pPr marL="0" indent="0">
              <a:buNone/>
            </a:pPr>
            <a:r>
              <a:rPr lang="ru-RU" sz="7400" dirty="0">
                <a:solidFill>
                  <a:srgbClr val="FFFF00"/>
                </a:solidFill>
              </a:rPr>
              <a:t>Масленица- объеденье!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FFFF"/>
                </a:solidFill>
              </a:rPr>
              <a:t>Напечем блины с утра</a:t>
            </a:r>
            <a:r>
              <a:rPr lang="ru-RU" sz="7400" dirty="0" smtClean="0">
                <a:solidFill>
                  <a:srgbClr val="00FFFF"/>
                </a:solidFill>
              </a:rPr>
              <a:t>. </a:t>
            </a:r>
            <a:endParaRPr lang="ru-RU" sz="7400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ru-RU" sz="7400" dirty="0">
                <a:solidFill>
                  <a:srgbClr val="FF0066"/>
                </a:solidFill>
              </a:rPr>
              <a:t>К ним – сметана и варенье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00CC"/>
                </a:solidFill>
              </a:rPr>
              <a:t>И, конечно </a:t>
            </a:r>
            <a:r>
              <a:rPr lang="ru-RU" sz="7400" dirty="0" smtClean="0">
                <a:solidFill>
                  <a:srgbClr val="0000CC"/>
                </a:solidFill>
              </a:rPr>
              <a:t>же,…</a:t>
            </a:r>
            <a:endParaRPr lang="ru-RU" sz="7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>
                <a:solidFill>
                  <a:srgbClr val="FFFF00"/>
                </a:solidFill>
              </a:rPr>
              <a:t>И с икрой, и со сметаной –                                                                         </a:t>
            </a:r>
            <a:r>
              <a:rPr lang="ru-RU" sz="7400" dirty="0" smtClean="0">
                <a:solidFill>
                  <a:srgbClr val="00FFFF"/>
                </a:solidFill>
              </a:rPr>
              <a:t>Всякие они вкусны</a:t>
            </a:r>
          </a:p>
          <a:p>
            <a:pPr marL="0" indent="0">
              <a:buNone/>
            </a:pPr>
            <a:r>
              <a:rPr lang="ru-RU" sz="7400" dirty="0" smtClean="0">
                <a:solidFill>
                  <a:srgbClr val="FF0066"/>
                </a:solidFill>
              </a:rPr>
              <a:t>Ноздреваты и румяны –</a:t>
            </a:r>
            <a:r>
              <a:rPr lang="ru-RU" sz="7400" dirty="0" smtClean="0">
                <a:solidFill>
                  <a:srgbClr val="FF33C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400" dirty="0" smtClean="0"/>
              <a:t> </a:t>
            </a:r>
            <a:r>
              <a:rPr lang="ru-RU" sz="7400" dirty="0" smtClean="0">
                <a:solidFill>
                  <a:srgbClr val="0000CC"/>
                </a:solidFill>
              </a:rPr>
              <a:t>Наши  вкусные -…</a:t>
            </a:r>
            <a:endParaRPr lang="ru-RU" sz="7400" dirty="0" smtClean="0"/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>
                <a:solidFill>
                  <a:srgbClr val="FFFF00"/>
                </a:solidFill>
              </a:rPr>
              <a:t>В </a:t>
            </a:r>
            <a:r>
              <a:rPr lang="ru-RU" sz="7400" dirty="0" err="1">
                <a:solidFill>
                  <a:srgbClr val="FFFF00"/>
                </a:solidFill>
              </a:rPr>
              <a:t>масленично</a:t>
            </a:r>
            <a:r>
              <a:rPr lang="ru-RU" sz="7400" dirty="0">
                <a:solidFill>
                  <a:srgbClr val="FFFF00"/>
                </a:solidFill>
              </a:rPr>
              <a:t> воскресенье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FFFF"/>
                </a:solidFill>
              </a:rPr>
              <a:t>Все старался старый Тит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FF0066"/>
                </a:solidFill>
              </a:rPr>
              <a:t>Попросить у всех прощенья </a:t>
            </a:r>
          </a:p>
          <a:p>
            <a:pPr marL="0" indent="0">
              <a:buNone/>
            </a:pPr>
            <a:r>
              <a:rPr lang="ru-RU" sz="7400" dirty="0">
                <a:solidFill>
                  <a:srgbClr val="0000CC"/>
                </a:solidFill>
              </a:rPr>
              <a:t>И ответить: </a:t>
            </a:r>
            <a:r>
              <a:rPr lang="ru-RU" sz="7400" dirty="0" smtClean="0">
                <a:solidFill>
                  <a:srgbClr val="0000CC"/>
                </a:solidFill>
              </a:rPr>
              <a:t>…</a:t>
            </a:r>
            <a:endParaRPr lang="ru-RU" sz="74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952328" cy="22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98884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Икра!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0188" y="3822969"/>
            <a:ext cx="166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Блины!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73973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«Бог простит!»</a:t>
            </a:r>
          </a:p>
        </p:txBody>
      </p:sp>
    </p:spTree>
    <p:extLst>
      <p:ext uri="{BB962C8B-B14F-4D97-AF65-F5344CB8AC3E}">
        <p14:creationId xmlns="" xmlns:p14="http://schemas.microsoft.com/office/powerpoint/2010/main" val="1577051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Поговорки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363272" cy="5001419"/>
          </a:xfrm>
        </p:spPr>
        <p:txBody>
          <a:bodyPr>
            <a:normAutofit/>
          </a:bodyPr>
          <a:lstStyle/>
          <a:p>
            <a:r>
              <a:rPr lang="ru-RU" sz="2400" dirty="0"/>
              <a:t>Без масла каша не вкусна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Где блины, тут и мы; где с маслом каша — тут и место наше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Зять на двор — пирог на </a:t>
            </a:r>
            <a:r>
              <a:rPr lang="ru-RU" sz="2400" dirty="0" smtClean="0"/>
              <a:t>стол.</a:t>
            </a:r>
          </a:p>
          <a:p>
            <a:r>
              <a:rPr lang="ru-RU" sz="2400" dirty="0"/>
              <a:t>Придёт зять, где </a:t>
            </a:r>
            <a:r>
              <a:rPr lang="ru-RU" sz="2400" dirty="0" err="1"/>
              <a:t>сметанки</a:t>
            </a:r>
            <a:r>
              <a:rPr lang="ru-RU" sz="2400" dirty="0"/>
              <a:t> взять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Без блина не </a:t>
            </a:r>
            <a:r>
              <a:rPr lang="ru-RU" sz="2400" dirty="0" err="1"/>
              <a:t>масляна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 горках покататься, в блинах </a:t>
            </a:r>
            <a:r>
              <a:rPr lang="ru-RU" sz="2400" dirty="0" smtClean="0"/>
              <a:t>поваляться.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58044"/>
            <a:ext cx="3816424" cy="278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8044"/>
            <a:ext cx="3384376" cy="27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4249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Прощай зима!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28794" y="1285860"/>
            <a:ext cx="47525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Прощай, Зима! Не злись</a:t>
            </a:r>
            <a:r>
              <a:rPr lang="ru-RU" dirty="0" smtClean="0"/>
              <a:t>.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Иди к себе домой.</a:t>
            </a:r>
          </a:p>
          <a:p>
            <a:pPr marL="0" indent="0">
              <a:buNone/>
            </a:pPr>
            <a:r>
              <a:rPr lang="ru-RU" dirty="0"/>
              <a:t>Не осложняй нам жизнь</a:t>
            </a:r>
          </a:p>
          <a:p>
            <a:pPr marL="0" indent="0">
              <a:buNone/>
            </a:pPr>
            <a:r>
              <a:rPr lang="ru-RU" dirty="0"/>
              <a:t>Морозом и пургой.</a:t>
            </a:r>
          </a:p>
          <a:p>
            <a:pPr marL="0" indent="0">
              <a:buNone/>
            </a:pPr>
            <a:r>
              <a:rPr lang="ru-RU" dirty="0" smtClean="0"/>
              <a:t>Немало </a:t>
            </a:r>
            <a:r>
              <a:rPr lang="ru-RU" dirty="0"/>
              <a:t>погуляла</a:t>
            </a:r>
          </a:p>
          <a:p>
            <a:pPr marL="0" indent="0">
              <a:buNone/>
            </a:pPr>
            <a:r>
              <a:rPr lang="ru-RU" dirty="0"/>
              <a:t>На нашей стороне.</a:t>
            </a:r>
          </a:p>
          <a:p>
            <a:pPr marL="0" indent="0">
              <a:buNone/>
            </a:pPr>
            <a:r>
              <a:rPr lang="ru-RU" dirty="0"/>
              <a:t>Надёжно укрывала </a:t>
            </a:r>
          </a:p>
          <a:p>
            <a:pPr marL="0" indent="0">
              <a:buNone/>
            </a:pPr>
            <a:r>
              <a:rPr lang="ru-RU" dirty="0"/>
              <a:t>Зверюшек в их норе.</a:t>
            </a:r>
          </a:p>
        </p:txBody>
      </p:sp>
    </p:spTree>
    <p:extLst>
      <p:ext uri="{BB962C8B-B14F-4D97-AF65-F5344CB8AC3E}">
        <p14:creationId xmlns="" xmlns:p14="http://schemas.microsoft.com/office/powerpoint/2010/main" val="1546596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940" y="188640"/>
            <a:ext cx="856895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Какой вы знаете праздник </a:t>
            </a:r>
            <a:r>
              <a:rPr lang="ru-RU" sz="2400" dirty="0" smtClean="0"/>
              <a:t>проводов </a:t>
            </a:r>
            <a:r>
              <a:rPr lang="ru-RU" sz="2400" dirty="0"/>
              <a:t>зимы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790462" cy="27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8" y="3676886"/>
            <a:ext cx="4009137" cy="30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-Правильно, это- масленица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1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какое блюдо едят на масленицу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05244"/>
            <a:ext cx="3709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-Конечно, это- блины.</a:t>
            </a:r>
          </a:p>
        </p:txBody>
      </p:sp>
    </p:spTree>
    <p:extLst>
      <p:ext uri="{BB962C8B-B14F-4D97-AF65-F5344CB8AC3E}">
        <p14:creationId xmlns="" xmlns:p14="http://schemas.microsoft.com/office/powerpoint/2010/main" val="300499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Масленицу празднуют </a:t>
            </a:r>
            <a:r>
              <a:rPr lang="ru-RU" dirty="0" smtClean="0"/>
              <a:t>по-особому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/>
          <a:lstStyle/>
          <a:p>
            <a:r>
              <a:rPr lang="ru-RU" dirty="0"/>
              <a:t>Понедельник — встреча</a:t>
            </a:r>
          </a:p>
          <a:p>
            <a:r>
              <a:rPr lang="ru-RU" dirty="0"/>
              <a:t>Вторник — заигрыш</a:t>
            </a:r>
          </a:p>
          <a:p>
            <a:r>
              <a:rPr lang="ru-RU" dirty="0"/>
              <a:t>Среда — лакомка</a:t>
            </a:r>
          </a:p>
          <a:p>
            <a:r>
              <a:rPr lang="ru-RU" dirty="0"/>
              <a:t>Четверг — перелом</a:t>
            </a:r>
          </a:p>
          <a:p>
            <a:r>
              <a:rPr lang="ru-RU" dirty="0"/>
              <a:t>Пятница — Тещины вечорки</a:t>
            </a:r>
          </a:p>
          <a:p>
            <a:r>
              <a:rPr lang="ru-RU" dirty="0"/>
              <a:t>Суббота — золовкины посиделки</a:t>
            </a:r>
          </a:p>
          <a:p>
            <a:r>
              <a:rPr lang="ru-RU" dirty="0"/>
              <a:t>Воскресенье —прощание с Масленицей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35846"/>
            <a:ext cx="3501261" cy="2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0304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954360"/>
          </a:xfrm>
        </p:spPr>
        <p:txBody>
          <a:bodyPr/>
          <a:lstStyle/>
          <a:p>
            <a:r>
              <a:rPr lang="ru-RU" dirty="0"/>
              <a:t>Понедельник — встреча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3672408"/>
          </a:xfrm>
        </p:spPr>
        <p:txBody>
          <a:bodyPr>
            <a:normAutofit/>
          </a:bodyPr>
          <a:lstStyle/>
          <a:p>
            <a:r>
              <a:rPr lang="ru-RU" sz="2400" dirty="0"/>
              <a:t> В понедельник Масленицу и </a:t>
            </a:r>
            <a:r>
              <a:rPr lang="ru-RU" sz="2400" dirty="0" err="1"/>
              <a:t>Масленика</a:t>
            </a:r>
            <a:r>
              <a:rPr lang="ru-RU" sz="2400" dirty="0"/>
              <a:t>, сделанных из соломы и одетых в соответствующие их полу платья — женское и мужское, возили на санях по всей округе, а потом с песнями и плясками усаживали на самом высоком месте. </a:t>
            </a:r>
            <a:r>
              <a:rPr lang="ru-RU" sz="2400" dirty="0" smtClean="0"/>
              <a:t>До </a:t>
            </a:r>
            <a:r>
              <a:rPr lang="ru-RU" sz="2400" dirty="0"/>
              <a:t>нас древний ритуал дошел в сильно урезанном </a:t>
            </a:r>
            <a:r>
              <a:rPr lang="ru-RU" sz="2400" dirty="0" smtClean="0"/>
              <a:t>виде.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82310"/>
            <a:ext cx="3577788" cy="283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6361"/>
            <a:ext cx="2520279" cy="30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8359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940966"/>
          </a:xfrm>
        </p:spPr>
        <p:txBody>
          <a:bodyPr/>
          <a:lstStyle/>
          <a:p>
            <a:r>
              <a:rPr lang="ru-RU" dirty="0"/>
              <a:t>Вторник — заигрыш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4536504"/>
          </a:xfrm>
        </p:spPr>
        <p:txBody>
          <a:bodyPr>
            <a:normAutofit/>
          </a:bodyPr>
          <a:lstStyle/>
          <a:p>
            <a:r>
              <a:rPr lang="ru-RU" sz="2400" dirty="0"/>
              <a:t>На рассвете чучело Масленицы вывозилось на центральное место, вокруг него устраивались хороводы, разгульное веселье, потом молодежь каталась с гор и на качелях, а те, что постарше, веселились за столом. </a:t>
            </a:r>
            <a:r>
              <a:rPr lang="ru-RU" sz="2400" dirty="0" smtClean="0"/>
              <a:t>На </a:t>
            </a:r>
            <a:r>
              <a:rPr lang="ru-RU" sz="2400" dirty="0"/>
              <a:t>улицах попадались большие группы ряженых, в масках, разъезжавших по знакомым домам, где </a:t>
            </a:r>
            <a:r>
              <a:rPr lang="ru-RU" sz="2400" dirty="0" smtClean="0"/>
              <a:t>устраивались </a:t>
            </a:r>
            <a:r>
              <a:rPr lang="ru-RU" sz="2400" dirty="0"/>
              <a:t>веселые домашние концерты.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1239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3631239"/>
            <a:ext cx="4105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"ЗАИГРЫШ" беспечный – </a:t>
            </a:r>
            <a:r>
              <a:rPr lang="ru-RU" sz="2400" dirty="0" smtClean="0">
                <a:solidFill>
                  <a:srgbClr val="002060"/>
                </a:solidFill>
              </a:rPr>
              <a:t>ВТОРНИКА отрада.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Все гулять, резвиться вышли, </a:t>
            </a:r>
            <a:r>
              <a:rPr lang="ru-RU" sz="2400" dirty="0" smtClean="0">
                <a:solidFill>
                  <a:srgbClr val="0000CC"/>
                </a:solidFill>
              </a:rPr>
              <a:t>как один!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Игры и потехи, а за них – </a:t>
            </a:r>
            <a:r>
              <a:rPr lang="ru-RU" sz="2400" dirty="0" smtClean="0">
                <a:solidFill>
                  <a:srgbClr val="00FFFF"/>
                </a:solidFill>
              </a:rPr>
              <a:t>награда:</a:t>
            </a:r>
          </a:p>
          <a:p>
            <a:r>
              <a:rPr lang="ru-RU" sz="2400" dirty="0" smtClean="0">
                <a:solidFill>
                  <a:srgbClr val="FF99CC"/>
                </a:solidFill>
              </a:rPr>
              <a:t>Сдобный и румяный </a:t>
            </a:r>
            <a:r>
              <a:rPr lang="ru-RU" sz="2400" dirty="0" smtClean="0">
                <a:solidFill>
                  <a:srgbClr val="003300"/>
                </a:solidFill>
              </a:rPr>
              <a:t>масленичный блин!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125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646"/>
            <a:ext cx="5976664" cy="868958"/>
          </a:xfrm>
        </p:spPr>
        <p:txBody>
          <a:bodyPr/>
          <a:lstStyle/>
          <a:p>
            <a:r>
              <a:rPr lang="ru-RU" dirty="0"/>
              <a:t>Среда — лакомка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3"/>
            <a:ext cx="8856984" cy="3816424"/>
          </a:xfrm>
        </p:spPr>
        <p:txBody>
          <a:bodyPr>
            <a:normAutofit/>
          </a:bodyPr>
          <a:lstStyle/>
          <a:p>
            <a:r>
              <a:rPr lang="ru-RU" sz="2400" dirty="0"/>
              <a:t>В этот день нужно есть столько, сколько приемлет твоя душа, отсюда и поговорка «Не житье, а масленица». Повсюду </a:t>
            </a:r>
            <a:r>
              <a:rPr lang="ru-RU" sz="2400" dirty="0" smtClean="0"/>
              <a:t>проводились </a:t>
            </a:r>
            <a:r>
              <a:rPr lang="ru-RU" sz="2400" dirty="0"/>
              <a:t>ярмарки, шли народные гуляния. Среда открывала угощение во всех домах блинами и другими яствами. В каждой семье накрывали столы со всевозможными угощениями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" y="4034770"/>
            <a:ext cx="3848733" cy="2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25" y="4592414"/>
            <a:ext cx="2186911" cy="186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4566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23112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Четверг — перелом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58964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Название </a:t>
            </a:r>
            <a:r>
              <a:rPr lang="ru-RU" sz="2400" dirty="0"/>
              <a:t>само говорит за себя: катание на санях по улицам, кулачные бои, всевозможные обряды. Одним из любимых забав было поджигание тележных колес, и прогонять вдоль по улицам, спускам, склонам оврагов подожженной тележки. По улице возили мужика-балагура на специально смастеренных санях с таким же горящим колесом, а за ним следом шел гуляющий народ с песнями и прибаутками. </a:t>
            </a:r>
            <a:r>
              <a:rPr lang="ru-RU" sz="2400" dirty="0" smtClean="0"/>
              <a:t>Дети, наряженные </a:t>
            </a:r>
            <a:r>
              <a:rPr lang="ru-RU" sz="2400" dirty="0"/>
              <a:t>животными, ходили по дворам и </a:t>
            </a:r>
            <a:r>
              <a:rPr lang="ru-RU" sz="2400" dirty="0" err="1"/>
              <a:t>калядовали</a:t>
            </a:r>
            <a:r>
              <a:rPr lang="ru-RU" sz="2400" dirty="0"/>
              <a:t>, собирая себе угощение на праздничный вечер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58" y="3812412"/>
            <a:ext cx="287579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17" y="4066313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919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Пятница — Тещины вечорки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4320480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Целый ряд масленичных обычаев был направлен на то, чтобы ускорить свадьбы, содействовать молодежи в нахождении себе пары. Сами же молодожены в этот день выезжали нарядные в расписных санях, наносили визиты всем, кто гулял у них на свадьбе. Однако самым главным событием, связанным с молодоженами, было посещение тещи зятьями, для которых она пекла блины и устраивала настоящий пир. Неуважение зятя к этому событию считалось бесчестием и обидой, и было поводом к вечной вражде между ним и тещей.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09" y="4736582"/>
            <a:ext cx="3168352" cy="212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275516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0424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370</TotalTime>
  <Words>738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</vt:lpstr>
      <vt:lpstr>Слайд 1</vt:lpstr>
      <vt:lpstr>Прощай зима!</vt:lpstr>
      <vt:lpstr>Слайд 3</vt:lpstr>
      <vt:lpstr>Масленицу празднуют по-особому</vt:lpstr>
      <vt:lpstr>Понедельник — встреча</vt:lpstr>
      <vt:lpstr>Вторник — заигрыш</vt:lpstr>
      <vt:lpstr>Среда — лакомка</vt:lpstr>
      <vt:lpstr>Четверг — перелом </vt:lpstr>
      <vt:lpstr>Пятница — Тещины вечорки</vt:lpstr>
      <vt:lpstr>Суббота — золовкины посиделки </vt:lpstr>
      <vt:lpstr>Воскресенье —прощание с Масленицей </vt:lpstr>
      <vt:lpstr>Загадки про масленицу</vt:lpstr>
      <vt:lpstr>Поговорки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весны</dc:title>
  <dc:creator>пользователь</dc:creator>
  <cp:lastModifiedBy>User</cp:lastModifiedBy>
  <cp:revision>36</cp:revision>
  <dcterms:created xsi:type="dcterms:W3CDTF">2013-02-27T15:01:51Z</dcterms:created>
  <dcterms:modified xsi:type="dcterms:W3CDTF">2014-11-23T18:05:55Z</dcterms:modified>
</cp:coreProperties>
</file>