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51"/>
  </p:notesMasterIdLst>
  <p:sldIdLst>
    <p:sldId id="348" r:id="rId2"/>
    <p:sldId id="269" r:id="rId3"/>
    <p:sldId id="294" r:id="rId4"/>
    <p:sldId id="349" r:id="rId5"/>
    <p:sldId id="363" r:id="rId6"/>
    <p:sldId id="380" r:id="rId7"/>
    <p:sldId id="364" r:id="rId8"/>
    <p:sldId id="365" r:id="rId9"/>
    <p:sldId id="370" r:id="rId10"/>
    <p:sldId id="371" r:id="rId11"/>
    <p:sldId id="367" r:id="rId12"/>
    <p:sldId id="374" r:id="rId13"/>
    <p:sldId id="376" r:id="rId14"/>
    <p:sldId id="377" r:id="rId15"/>
    <p:sldId id="337" r:id="rId16"/>
    <p:sldId id="338" r:id="rId17"/>
    <p:sldId id="345" r:id="rId18"/>
    <p:sldId id="378" r:id="rId19"/>
    <p:sldId id="350" r:id="rId20"/>
    <p:sldId id="351" r:id="rId21"/>
    <p:sldId id="352" r:id="rId22"/>
    <p:sldId id="353" r:id="rId23"/>
    <p:sldId id="354" r:id="rId24"/>
    <p:sldId id="355" r:id="rId25"/>
    <p:sldId id="383" r:id="rId26"/>
    <p:sldId id="356" r:id="rId27"/>
    <p:sldId id="357" r:id="rId28"/>
    <p:sldId id="358" r:id="rId29"/>
    <p:sldId id="359" r:id="rId30"/>
    <p:sldId id="385" r:id="rId31"/>
    <p:sldId id="360" r:id="rId32"/>
    <p:sldId id="341" r:id="rId33"/>
    <p:sldId id="342" r:id="rId34"/>
    <p:sldId id="387" r:id="rId35"/>
    <p:sldId id="390" r:id="rId36"/>
    <p:sldId id="303" r:id="rId37"/>
    <p:sldId id="301" r:id="rId38"/>
    <p:sldId id="332" r:id="rId39"/>
    <p:sldId id="335" r:id="rId40"/>
    <p:sldId id="381" r:id="rId41"/>
    <p:sldId id="347" r:id="rId42"/>
    <p:sldId id="382" r:id="rId43"/>
    <p:sldId id="346" r:id="rId44"/>
    <p:sldId id="333" r:id="rId45"/>
    <p:sldId id="384" r:id="rId46"/>
    <p:sldId id="344" r:id="rId47"/>
    <p:sldId id="299" r:id="rId48"/>
    <p:sldId id="323" r:id="rId49"/>
    <p:sldId id="34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97" autoAdjust="0"/>
    <p:restoredTop sz="86420" autoAdjust="0"/>
  </p:normalViewPr>
  <p:slideViewPr>
    <p:cSldViewPr>
      <p:cViewPr>
        <p:scale>
          <a:sx n="125" d="100"/>
          <a:sy n="125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066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62ECE4-11C1-4D3E-B684-4120A20780C7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8DC75-6EA4-451A-90F7-B721FBA2E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3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8DC75-6EA4-451A-90F7-B721FBA2E12E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2FD5-129A-414C-A101-EFBB6AB4CC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2E2F-1772-42D8-86E6-EFE6E065A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6980-235C-44AB-AC3E-095D5CC019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415F-B6F4-424E-8185-A4CBD693F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Вставка рисунка SmartArt</a:t>
            </a:r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3B88-BC64-4D26-8F4F-D7A0F5AA4B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CDC2-B461-4929-BFD6-A2662AA03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2D82-4285-4785-9F73-CF47B0AF09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A462-2EE1-4AA3-9300-3B5405491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6BDB-362F-4E5F-BFC4-4E10A4417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B0A8-E3BA-4DC0-860E-AC606905AA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034F-191A-4C29-AA8F-950DB94FA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3CB9-6AD5-4CA6-B131-57F6975F6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1246-EE93-44E0-ABF9-56996BB26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BF92-8DC3-4175-8DE2-09E956BE8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155C7F-9E2C-4DBF-B324-BA0E57866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9;&#1072;&#1096;&#1072;.XP-SP3\&#1056;&#1072;&#1073;&#1086;&#1095;&#1080;&#1081;%20&#1089;&#1090;&#1086;&#1083;\2%20&#1082;&#1083;&#1072;&#1089;&#1089;\eshopGoodsVideo135413716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9E%D0%BB%D0%B5%D0%BD%D0%B5%D0%B3%D0%BE%D1%80%D1%81%D0%BA%20%D0%BF%D0%BE%D0%BB%D1%8F%D1%80%D0%BD%D0%B0%D1%8F%20%D0%BD%D0%BE%D1%87%D1%8C%20%D1%84%D0%BE%D1%82%D0%BE&amp;noreask=1&amp;img_url=img-fotki.yandex.ru/get/4606/sveta9631.15/0_6d5ee_a7ad36e1_XXL.jpg&amp;pos=37&amp;rpt=simage&amp;lr=20155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lenegorsk.murman.ru/images/foto/ol0015w.jpg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9E%D0%BB%D0%B5%D0%BD%D0%B5%D0%B3%D0%BE%D1%80%D1%81%D0%BA%20%D0%BF%D0%BE%D0%BB%D1%8F%D1%80%D0%BD%D0%B0%D1%8F%20%D0%BD%D0%BE%D1%87%D1%8C%20%D1%84%D0%BE%D1%82%D0%BE&amp;noreask=1&amp;img_url=img-fotki.yandex.ru/get/5602/81888825.0/0_7e9d8_f1865a40_XL&amp;pos=12&amp;rpt=simage&amp;lr=20155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img_url=cs10583.vkontakte.ru/u138216223/-14/x_c522a383.jpg&amp;iorient=&amp;icolor=&amp;site=&amp;text=%D0%BC%D0%BE%D0%BB%D0%BE%D0%BA%D0%BE%20%D1%84%D0%BE%D1%82%D0%BE&amp;wp=&amp;pos=4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img_url=images.prom.ua/1316693_w640_h640_125a.jpg&amp;iorient=&amp;icolor=&amp;site=&amp;text=%D0%B2%D0%B8%D1%82%D0%B0%D0%BC%D0%B8%D0%BD%D1%8B%20%D1%84%D0%BE%D1%82%D0%BE&amp;wp=&amp;pos=2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znaikak.ru/design/pic/visred/_1_~1.P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img_url=cs4298.vkontakte.ru/u35282466/-14/x_a9f3618a.jpg&amp;iorient=&amp;icolor=&amp;p=1&amp;site=&amp;text=%D0%BF%D1%80%D0%BE%D0%B3%D1%83%D0%BB%D0%BA%D0%B0%20%D0%BB%D1%8B%D0%B6%D0%B8%20%D1%81%D0%B0%D0%BD%D0%BA%D0%B8%20%D1%84%D0%BE%D1%82%D0%BE&amp;wp=&amp;pos=42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285860"/>
            <a:ext cx="5543342" cy="26432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2817813"/>
          </a:xfrm>
        </p:spPr>
        <p:txBody>
          <a:bodyPr>
            <a:normAutofit/>
          </a:bodyPr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1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00043"/>
            <a:ext cx="4929222" cy="230832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2 классе Б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E:\правила питания\1 025.jpg"/>
          <p:cNvPicPr/>
          <p:nvPr/>
        </p:nvPicPr>
        <p:blipFill>
          <a:blip r:embed="rId3" cstate="print"/>
          <a:srcRect l="10333" r="11912"/>
          <a:stretch>
            <a:fillRect/>
          </a:stretch>
        </p:blipFill>
        <p:spPr bwMode="auto">
          <a:xfrm>
            <a:off x="4857752" y="3357562"/>
            <a:ext cx="3734931" cy="31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правила питания\1 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3643338" cy="276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правила питания\1 011.jpg"/>
          <p:cNvPicPr/>
          <p:nvPr/>
        </p:nvPicPr>
        <p:blipFill>
          <a:blip r:embed="rId5" cstate="print"/>
          <a:srcRect t="5060" r="13951"/>
          <a:stretch>
            <a:fillRect/>
          </a:stretch>
        </p:blipFill>
        <p:spPr bwMode="auto">
          <a:xfrm>
            <a:off x="714348" y="3643314"/>
            <a:ext cx="3124924" cy="279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hopGoodsVideo135413716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000232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85927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</a:rPr>
              <a:t>Уроки – важное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и серьезное дело!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3"/>
            <a:ext cx="8105802" cy="45227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00B050"/>
                </a:solidFill>
              </a:rPr>
              <a:t>Уважительное отношение со стороны взрослых.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Уроки так же важны, как работа, которую выполняют взрослые.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736"/>
            <a:ext cx="1993895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992" cy="5522931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/>
              <a:t>Уроки должны быть сделаны </a:t>
            </a:r>
            <a:r>
              <a:rPr lang="ru-RU" sz="4300" b="1" dirty="0" smtClean="0">
                <a:solidFill>
                  <a:srgbClr val="FF0000"/>
                </a:solidFill>
              </a:rPr>
              <a:t>всегда.</a:t>
            </a:r>
            <a:endParaRPr lang="ru-RU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B050"/>
                </a:solidFill>
              </a:rPr>
              <a:t> Оправдания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</a:rPr>
              <a:t>неприготовленным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</a:rPr>
              <a:t>урокам нет и не может быть.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0099"/>
                </a:solidFill>
              </a:rPr>
              <a:t>Это необходимо дать понять школьнику с первых же дней занятий.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58" y="500043"/>
            <a:ext cx="8429684" cy="1643074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АТМОСФЕРА ДОМАШНИХ УРОКОВ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34" y="2143117"/>
            <a:ext cx="8320116" cy="4308484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4400" b="1" dirty="0" smtClean="0"/>
              <a:t> </a:t>
            </a:r>
            <a:r>
              <a:rPr lang="ru-RU" sz="4000" b="1" dirty="0" smtClean="0">
                <a:solidFill>
                  <a:schemeClr val="accent2"/>
                </a:solidFill>
              </a:rPr>
              <a:t>Занятия лишены школьной напряженности.</a:t>
            </a:r>
          </a:p>
          <a:p>
            <a:pPr eaLnBrk="1" hangingPunct="1"/>
            <a:r>
              <a:rPr lang="ru-RU" sz="4000" b="1" dirty="0" smtClean="0">
                <a:solidFill>
                  <a:srgbClr val="00B050"/>
                </a:solidFill>
              </a:rPr>
              <a:t>Родители не ставят оценок.</a:t>
            </a:r>
          </a:p>
          <a:p>
            <a:pPr eaLnBrk="1" hangingPunct="1"/>
            <a:r>
              <a:rPr lang="ru-RU" sz="4000" b="1" dirty="0" smtClean="0">
                <a:solidFill>
                  <a:srgbClr val="FFC000"/>
                </a:solidFill>
              </a:rPr>
              <a:t>Организация индивидуального режима.</a:t>
            </a:r>
            <a:endParaRPr lang="ru-RU" sz="4400" b="1" dirty="0" smtClean="0">
              <a:solidFill>
                <a:srgbClr val="FFC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87450" y="285729"/>
            <a:ext cx="7170764" cy="1357321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ПОМОЩЬ РЕБЕНКУ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9"/>
            <a:ext cx="8177240" cy="4737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Запаситесь терпением.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Отправляйтесь в непростое путешествие из пункта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00FF"/>
                </a:solidFill>
              </a:rPr>
              <a:t>« Не могу, не знаю, не умею»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00FF"/>
                </a:solidFill>
              </a:rPr>
              <a:t> в пункт </a:t>
            </a:r>
            <a:r>
              <a:rPr lang="ru-RU" sz="4000" b="1" dirty="0" smtClean="0">
                <a:solidFill>
                  <a:srgbClr val="C00000"/>
                </a:solidFill>
              </a:rPr>
              <a:t>« Могу, знаю и умею!».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15304" cy="135732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ПРАВИЛА </a:t>
            </a:r>
            <a:r>
              <a:rPr lang="ru-RU" b="1" i="1" u="sng" dirty="0" smtClean="0">
                <a:solidFill>
                  <a:srgbClr val="FF0000"/>
                </a:solidFill>
              </a:rPr>
              <a:t>ОРГАНИЗАЦИИ</a:t>
            </a:r>
            <a:r>
              <a:rPr lang="ru-RU" b="1" i="1" dirty="0" smtClean="0">
                <a:solidFill>
                  <a:srgbClr val="FF0000"/>
                </a:solidFill>
              </a:rPr>
              <a:t> ПОМОЩИ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320116" cy="4522798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Выполняйте домашние задания вместе с ним, а не вместо него.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Выполняйте с ребенком не только то, что задано на дом.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Работайте спокойно, без упреков и порицаний.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FF66CC"/>
                </a:solidFill>
              </a:rPr>
              <a:t>Никогда не начинайте с трудных заданий. Усложняйте задания постепенно.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\Desktop\картинки и анимашки\Коллекция картинок (Microsoft)\Тематические\C4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1733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28605"/>
            <a:ext cx="6553200" cy="142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СЕКРЕТЫ ВЫПОЛНЕНИЯ ДОМАШНИХ ЗАДАНИЙ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1"/>
            <a:ext cx="7786742" cy="4808550"/>
          </a:xfrm>
        </p:spPr>
        <p:txBody>
          <a:bodyPr/>
          <a:lstStyle/>
          <a:p>
            <a:pPr algn="r">
              <a:buNone/>
            </a:pPr>
            <a:endParaRPr lang="ru-RU" sz="3600" b="1" dirty="0" smtClean="0"/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</a:rPr>
              <a:t>То, что вам кажется простым и понятным, для него пока кажется </a:t>
            </a:r>
            <a:r>
              <a:rPr lang="ru-RU" sz="3600" b="1" u="sng" dirty="0" smtClean="0">
                <a:solidFill>
                  <a:srgbClr val="00B050"/>
                </a:solidFill>
              </a:rPr>
              <a:t>таинственным и трудным.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7918" y="1357298"/>
            <a:ext cx="278608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92951"/>
            <a:ext cx="7099326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СЕКРЕТЫ ВЫПОЛНЕНИЯ ДОМАШНИХ ЗАДАНИЙ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7572428" cy="3959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Каждый раз, когда вам хочется отругать своего ребёнка за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плохую отметку или неаккуратно выполненное задание,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u="sng" dirty="0" smtClean="0">
                <a:solidFill>
                  <a:srgbClr val="00B050"/>
                </a:solidFill>
              </a:rPr>
              <a:t>вспомните себя в его возрасте</a:t>
            </a:r>
            <a:r>
              <a:rPr lang="ru-RU" sz="2400" b="1" dirty="0" smtClean="0">
                <a:solidFill>
                  <a:srgbClr val="00B050"/>
                </a:solidFill>
              </a:rPr>
              <a:t>, улыбнитесь и подумайте над тем, захочет ли ваш ребёнок через много-много лет вспомнить вас и ваши родительские уроки.</a:t>
            </a:r>
          </a:p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624638" cy="11588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СЕКРЕТЫ ВЫПОЛНЕНИЯ ДОМАШНИХ ЗАДАНИЙ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462992" cy="3959225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Сочувствуйте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своему ребёнку, если он долго трудился, но результат его труда невысок.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Объясните ему, что важен не только высокий результат. Больше важны знания, которые он сможет приобрести в результате </a:t>
            </a:r>
            <a:r>
              <a:rPr lang="ru-RU" sz="3200" b="1" u="sng" dirty="0" smtClean="0">
                <a:solidFill>
                  <a:srgbClr val="C00000"/>
                </a:solidFill>
              </a:rPr>
              <a:t>ежедневного, упорного </a:t>
            </a:r>
            <a:r>
              <a:rPr lang="ru-RU" sz="3200" b="1" dirty="0" smtClean="0">
                <a:solidFill>
                  <a:srgbClr val="C00000"/>
                </a:solidFill>
              </a:rPr>
              <a:t>труда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572560" cy="100013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ОЧЕНЬ ВАЖНА </a:t>
            </a:r>
            <a:r>
              <a:rPr lang="ru-RU" sz="4400" b="1" dirty="0" smtClean="0">
                <a:solidFill>
                  <a:srgbClr val="FF0000"/>
                </a:solidFill>
              </a:rPr>
              <a:t>ВАША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ПОДДЕРЖКА!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320116" cy="5165741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0099"/>
                </a:solidFill>
              </a:rPr>
              <a:t>« Я уверен(а), что у тебя все получится»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339933"/>
                </a:solidFill>
              </a:rPr>
              <a:t>« Я помогу тебе, и ты обязательно сделаешь»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C000"/>
                </a:solidFill>
              </a:rPr>
              <a:t>« </a:t>
            </a:r>
            <a:r>
              <a:rPr lang="ru-RU" sz="3600" b="1" dirty="0" err="1" smtClean="0">
                <a:solidFill>
                  <a:srgbClr val="FFC000"/>
                </a:solidFill>
              </a:rPr>
              <a:t>Молодец!Умница</a:t>
            </a:r>
            <a:r>
              <a:rPr lang="ru-RU" sz="3600" b="1" dirty="0" smtClean="0">
                <a:solidFill>
                  <a:srgbClr val="FFC000"/>
                </a:solidFill>
              </a:rPr>
              <a:t>!      Правильно!»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FF"/>
                </a:solidFill>
              </a:rPr>
              <a:t>« Молодец, ты меня радуешь!»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1"/>
            <a:ext cx="7929618" cy="1357322"/>
          </a:xfrm>
        </p:spPr>
        <p:txBody>
          <a:bodyPr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391554" cy="4665674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Проверьте, правильно ли организовано рабочее место ребенка.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Рабочее место должно быть достаточно освещено.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Источник света должен находиться спереди и слева, чтобы на тетрадь не падала тень от головы или от руки.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 время приготовления уроков на столе не должно быть лишних предметов.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29075" y="3540125"/>
            <a:ext cx="5114925" cy="2817813"/>
          </a:xfrm>
        </p:spPr>
        <p:txBody>
          <a:bodyPr>
            <a:normAutofit/>
          </a:bodyPr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1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786874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  «Наши дети – это будущие отцы и матери, они тоже будут воспитателями своих детей. Наши дети должны вырасти прекрасными гражданами, хорошими отцами и матерями. Но это не все: наши дети – это наша старость, плохое воспитание – это наше будущее горе, это – наши слезы, это наша вина перед другими людьми, перед всей страной». А.С.Макаренко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71481"/>
            <a:ext cx="7527954" cy="1357322"/>
          </a:xfrm>
        </p:spPr>
        <p:txBody>
          <a:bodyPr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34430" cy="4879989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Приучите ребенка вовремя садиться за уроки.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Приступать к выполнению домашнего задания лучше всего через </a:t>
            </a:r>
            <a:r>
              <a:rPr lang="ru-RU" sz="2400" b="1" dirty="0" smtClean="0">
                <a:solidFill>
                  <a:srgbClr val="C00000"/>
                </a:solidFill>
              </a:rPr>
              <a:t>1-1,5 часа после возвращения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 школы, чтобы ребенок успел отдохнуть от занятий, но еще не устал и 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перевозбудился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от домашних игр и развлечений.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Если ребенок посещает кружок или спит после занятий в школе, за уроки можно садиться позже, но в любом случае </a:t>
            </a:r>
            <a:r>
              <a:rPr lang="ru-RU" sz="2400" b="1" u="sng" dirty="0" smtClean="0">
                <a:solidFill>
                  <a:srgbClr val="C00000"/>
                </a:solidFill>
              </a:rPr>
              <a:t>нельзя откладывать их приготовление на вечер.</a:t>
            </a:r>
            <a:endParaRPr lang="ru-RU" b="1" u="sng" dirty="0" smtClean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71481"/>
            <a:ext cx="7527954" cy="785817"/>
          </a:xfrm>
        </p:spPr>
        <p:txBody>
          <a:bodyPr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34430" cy="4879989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Не разрешайте ребенку слишком долго сидеть за рабочим столом. Своевременно устраивайте небольшие перерывы.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Родители часто требуют, чтобы ребенок не вставал из-за стола, пока не приготовит все уроки. </a:t>
            </a:r>
            <a:r>
              <a:rPr lang="ru-RU" sz="2400" dirty="0" smtClean="0">
                <a:solidFill>
                  <a:srgbClr val="FF0000"/>
                </a:solidFill>
              </a:rPr>
              <a:t>Это неверно! </a:t>
            </a:r>
            <a:r>
              <a:rPr lang="ru-RU" sz="2400" dirty="0" smtClean="0"/>
              <a:t>Для второклассника время непрерывной работы не должно превышать 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20-30 мин</a:t>
            </a:r>
            <a:r>
              <a:rPr lang="ru-RU" sz="2400" dirty="0" smtClean="0"/>
              <a:t>. К концу начальной школы оно может доходить до 30-40 мин.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На перерыв достаточно 5 мин, если он будет заполнен интенсивными физическими нагрузками (приседания, прыжки, наклоны и т.д.).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71481"/>
            <a:ext cx="7527954" cy="785817"/>
          </a:xfrm>
        </p:spPr>
        <p:txBody>
          <a:bodyPr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34430" cy="4879989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Следите за тем, все ли уроки сделаны.</a:t>
            </a:r>
          </a:p>
          <a:p>
            <a:pPr lvl="0" algn="ctr">
              <a:buNone/>
            </a:pPr>
            <a:endParaRPr lang="ru-RU" dirty="0" smtClean="0"/>
          </a:p>
          <a:p>
            <a:pPr lvl="0"/>
            <a:r>
              <a:rPr lang="ru-RU" sz="3200" b="1" dirty="0" smtClean="0">
                <a:solidFill>
                  <a:srgbClr val="00B050"/>
                </a:solidFill>
              </a:rPr>
              <a:t>Может случиться так, что ребенок плохо усвоил учебный материал. </a:t>
            </a:r>
          </a:p>
          <a:p>
            <a:pPr lvl="0"/>
            <a:r>
              <a:rPr lang="ru-RU" sz="3200" b="1" dirty="0" smtClean="0">
                <a:solidFill>
                  <a:srgbClr val="FF66CC"/>
                </a:solidFill>
              </a:rPr>
              <a:t>Тогда придется дополнительно позаниматься с ним, объяснить то, что осталось непонятным.</a:t>
            </a:r>
            <a:endParaRPr lang="ru-RU" b="1" dirty="0" smtClean="0">
              <a:solidFill>
                <a:srgbClr val="FF66CC"/>
              </a:solidFill>
            </a:endParaRPr>
          </a:p>
          <a:p>
            <a:pPr lvl="0"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72494" cy="785817"/>
          </a:xfrm>
        </p:spPr>
        <p:txBody>
          <a:bodyPr/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4879989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Присутствуйте при подготовке ребенком домашних заданий, подбадривайте его, объясняйте, если он что-то не понял или забыл, но не подменяйте его деятельность своей.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B050"/>
                </a:solidFill>
              </a:rPr>
              <a:t>На первых порах при выполнении домашнего задания дети могут делать много ошибок, помарок от неумения распределять внимание, чрезмерного напряжения, быстрого утомления.</a:t>
            </a:r>
          </a:p>
          <a:p>
            <a:pPr lvl="0"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6808" cy="785817"/>
          </a:xfrm>
        </p:spPr>
        <p:txBody>
          <a:bodyPr/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34430" cy="4451361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Требуйте, чтобы домашнее задание было выполнено чисто, аккуратно, красиво.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</a:rPr>
              <a:t>Но все эти требования должны оставаться в пределах возможностей ребенка</a:t>
            </a:r>
            <a:r>
              <a:rPr lang="ru-RU" sz="36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72362" cy="1920895"/>
          </a:xfrm>
        </p:spPr>
        <p:txBody>
          <a:bodyPr/>
          <a:lstStyle/>
          <a:p>
            <a:pPr algn="ctr" eaLnBrk="1" hangingPunct="1"/>
            <a:r>
              <a:rPr lang="ru-RU" sz="6600" b="1" u="sng" dirty="0" smtClean="0">
                <a:solidFill>
                  <a:srgbClr val="FF0000"/>
                </a:solidFill>
              </a:rPr>
              <a:t>НИКАКИХ</a:t>
            </a:r>
            <a:r>
              <a:rPr lang="ru-RU" sz="4800" b="1" u="sng" dirty="0" smtClean="0">
                <a:solidFill>
                  <a:srgbClr val="FF0000"/>
                </a:solidFill>
              </a:rPr>
              <a:t>  УГРОЗ!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5"/>
            <a:ext cx="8391554" cy="4594236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 Может дать кратковременный эффект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У детей вызывает обиду, тревогу, усиливает боязнь неудачи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990033"/>
                </a:solidFill>
              </a:rPr>
              <a:t>Уступчивость и послушание зачастую достигается за счет ожесточения, накапливания отрицательных эмоций и нарушения взаимоотношений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29684" cy="785817"/>
          </a:xfrm>
        </p:spPr>
        <p:txBody>
          <a:bodyPr/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Как помочь ребенку в подготовке домашнего задания?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215370" cy="4451361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</a:rPr>
              <a:t>Обратите, </a:t>
            </a:r>
            <a:r>
              <a:rPr lang="ru-RU" sz="3600" b="1" u="sng" dirty="0" smtClean="0">
                <a:solidFill>
                  <a:srgbClr val="00B050"/>
                </a:solidFill>
              </a:rPr>
              <a:t>пожалуйста, </a:t>
            </a:r>
            <a:r>
              <a:rPr lang="ru-RU" sz="3600" b="1" dirty="0" smtClean="0">
                <a:solidFill>
                  <a:srgbClr val="00B050"/>
                </a:solidFill>
              </a:rPr>
              <a:t>внимание на развитие значимых для школьника умений и при необходимости окажите своему сыну или дочери помощь в их приобретении и развитии.(УУД)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9"/>
            <a:ext cx="8072494" cy="1071570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ФОРМИРОВАНИЕ УУД И УМЕНИЙ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51427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• </a:t>
            </a:r>
            <a:r>
              <a:rPr lang="ru-RU" sz="3200" b="1" dirty="0" smtClean="0">
                <a:solidFill>
                  <a:srgbClr val="00B050"/>
                </a:solidFill>
              </a:rPr>
              <a:t>умение собрать свой портфель (ранец);</a:t>
            </a:r>
          </a:p>
          <a:p>
            <a:pPr lvl="0">
              <a:buNone/>
            </a:pPr>
            <a:r>
              <a:rPr lang="ru-RU" sz="3200" b="1" dirty="0" smtClean="0"/>
              <a:t>•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поздороваться с учителями и детьми;</a:t>
            </a:r>
          </a:p>
          <a:p>
            <a:pPr lvl="0">
              <a:buNone/>
            </a:pPr>
            <a:r>
              <a:rPr lang="ru-RU" sz="3200" b="1" dirty="0" smtClean="0"/>
              <a:t>• </a:t>
            </a:r>
            <a:r>
              <a:rPr lang="ru-RU" sz="3200" b="1" dirty="0" smtClean="0">
                <a:solidFill>
                  <a:srgbClr val="7030A0"/>
                </a:solidFill>
              </a:rPr>
              <a:t>задать вопрос учителю или однокласснику;</a:t>
            </a:r>
          </a:p>
          <a:p>
            <a:pPr lvl="0">
              <a:buNone/>
            </a:pPr>
            <a:r>
              <a:rPr lang="ru-RU" sz="3200" b="1" dirty="0" smtClean="0"/>
              <a:t>• </a:t>
            </a:r>
            <a:r>
              <a:rPr lang="ru-RU" sz="3200" b="1" dirty="0" smtClean="0">
                <a:solidFill>
                  <a:srgbClr val="FFC000"/>
                </a:solidFill>
              </a:rPr>
              <a:t>ответить на вопрос;</a:t>
            </a:r>
          </a:p>
          <a:p>
            <a:pPr lvl="0">
              <a:buNone/>
            </a:pPr>
            <a:r>
              <a:rPr lang="ru-RU" sz="3200" b="1" dirty="0" smtClean="0"/>
              <a:t>• </a:t>
            </a:r>
            <a:r>
              <a:rPr lang="ru-RU" sz="3200" b="1" dirty="0" smtClean="0">
                <a:solidFill>
                  <a:srgbClr val="FF66CC"/>
                </a:solidFill>
              </a:rPr>
              <a:t>слушать объяснения и задания учителя;</a:t>
            </a:r>
          </a:p>
          <a:p>
            <a:pPr lvl="0">
              <a:buNone/>
            </a:pPr>
            <a:r>
              <a:rPr lang="ru-RU" sz="3200" b="1" dirty="0" smtClean="0"/>
              <a:t>• </a:t>
            </a:r>
            <a:r>
              <a:rPr lang="ru-RU" sz="3200" b="1" dirty="0" smtClean="0">
                <a:solidFill>
                  <a:srgbClr val="FF0000"/>
                </a:solidFill>
              </a:rPr>
              <a:t>выполнять задание;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71481"/>
            <a:ext cx="7527954" cy="785817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ФОРМИРОВАНИЕ УУД И УМЕНИЙ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143932" cy="4951427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попросить учителя помочь, если что-то непонятно, что-то не получается;</a:t>
            </a:r>
          </a:p>
          <a:p>
            <a:pPr lvl="0">
              <a:buNone/>
            </a:pPr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00B050"/>
                </a:solidFill>
              </a:rPr>
              <a:t>умение долгое время заниматься одним и тем же делом;</a:t>
            </a:r>
          </a:p>
          <a:p>
            <a:pPr lvl="0">
              <a:buNone/>
            </a:pPr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FF66CC"/>
                </a:solidFill>
              </a:rPr>
              <a:t>обращаться с книгой, тетрадью и другими школьными принадлежностями;</a:t>
            </a:r>
          </a:p>
          <a:p>
            <a:pPr lvl="0">
              <a:buNone/>
            </a:pPr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FFC000"/>
                </a:solidFill>
              </a:rPr>
              <a:t>разделять работу на части;</a:t>
            </a:r>
          </a:p>
          <a:p>
            <a:pPr lvl="0">
              <a:buNone/>
            </a:pPr>
            <a:r>
              <a:rPr lang="ru-RU" b="1" dirty="0" smtClean="0"/>
              <a:t>• </a:t>
            </a:r>
            <a:r>
              <a:rPr lang="ru-RU" b="1" dirty="0" smtClean="0">
                <a:solidFill>
                  <a:schemeClr val="accent1"/>
                </a:solidFill>
              </a:rPr>
              <a:t>адекватно реагировать на замечания;</a:t>
            </a:r>
          </a:p>
          <a:p>
            <a:pPr lvl="0">
              <a:buNone/>
            </a:pPr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7030A0"/>
                </a:solidFill>
              </a:rPr>
              <a:t>объяснить то, с чем не согласен;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>
              <a:buFont typeface="+mj-lt"/>
              <a:buAutoNum type="arabicPeriod"/>
            </a:pPr>
            <a:endParaRPr lang="ru-RU" sz="1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215370" cy="100013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ФОРМИРОВАНИЕ УУД И УМЕНИЙ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4951427"/>
          </a:xfrm>
        </p:spPr>
        <p:txBody>
          <a:bodyPr/>
          <a:lstStyle/>
          <a:p>
            <a:pPr lvl="0">
              <a:buNone/>
            </a:pPr>
            <a:r>
              <a:rPr lang="ru-RU" sz="2000" b="1" dirty="0" smtClean="0"/>
              <a:t>• </a:t>
            </a:r>
            <a:r>
              <a:rPr lang="ru-RU" sz="2400" b="1" dirty="0" smtClean="0">
                <a:solidFill>
                  <a:srgbClr val="7030A0"/>
                </a:solidFill>
              </a:rPr>
              <a:t>учитывать мнение других;</a:t>
            </a:r>
          </a:p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solidFill>
                  <a:srgbClr val="00B050"/>
                </a:solidFill>
              </a:rPr>
              <a:t>гордиться своей работой и не скрывать этого;</a:t>
            </a:r>
          </a:p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solidFill>
                  <a:srgbClr val="FFC000"/>
                </a:solidFill>
              </a:rPr>
              <a:t>устанавливать и поддерживать дружеские контакты со сверстниками;</a:t>
            </a:r>
          </a:p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solidFill>
                  <a:schemeClr val="accent2"/>
                </a:solidFill>
              </a:rPr>
              <a:t>брать на себя часть ответственности за ведение домашнего хозяйства;</a:t>
            </a:r>
          </a:p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solidFill>
                  <a:srgbClr val="FF0000"/>
                </a:solidFill>
              </a:rPr>
              <a:t>самостоятельно пользоваться общественным транспортом, деньгами, средствами для проведения свободного времени;</a:t>
            </a:r>
          </a:p>
          <a:p>
            <a:pPr lvl="0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solidFill>
                  <a:srgbClr val="7030A0"/>
                </a:solidFill>
              </a:rPr>
              <a:t>умение осуществлять выбор, обеспечивающий собственную безопасность.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75087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Повестка собрания: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86807" cy="4451345"/>
          </a:xfrm>
        </p:spPr>
        <p:txBody>
          <a:bodyPr>
            <a:normAutofit/>
          </a:bodyPr>
          <a:lstStyle/>
          <a:p>
            <a:pPr marL="651510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3200" b="1" dirty="0" smtClean="0"/>
              <a:t>Секреты выполнения домашних заданий.</a:t>
            </a:r>
          </a:p>
          <a:p>
            <a:pPr marL="651510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3200" b="1" dirty="0" smtClean="0"/>
              <a:t> Советы по сохранению здоровья в полярную ночь.</a:t>
            </a:r>
          </a:p>
          <a:p>
            <a:pPr marL="651510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3200" b="1" dirty="0" smtClean="0"/>
              <a:t>Подготовка к Новогодним праздникам.</a:t>
            </a:r>
          </a:p>
          <a:p>
            <a:pPr marL="651510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3200" b="1" dirty="0" smtClean="0"/>
              <a:t>Разное.  (Лагерь, </a:t>
            </a:r>
            <a:r>
              <a:rPr lang="ru-RU" sz="3200" b="1" dirty="0" err="1" smtClean="0"/>
              <a:t>портфолио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т.д</a:t>
            </a:r>
            <a:r>
              <a:rPr lang="ru-RU" sz="3200" b="1" dirty="0" smtClean="0"/>
              <a:t>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3"/>
            <a:ext cx="7429552" cy="8572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 помощник - Интернет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39"/>
            <a:ext cx="8034364" cy="4451361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«Детский Интернет» это Интернет – фильтр, который оградит Вас и ваших детей от опасных нежелательных сайтов, назойливой рекламы и сделает пользование сетью Интернет спокойным и безопасным.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391554" cy="4379923"/>
          </a:xfrm>
        </p:spPr>
        <p:txBody>
          <a:bodyPr/>
          <a:lstStyle/>
          <a:p>
            <a:pPr lvl="0" algn="just">
              <a:buNone/>
            </a:pPr>
            <a:endParaRPr lang="ru-RU" sz="2400" b="1" dirty="0" smtClean="0"/>
          </a:p>
          <a:p>
            <a:pPr lvl="0" algn="just"/>
            <a:r>
              <a:rPr lang="ru-RU" sz="2400" b="1" dirty="0" smtClean="0">
                <a:solidFill>
                  <a:srgbClr val="FF66CC"/>
                </a:solidFill>
              </a:rPr>
              <a:t>Школа</a:t>
            </a:r>
            <a:r>
              <a:rPr lang="ru-RU" sz="2400" b="1" dirty="0" smtClean="0"/>
              <a:t> дает ребенку научные знания и воспитывает у него сознательное отношение к действительности. </a:t>
            </a:r>
          </a:p>
          <a:p>
            <a:pPr lvl="0" algn="just"/>
            <a:r>
              <a:rPr lang="ru-RU" sz="2400" b="1" dirty="0" smtClean="0">
                <a:solidFill>
                  <a:srgbClr val="FF66CC"/>
                </a:solidFill>
              </a:rPr>
              <a:t>Семья </a:t>
            </a:r>
            <a:r>
              <a:rPr lang="ru-RU" sz="2400" b="1" dirty="0" smtClean="0"/>
              <a:t>обеспечивает практический жизненный опыт, воспитывает умение сопереживать другому человеку, чувствовать его состояние.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66CC"/>
                </a:solidFill>
              </a:rPr>
              <a:t>Ребенок</a:t>
            </a:r>
            <a:r>
              <a:rPr lang="ru-RU" sz="2400" b="1" dirty="0" smtClean="0"/>
              <a:t>, лишенный родительской нежности, вырастает замкнутым, неконтактным, озлобленным.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ЕДИНСТВО ТРЕБОВАНИЙ СЕМЬИ И ШКОЛЫ - ОЧЕНЬ ВАЖНЫЙ ПРИНЦИП ВОСПИТАНИЯ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72362" cy="21352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ГЛАВНЫЙ  СЕКРЕТ ВЫПОЛНЕНИЯ ДОМАШНИХ ЗАДАНИЙ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214555"/>
            <a:ext cx="6500858" cy="423704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конце концов,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радуйтесь тому, что  у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вас есть такое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счастье – с кем-то делать уроки, кому-то </a:t>
            </a:r>
            <a:r>
              <a:rPr lang="ru-RU" sz="3600" b="1" u="sng" dirty="0" smtClean="0">
                <a:solidFill>
                  <a:srgbClr val="0070C0"/>
                </a:solidFill>
              </a:rPr>
              <a:t>помогать взрослеть!!!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computer\Desktop\картинки и анимашки\Коллекция картинок (Microsoft)\Тематические\C17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6786563" cy="523716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Советы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по сохранению здоровья в полярную ночь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5-tub-ru.yandex.net/i?id=186140852-3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07170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Gorod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884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Начинается с 5 декабря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331" y="5643578"/>
            <a:ext cx="609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Заканчивается 10 января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7813"/>
            <a:ext cx="7901014" cy="1139825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В школе щадящий режим!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Уроки по 40 минут!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6626" name="Содержимое 3" descr="120051855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643313" y="5429250"/>
            <a:ext cx="5500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</a:rPr>
              <a:t>Длится 36 дней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7"/>
            <a:ext cx="8143932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ОСОБЕННОСТИ ПОЛЯРНОГО КЛИМАТА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1"/>
            <a:ext cx="7858180" cy="4500593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Резкие колебания температуры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влажности воздуха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Резкие перепады атмосферного давления, скорости ветра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Выраженные космические и геомагнитные возмущения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Состав воды и почвы с недостатком биологически активных веществ или с нарушением их баланса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Наличие своеобразной фото периодичности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defTabSz="912813"/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www.olenegorsk.murman.ru/images/foto/ol0015w.jpg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20238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500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ПОЛЯРНАЯ НОЧЬ ХАРАКТЕРИЗУЕТСЯ: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214423"/>
            <a:ext cx="6572296" cy="52371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Наличием чувства необоснованной тревоги и напряжения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Депрессией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Сонливостью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Отсутствием чувства бодрости по утрам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3-tub-ru.yandex.net/i?id=278403305-40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428868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1928802"/>
            <a:ext cx="7553332" cy="508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РЕКОМЕНДАЦИИ  МЕДИКОВ: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450" y="428605"/>
            <a:ext cx="7742268" cy="6429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РЕКОМЕНДАЦИИ  МЕДИКОВ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pic>
        <p:nvPicPr>
          <p:cNvPr id="9" name="Рисунок 8" descr="http://im3-tub-ru.yandex.net/i?id=561333109-10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143248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1500174"/>
            <a:ext cx="7286676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</a:rPr>
              <a:t>увеличить количество жиров через употребление молока и молочных продуктов и масла, как сливочного, так и растительного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увеличить количество углеводов через 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</a:rPr>
              <a:t>      употребление каш 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</a:rPr>
              <a:t>        (</a:t>
            </a:r>
            <a:r>
              <a:rPr lang="ru-RU" sz="3200" b="1" u="sng" dirty="0" smtClean="0">
                <a:solidFill>
                  <a:srgbClr val="0070C0"/>
                </a:solidFill>
              </a:rPr>
              <a:t>кроме манной)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1714489"/>
            <a:ext cx="7643812" cy="4737112"/>
          </a:xfrm>
        </p:spPr>
        <p:txBody>
          <a:bodyPr/>
          <a:lstStyle/>
          <a:p>
            <a:pPr algn="ctr">
              <a:buNone/>
            </a:pPr>
            <a:r>
              <a:rPr lang="ru-RU" sz="11500" b="1" dirty="0" smtClean="0">
                <a:solidFill>
                  <a:srgbClr val="FF0000"/>
                </a:solidFill>
              </a:rPr>
              <a:t>Спасибо!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450" y="428605"/>
            <a:ext cx="7742268" cy="6429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РЕКОМЕНДАЦИИ  МЕДИКОВ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завтраки должны быть «не пустыми»    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</a:rPr>
              <a:t>закончить его рекомендуют яблоком или морковкой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66CC"/>
                </a:solidFill>
              </a:rPr>
              <a:t>дополнительный приём</a:t>
            </a:r>
          </a:p>
          <a:p>
            <a:r>
              <a:rPr lang="ru-RU" sz="3200" b="1" dirty="0" smtClean="0">
                <a:solidFill>
                  <a:srgbClr val="FF66CC"/>
                </a:solidFill>
              </a:rPr>
              <a:t> витаминов С, В-1, В-6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принимать натуральные растительные сиропы и экстракты: шиповника, </a:t>
            </a:r>
            <a:r>
              <a:rPr lang="ru-RU" sz="3200" b="1" dirty="0" err="1" smtClean="0">
                <a:solidFill>
                  <a:srgbClr val="FFC000"/>
                </a:solidFill>
              </a:rPr>
              <a:t>жень-шеня</a:t>
            </a:r>
            <a:r>
              <a:rPr lang="ru-RU" sz="3200" b="1" dirty="0" smtClean="0">
                <a:solidFill>
                  <a:srgbClr val="FFC000"/>
                </a:solidFill>
              </a:rPr>
              <a:t>, элеутерококка, лимонника китайского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</p:txBody>
      </p:sp>
      <p:pic>
        <p:nvPicPr>
          <p:cNvPr id="9" name="Рисунок 8" descr="http://im8-tub-ru.yandex.net/i?id=417416324-57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1462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28605"/>
            <a:ext cx="7929618" cy="6429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РЕКОМЕНДАЦИИ  МЕДИКОВ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14487"/>
            <a:ext cx="85011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выполнять упражнения для снятия зрительного напряжения и </a:t>
            </a:r>
            <a:r>
              <a:rPr lang="ru-RU" sz="3200" b="1" dirty="0" err="1" smtClean="0">
                <a:solidFill>
                  <a:srgbClr val="7030A0"/>
                </a:solidFill>
              </a:rPr>
              <a:t>позо-статического</a:t>
            </a:r>
            <a:r>
              <a:rPr lang="ru-RU" sz="3200" b="1" dirty="0" smtClean="0">
                <a:solidFill>
                  <a:srgbClr val="7030A0"/>
                </a:solidFill>
              </a:rPr>
              <a:t> напряжения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начинать день с утренней </a:t>
            </a:r>
          </a:p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гимнастики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проветривать жилые помещения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66CC"/>
                </a:solidFill>
              </a:rPr>
              <a:t>обеспечить оптимальный </a:t>
            </a:r>
          </a:p>
          <a:p>
            <a:pPr lvl="0"/>
            <a:r>
              <a:rPr lang="ru-RU" sz="3200" b="1" dirty="0" smtClean="0">
                <a:solidFill>
                  <a:srgbClr val="FF66CC"/>
                </a:solidFill>
              </a:rPr>
              <a:t>световой режим в помещениях </a:t>
            </a:r>
          </a:p>
          <a:p>
            <a:pPr lvl="0">
              <a:buFont typeface="Arial" pitchFamily="34" charset="0"/>
              <a:buChar char="•"/>
            </a:pPr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endParaRPr lang="ru-RU" sz="2000" b="1" dirty="0"/>
          </a:p>
        </p:txBody>
      </p:sp>
      <p:pic>
        <p:nvPicPr>
          <p:cNvPr id="7" name="Рисунок 6" descr="http://www.znaikak.ru/design/pic/visred/_1_~1.PN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24288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28605"/>
            <a:ext cx="7929618" cy="6429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РЕКОМЕНДАЦИИ  МЕДИКОВ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5"/>
            <a:ext cx="85011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в питании больше использовать овощи, фрукты, рыбу, отвары шиповника, сухофруктов, ягоды </a:t>
            </a:r>
          </a:p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( клюкву, </a:t>
            </a:r>
            <a:r>
              <a:rPr lang="ru-RU" sz="3200" b="1" dirty="0" err="1" smtClean="0">
                <a:solidFill>
                  <a:srgbClr val="0070C0"/>
                </a:solidFill>
              </a:rPr>
              <a:t>бруснику,морошку</a:t>
            </a:r>
            <a:r>
              <a:rPr lang="ru-RU" sz="3200" b="1" dirty="0" smtClean="0">
                <a:solidFill>
                  <a:srgbClr val="0070C0"/>
                </a:solidFill>
              </a:rPr>
              <a:t>, чернику) и их отвары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посещать открытие спортивные площадки, катки, лыжные трассы, бассейны, купальни</a:t>
            </a:r>
          </a:p>
          <a:p>
            <a:pPr lvl="0">
              <a:buFont typeface="Arial" pitchFamily="34" charset="0"/>
              <a:buChar char="•"/>
            </a:pPr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endParaRPr lang="ru-RU" sz="2000" b="1" dirty="0"/>
          </a:p>
        </p:txBody>
      </p:sp>
      <p:pic>
        <p:nvPicPr>
          <p:cNvPr id="7" name="Рисунок 6" descr="http://im7-tub-ru.yandex.net/i?id=34646588-35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5720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450" y="428605"/>
            <a:ext cx="7813706" cy="6429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РЕКОМЕНДАЦИИ  МЕДИКОВ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defTabSz="912813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57298"/>
            <a:ext cx="8286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srgbClr val="00B050"/>
                </a:solidFill>
              </a:rPr>
              <a:t>Необходимо уменьшить:</a:t>
            </a:r>
          </a:p>
          <a:p>
            <a:pPr lvl="0" algn="ctr"/>
            <a:endParaRPr lang="ru-RU" sz="3600" u="sng" dirty="0" smtClean="0">
              <a:solidFill>
                <a:srgbClr val="00B050"/>
              </a:solidFill>
            </a:endParaRPr>
          </a:p>
          <a:p>
            <a:pPr lvl="0" algn="ctr"/>
            <a:r>
              <a:rPr lang="ru-RU" sz="4000" b="1" dirty="0" smtClean="0">
                <a:solidFill>
                  <a:srgbClr val="7030A0"/>
                </a:solidFill>
              </a:rPr>
              <a:t>зрительную нагрузку за счет снижения длительности работы за компьютером и  просмотра телепередач</a:t>
            </a:r>
          </a:p>
          <a:p>
            <a:pPr lvl="0">
              <a:buFont typeface="Arial" pitchFamily="34" charset="0"/>
              <a:buChar char="•"/>
            </a:pPr>
            <a:endParaRPr lang="ru-RU" sz="4000" b="1" dirty="0"/>
          </a:p>
        </p:txBody>
      </p:sp>
      <p:pic>
        <p:nvPicPr>
          <p:cNvPr id="7" name="Picture 11" descr="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24" y="4643446"/>
            <a:ext cx="1730376" cy="186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320116" cy="538005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Мы с вами должны знать о том, что «физиологическая стоимость» работы, выполненной в условиях Крайнего Севера, в среднем на 30% превосходит «стоимость» аналогичной работы, выполненной в условиях комфортного климата.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320116" cy="588012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ЗИМНИЕ КАНИКУЛЫ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С 26 ДЕКАБРЯ ПО 8 ЯНВАРЯ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C:\Documents and Settings\саша.XP-SP3\Рабочий стол\105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саша.XP-SP3\Рабочий стол\0_91c7_f0e7d2d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4071934" cy="45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0366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ОЗДОРОВИТЕЛЬНЫЙ ЛАГЕРЬ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7239000" cy="442915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333399"/>
                </a:solidFill>
              </a:rPr>
              <a:t>С 24 декабря по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300  рублей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заявление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копия  свидетельства  о  рождении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копия страхового полиса</a:t>
            </a:r>
            <a:endParaRPr lang="ru-RU" sz="3200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434023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Анкетирование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079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Решение собрания: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829576" cy="52419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Продолжить работу над повышением мотивации обучения.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Довести до сведения детей правила для обучающихся.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Обсудить в семье секреты выполнения домашних заданий.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Выполнять рекомендации по сохранению здоровья в полярную ночь.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Ежедневно находить момент, за что можно было бы похвалить ребенка.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215238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>СПАСИБО за внимание, 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надеюсь на дальнейшее сотрудничество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1066800" y="1643051"/>
            <a:ext cx="6255488" cy="261950"/>
          </a:xfrm>
        </p:spPr>
        <p:txBody>
          <a:bodyPr/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7"/>
            <a:ext cx="8177240" cy="5380054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СЕКРЕТЫ ВЫПОЛНЕНИЯ ДОМАШНИХ ЗАДАНИЙ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g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88" y="0"/>
            <a:ext cx="2881312" cy="78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img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2980331" cy="371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0825" y="1700213"/>
            <a:ext cx="2735263" cy="1081087"/>
            <a:chOff x="295" y="1162"/>
            <a:chExt cx="1723" cy="681"/>
          </a:xfrm>
        </p:grpSpPr>
        <p:sp>
          <p:nvSpPr>
            <p:cNvPr id="15384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95" y="1162"/>
              <a:ext cx="1723" cy="681"/>
            </a:xfrm>
            <a:prstGeom prst="ellipse">
              <a:avLst/>
            </a:prstGeom>
            <a:solidFill>
              <a:srgbClr val="FFFF99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8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521" y="1344"/>
              <a:ext cx="122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любознательный,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 активно познающий мир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23850" y="3141663"/>
            <a:ext cx="2735263" cy="1081087"/>
            <a:chOff x="295" y="2069"/>
            <a:chExt cx="1723" cy="681"/>
          </a:xfrm>
        </p:grpSpPr>
        <p:sp>
          <p:nvSpPr>
            <p:cNvPr id="15382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95" y="2069"/>
              <a:ext cx="1723" cy="681"/>
            </a:xfrm>
            <a:prstGeom prst="ellipse">
              <a:avLst/>
            </a:prstGeom>
            <a:solidFill>
              <a:srgbClr val="CCFF99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8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567" y="2251"/>
              <a:ext cx="1175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владеющий основами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умения учиться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39750" y="4581525"/>
            <a:ext cx="2735263" cy="1081088"/>
            <a:chOff x="521" y="3022"/>
            <a:chExt cx="1723" cy="681"/>
          </a:xfrm>
        </p:grpSpPr>
        <p:sp>
          <p:nvSpPr>
            <p:cNvPr id="15380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21" y="3022"/>
              <a:ext cx="1723" cy="681"/>
            </a:xfrm>
            <a:prstGeom prst="ellipse">
              <a:avLst/>
            </a:prstGeom>
            <a:solidFill>
              <a:srgbClr val="CCFFFF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8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748" y="3203"/>
              <a:ext cx="1175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любящий свой край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и свою Родину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276600" y="5445125"/>
            <a:ext cx="2735263" cy="1081088"/>
            <a:chOff x="2336" y="3430"/>
            <a:chExt cx="1723" cy="681"/>
          </a:xfrm>
        </p:grpSpPr>
        <p:sp>
          <p:nvSpPr>
            <p:cNvPr id="15378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1723" cy="681"/>
            </a:xfrm>
            <a:prstGeom prst="ellipse">
              <a:avLst/>
            </a:prstGeom>
            <a:solidFill>
              <a:srgbClr val="FF99CC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7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562" y="3566"/>
              <a:ext cx="131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уважающий и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принимающий ценности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семьи и общества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867400" y="4437063"/>
            <a:ext cx="3024188" cy="1298575"/>
            <a:chOff x="3878" y="1842"/>
            <a:chExt cx="1724" cy="727"/>
          </a:xfrm>
        </p:grpSpPr>
        <p:sp>
          <p:nvSpPr>
            <p:cNvPr id="15376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78" y="1842"/>
              <a:ext cx="1724" cy="727"/>
            </a:xfrm>
            <a:prstGeom prst="ellipse">
              <a:avLst/>
            </a:prstGeom>
            <a:solidFill>
              <a:srgbClr val="CCCCFF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7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059" y="1933"/>
              <a:ext cx="1407" cy="6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доброжелательный, умеющий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слушать и слышать собеседника,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аргументировать свою позицию,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высказывать своё мнение</a:t>
              </a:r>
            </a:p>
            <a:p>
              <a:pPr algn="ctr"/>
              <a:endParaRPr lang="ru-RU" b="1" kern="10">
                <a:ln w="285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156325" y="3068638"/>
            <a:ext cx="2735263" cy="1081087"/>
            <a:chOff x="2109" y="1117"/>
            <a:chExt cx="1723" cy="681"/>
          </a:xfrm>
        </p:grpSpPr>
        <p:sp>
          <p:nvSpPr>
            <p:cNvPr id="15374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109" y="1117"/>
              <a:ext cx="1723" cy="681"/>
            </a:xfrm>
            <a:prstGeom prst="ellipse">
              <a:avLst/>
            </a:prstGeom>
            <a:solidFill>
              <a:srgbClr val="FFCC99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7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336" y="1253"/>
              <a:ext cx="1225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выполняющий правила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здорового и безопасного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образа жизни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11863" y="1628775"/>
            <a:ext cx="2735262" cy="1081088"/>
            <a:chOff x="3787" y="1026"/>
            <a:chExt cx="1723" cy="681"/>
          </a:xfrm>
        </p:grpSpPr>
        <p:sp>
          <p:nvSpPr>
            <p:cNvPr id="15372" name="Oval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87" y="1026"/>
              <a:ext cx="1723" cy="681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537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059" y="1162"/>
              <a:ext cx="1225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готовый самостоятельно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действовать и отвечать 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за свои поступки</a:t>
              </a:r>
            </a:p>
          </p:txBody>
        </p:sp>
      </p:grpSp>
      <p:sp>
        <p:nvSpPr>
          <p:cNvPr id="13323" name="WordArt 28"/>
          <p:cNvSpPr>
            <a:spLocks noChangeArrowheads="1" noChangeShapeType="1" noTextEdit="1"/>
          </p:cNvSpPr>
          <p:nvPr/>
        </p:nvSpPr>
        <p:spPr bwMode="auto">
          <a:xfrm>
            <a:off x="285721" y="500042"/>
            <a:ext cx="5929354" cy="9144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Портрет  выпускника  начальной  школы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84577664_shutterstock_4814235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9498" y="4143380"/>
            <a:ext cx="298450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1472" y="428605"/>
            <a:ext cx="7858180" cy="1285883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Для чего же необходимо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домашнее задание?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534430" cy="4522799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Для закрепления новых знаний.</a:t>
            </a:r>
          </a:p>
          <a:p>
            <a:pPr eaLnBrk="1" hangingPunct="1"/>
            <a:r>
              <a:rPr lang="ru-RU" b="1" dirty="0" smtClean="0">
                <a:solidFill>
                  <a:srgbClr val="00B050"/>
                </a:solidFill>
              </a:rPr>
              <a:t>Тренировки в выполнении простых и сложных заданий.</a:t>
            </a: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Развивает навыки самостоятельной работы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ru-RU" b="1" dirty="0" smtClean="0">
                <a:solidFill>
                  <a:srgbClr val="FF66CC"/>
                </a:solidFill>
              </a:rPr>
              <a:t>Воспитывает ответственность 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FF66CC"/>
                </a:solidFill>
              </a:rPr>
              <a:t>и трудолюбие, дисциплинированность и аккуратность.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1472" y="428605"/>
            <a:ext cx="7858180" cy="1285883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Для чего же необходимо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домашнее задание?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391554" cy="46656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</a:rPr>
              <a:t>У маленького школьника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должна быть выработана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привычка к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неукоснительному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и систематическому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приготовлению </a:t>
            </a:r>
            <a:r>
              <a:rPr lang="ru-RU" b="1" dirty="0" smtClean="0">
                <a:solidFill>
                  <a:srgbClr val="00B050"/>
                </a:solidFill>
              </a:rPr>
              <a:t>уроков.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Привычка заниматься и заниматься добросовестно.</a:t>
            </a:r>
          </a:p>
          <a:p>
            <a:pPr eaLnBrk="1" hangingPunct="1"/>
            <a:endParaRPr lang="ru-RU" sz="3600" dirty="0" smtClean="0"/>
          </a:p>
        </p:txBody>
      </p:sp>
      <p:pic>
        <p:nvPicPr>
          <p:cNvPr id="4" name="Picture 9" descr="уроки-2010 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3000396" cy="335758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\Desktop\картинки и анимашки\Коллекция картинок (Microsoft)\Тематические\C19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292895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428604"/>
            <a:ext cx="7527954" cy="2063771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Далеко не всегда уроки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так уж хочется делать!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928803"/>
            <a:ext cx="5929354" cy="4522798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just" eaLnBrk="1" hangingPunct="1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  </a:t>
            </a:r>
            <a:r>
              <a:rPr lang="ru-RU" sz="3200" b="1" dirty="0" smtClean="0">
                <a:solidFill>
                  <a:srgbClr val="0000CC"/>
                </a:solidFill>
              </a:rPr>
              <a:t>Первое, что здесь может прийти ребенку на помощь – это понимание того, что уроки приготовить надо!</a:t>
            </a:r>
            <a:endParaRPr lang="ru-RU" sz="3600" b="1" dirty="0" smtClean="0"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1059</TotalTime>
  <Words>1528</Words>
  <Application>Microsoft Office PowerPoint</Application>
  <PresentationFormat>Экран (4:3)</PresentationFormat>
  <Paragraphs>238</Paragraphs>
  <Slides>49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Тема8</vt:lpstr>
      <vt:lpstr>Презентация PowerPoint</vt:lpstr>
      <vt:lpstr>Презентация PowerPoint</vt:lpstr>
      <vt:lpstr>Повестка собрания:</vt:lpstr>
      <vt:lpstr>Презентация PowerPoint</vt:lpstr>
      <vt:lpstr>Презентация PowerPoint</vt:lpstr>
      <vt:lpstr>Презентация PowerPoint</vt:lpstr>
      <vt:lpstr>Для чего же необходимо домашнее задание?</vt:lpstr>
      <vt:lpstr>Для чего же необходимо домашнее задание?</vt:lpstr>
      <vt:lpstr>Далеко не всегда уроки  так уж хочется делать!</vt:lpstr>
      <vt:lpstr>Уроки – важное  и серьезное дело!</vt:lpstr>
      <vt:lpstr>Презентация PowerPoint</vt:lpstr>
      <vt:lpstr>АТМОСФЕРА ДОМАШНИХ УРОКОВ</vt:lpstr>
      <vt:lpstr>ПОМОЩЬ РЕБЕНКУ</vt:lpstr>
      <vt:lpstr>ПРАВИЛА ОРГАНИЗАЦИИ ПОМОЩИ</vt:lpstr>
      <vt:lpstr>СЕКРЕТЫ ВЫПОЛНЕНИЯ ДОМАШНИХ ЗАДАНИЙ </vt:lpstr>
      <vt:lpstr>СЕКРЕТЫ ВЫПОЛНЕНИЯ ДОМАШНИХ ЗАДАНИЙ </vt:lpstr>
      <vt:lpstr>СЕКРЕТЫ ВЫПОЛНЕНИЯ ДОМАШНИХ ЗАДАНИЙ </vt:lpstr>
      <vt:lpstr>ОЧЕНЬ ВАЖНА ВАША ПОДДЕРЖКА!</vt:lpstr>
      <vt:lpstr>Как помочь ребенку в подготовке домашнего задания? </vt:lpstr>
      <vt:lpstr>Как помочь ребенку в подготовке домашнего задания? </vt:lpstr>
      <vt:lpstr>Как помочь ребенку в подготовке домашнего задания? </vt:lpstr>
      <vt:lpstr>Как помочь ребенку в подготовке домашнего задания? </vt:lpstr>
      <vt:lpstr>Как помочь ребенку в подготовке домашнего задания? </vt:lpstr>
      <vt:lpstr>Как помочь ребенку в подготовке домашнего задания? </vt:lpstr>
      <vt:lpstr>НИКАКИХ  УГРОЗ!</vt:lpstr>
      <vt:lpstr>Как помочь ребенку в подготовке домашнего задания? </vt:lpstr>
      <vt:lpstr> ФОРМИРОВАНИЕ УУД И УМЕНИЙ </vt:lpstr>
      <vt:lpstr> ФОРМИРОВАНИЕ УУД И УМЕНИЙ  </vt:lpstr>
      <vt:lpstr> ФОРМИРОВАНИЕ УУД И УМЕНИЙ  </vt:lpstr>
      <vt:lpstr>Наш помощник - Интернет</vt:lpstr>
      <vt:lpstr> </vt:lpstr>
      <vt:lpstr>ГЛАВНЫЙ  СЕКРЕТ ВЫПОЛНЕНИЯ ДОМАШНИХ ЗАДАНИЙ </vt:lpstr>
      <vt:lpstr>Презентация PowerPoint</vt:lpstr>
      <vt:lpstr>Презентация PowerPoint</vt:lpstr>
      <vt:lpstr>В школе щадящий режим! Уроки по 40 минут!</vt:lpstr>
      <vt:lpstr>ОСОБЕННОСТИ ПОЛЯРНОГО КЛИМАТА</vt:lpstr>
      <vt:lpstr>ПОЛЯРНАЯ НОЧЬ ХАРАКТЕРИЗУЕТСЯ: </vt:lpstr>
      <vt:lpstr>  РЕКОМЕНДАЦИИ  МЕДИКОВ:  </vt:lpstr>
      <vt:lpstr>  РЕКОМЕНДАЦИИ  МЕДИКОВ  </vt:lpstr>
      <vt:lpstr>  РЕКОМЕНДАЦИИ  МЕДИКОВ  </vt:lpstr>
      <vt:lpstr>  РЕКОМЕНДАЦИИ  МЕДИКОВ  </vt:lpstr>
      <vt:lpstr>  РЕКОМЕНДАЦИИ  МЕДИКОВ  </vt:lpstr>
      <vt:lpstr>  РЕКОМЕНДАЦИИ  МЕДИКОВ  </vt:lpstr>
      <vt:lpstr>Презентация PowerPoint</vt:lpstr>
      <vt:lpstr>Презентация PowerPoint</vt:lpstr>
      <vt:lpstr>ОЗДОРОВИТЕЛЬНЫЙ ЛАГЕРЬ </vt:lpstr>
      <vt:lpstr> Анкетирование</vt:lpstr>
      <vt:lpstr>Решение собрания:</vt:lpstr>
      <vt:lpstr>СПАСИБО за внимание,  надеюсь на дальнейшее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115</cp:revision>
  <dcterms:created xsi:type="dcterms:W3CDTF">2009-02-07T12:59:44Z</dcterms:created>
  <dcterms:modified xsi:type="dcterms:W3CDTF">2014-11-23T19:15:43Z</dcterms:modified>
</cp:coreProperties>
</file>