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0"/>
  </p:notesMasterIdLst>
  <p:sldIdLst>
    <p:sldId id="256" r:id="rId2"/>
    <p:sldId id="257" r:id="rId3"/>
    <p:sldId id="287" r:id="rId4"/>
    <p:sldId id="262" r:id="rId5"/>
    <p:sldId id="263" r:id="rId6"/>
    <p:sldId id="259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4" r:id="rId20"/>
    <p:sldId id="283" r:id="rId21"/>
    <p:sldId id="285" r:id="rId22"/>
    <p:sldId id="286" r:id="rId23"/>
    <p:sldId id="275" r:id="rId24"/>
    <p:sldId id="278" r:id="rId25"/>
    <p:sldId id="279" r:id="rId26"/>
    <p:sldId id="281" r:id="rId27"/>
    <p:sldId id="282" r:id="rId28"/>
    <p:sldId id="28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05129-6E7B-498C-BBC8-AD778D8EA6A8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3E823-56DD-4CF1-A4EC-DECD23A32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b="1" smtClean="0"/>
              <a:t>Идентификатор 100-433-122</a:t>
            </a: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7A61C4-259E-4051-81FD-24551DDADFAD}" type="slidenum">
              <a:rPr lang="ru-RU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4EDD7-2FF6-41FD-91E7-DFA4CAEC571C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40D55-0568-4C4F-819E-E44FD5BF34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ico\Desktop\&#1051;&#1077;&#1085;&#1072;\&#1044;&#1077;&#1089;&#1103;&#1090;&#1080;&#1095;&#1085;&#1099;&#1077;%20&#1076;&#1088;&#1086;&#1073;&#1080;\&#1085;&#1072;%20&#1074;&#1077;&#1083;&#1086;&#1089;&#1080;&#1087;&#1077;&#1076;&#1077;-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ico\Desktop\&#1051;&#1077;&#1085;&#1072;\&#1044;&#1077;&#1089;&#1103;&#1090;&#1080;&#1095;&#1085;&#1099;&#1077;%20&#1076;&#1088;&#1086;&#1073;&#1080;\&#1085;&#1072;%20&#1074;&#1077;&#1083;&#1086;&#1089;&#1080;&#1087;&#1077;&#1076;&#1077;-.mp3" TargetMode="Externa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ico\Desktop\&#1051;&#1077;&#1085;&#1072;\&#1044;&#1077;&#1089;&#1103;&#1090;&#1080;&#1095;&#1085;&#1099;&#1077;%20&#1076;&#1088;&#1086;&#1073;&#1080;\&#1085;&#1072;%20&#1074;&#1077;&#1083;&#1086;&#1089;&#1080;&#1087;&#1077;&#1076;&#1077;-.mp3" TargetMode="Externa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ico\Desktop\&#1051;&#1077;&#1085;&#1072;\&#1044;&#1077;&#1089;&#1103;&#1090;&#1080;&#1095;&#1085;&#1099;&#1077;%20&#1076;&#1088;&#1086;&#1073;&#1080;\&#1085;&#1072;%20&#1074;&#1077;&#1083;&#1086;&#1089;&#1080;&#1087;&#1077;&#1076;&#1077;-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20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41044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Подобные слагаемые</a:t>
            </a:r>
            <a:b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(6 класс)</a:t>
            </a:r>
            <a:b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(по учебнику Н.Я. </a:t>
            </a:r>
            <a:r>
              <a:rPr lang="ru-RU" sz="32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Виленкина</a:t>
            </a: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)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869160"/>
            <a:ext cx="6400800" cy="17526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Учитель математики МКОУСОШ № 38 г. Тулы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Минаева Елена Владимировна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3429000"/>
            <a:ext cx="7628384" cy="1362075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СЛАГАЕМЫЕ</a:t>
            </a:r>
            <a:endParaRPr lang="ru-RU" sz="80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772400" cy="1500187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ПОДОБНЫЕ</a:t>
            </a:r>
            <a:endParaRPr lang="ru-RU" sz="80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27384"/>
            <a:ext cx="8964488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Преобразуем выражение</a:t>
            </a:r>
            <a:r>
              <a:rPr lang="ru-RU" sz="3600" dirty="0"/>
              <a:t>:</a:t>
            </a:r>
            <a:r>
              <a:rPr lang="en-US" sz="3600" dirty="0" smtClean="0"/>
              <a:t> </a:t>
            </a:r>
            <a:r>
              <a:rPr lang="ru-RU" sz="3600" dirty="0" smtClean="0"/>
              <a:t>12</a:t>
            </a:r>
            <a:r>
              <a:rPr lang="en-US" sz="3600" dirty="0" smtClean="0"/>
              <a:t>a – 7a + 5a.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11521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Что общего у этих слагаемых?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1404065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3200" dirty="0" smtClean="0"/>
              <a:t>Чем они отличаются?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516216" y="848906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32040" y="1340768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коэффициентами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852936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Используя  распределительный закон </a:t>
            </a:r>
            <a:r>
              <a:rPr lang="en-US" sz="2800" dirty="0" smtClean="0"/>
              <a:t> a•(</a:t>
            </a:r>
            <a:r>
              <a:rPr lang="en-US" sz="2800" dirty="0" err="1"/>
              <a:t>b</a:t>
            </a:r>
            <a:r>
              <a:rPr lang="en-US" sz="2800" dirty="0" err="1" smtClean="0"/>
              <a:t>+c</a:t>
            </a:r>
            <a:r>
              <a:rPr lang="en-US" sz="2800" dirty="0" smtClean="0"/>
              <a:t>) = </a:t>
            </a:r>
            <a:r>
              <a:rPr lang="en-US" sz="2800" dirty="0" err="1" smtClean="0"/>
              <a:t>ab</a:t>
            </a:r>
            <a:r>
              <a:rPr lang="en-US" sz="2800" dirty="0" smtClean="0"/>
              <a:t> + ac</a:t>
            </a:r>
            <a:endParaRPr lang="ru-RU" sz="2800" dirty="0"/>
          </a:p>
        </p:txBody>
      </p:sp>
      <p:sp>
        <p:nvSpPr>
          <p:cNvPr id="17" name="Выгнутая вниз стрелка 16"/>
          <p:cNvSpPr/>
          <p:nvPr/>
        </p:nvSpPr>
        <p:spPr>
          <a:xfrm>
            <a:off x="6372200" y="3284984"/>
            <a:ext cx="1944216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низ стрелка 17"/>
          <p:cNvSpPr/>
          <p:nvPr/>
        </p:nvSpPr>
        <p:spPr>
          <a:xfrm rot="10800000">
            <a:off x="6372200" y="2060849"/>
            <a:ext cx="1800200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414908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Вынесем за скобки общий множитель: а•(12+(-7)+5)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465313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Что получили в скобках?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470598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Сумму коэффициентов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515719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Как мы преобразовали выражение?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156176" y="5157192"/>
            <a:ext cx="1842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Упростили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  <p:bldP spid="8" grpId="0"/>
      <p:bldP spid="9" grpId="0"/>
      <p:bldP spid="17" grpId="0" animBg="1"/>
      <p:bldP spid="18" grpId="0" animBg="1"/>
      <p:bldP spid="2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Слагаемые, имеющие одинаковую буквенную часть, называются </a:t>
            </a:r>
            <a:r>
              <a:rPr lang="ru-RU" b="1" i="1" dirty="0" smtClean="0">
                <a:solidFill>
                  <a:srgbClr val="0070C0"/>
                </a:solidFill>
              </a:rPr>
              <a:t>подобными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63480" y="2060848"/>
            <a:ext cx="4212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cs typeface="Andalus" pitchFamily="18" charset="-78"/>
              </a:rPr>
              <a:t>Подобный – похожий на что, схожий с чем, близкий, подходящий, одного вида, образа, свойств или качеств. </a:t>
            </a:r>
          </a:p>
          <a:p>
            <a:pPr algn="ctr"/>
            <a:endParaRPr lang="ru-RU" sz="2800" i="1" dirty="0" smtClean="0"/>
          </a:p>
          <a:p>
            <a:pPr algn="ctr"/>
            <a:r>
              <a:rPr lang="ru-RU" sz="2800" dirty="0" smtClean="0"/>
              <a:t>(Из толкового словаря В.И. Даля)</a:t>
            </a:r>
            <a:endParaRPr lang="ru-RU" sz="2800" dirty="0"/>
          </a:p>
        </p:txBody>
      </p:sp>
      <p:pic>
        <p:nvPicPr>
          <p:cNvPr id="5" name="Рисунок 4" descr="владимир дал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843087"/>
            <a:ext cx="2812427" cy="37461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580526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Владимир Даль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6988" y="260648"/>
            <a:ext cx="6667500" cy="504497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5400600" cy="54006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 Я понял.  Подобные слагаемые  имеют одинаковое название!</a:t>
            </a:r>
          </a:p>
          <a:p>
            <a:pPr marL="0" indent="0">
              <a:buFontTx/>
              <a:buChar char="-"/>
            </a:pPr>
            <a:r>
              <a:rPr lang="ru-RU" b="1" dirty="0" smtClean="0">
                <a:solidFill>
                  <a:srgbClr val="0070C0"/>
                </a:solidFill>
              </a:rPr>
              <a:t> А одинаковые буквенные части, я могу заменить одинаковыми словами. Например, запись 3а </a:t>
            </a:r>
            <a:r>
              <a:rPr lang="ru-RU" b="1" dirty="0">
                <a:solidFill>
                  <a:srgbClr val="0070C0"/>
                </a:solidFill>
              </a:rPr>
              <a:t>-</a:t>
            </a:r>
            <a:r>
              <a:rPr lang="ru-RU" b="1" dirty="0" smtClean="0">
                <a:solidFill>
                  <a:srgbClr val="0070C0"/>
                </a:solidFill>
              </a:rPr>
              <a:t> 2а = а можно заменить на 3 апельсина минус </a:t>
            </a:r>
            <a:r>
              <a:rPr lang="ru-RU" b="1" dirty="0">
                <a:solidFill>
                  <a:srgbClr val="0070C0"/>
                </a:solidFill>
              </a:rPr>
              <a:t>2</a:t>
            </a:r>
            <a:r>
              <a:rPr lang="ru-RU" b="1" dirty="0" smtClean="0">
                <a:solidFill>
                  <a:srgbClr val="0070C0"/>
                </a:solidFill>
              </a:rPr>
              <a:t> апельсина получится 1 апельсин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i (4)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06480" y="5301208"/>
            <a:ext cx="2286000" cy="1428750"/>
          </a:xfrm>
          <a:prstGeom prst="rect">
            <a:avLst/>
          </a:prstGeom>
        </p:spPr>
      </p:pic>
      <p:pic>
        <p:nvPicPr>
          <p:cNvPr id="7" name="Рисунок 6" descr="i (4)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5301208"/>
            <a:ext cx="1905000" cy="1428750"/>
          </a:xfrm>
          <a:prstGeom prst="rect">
            <a:avLst/>
          </a:prstGeom>
        </p:spPr>
      </p:pic>
      <p:pic>
        <p:nvPicPr>
          <p:cNvPr id="8" name="Рисунок 7" descr="i (4)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19500" y="5312618"/>
            <a:ext cx="1905000" cy="14287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43808" y="5222810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0" b="1" dirty="0" smtClean="0"/>
              <a:t>-</a:t>
            </a:r>
            <a:endParaRPr lang="ru-RU" sz="9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5229200"/>
            <a:ext cx="792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0" b="1" dirty="0" smtClean="0"/>
              <a:t>=</a:t>
            </a:r>
            <a:endParaRPr lang="ru-RU" sz="9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907083"/>
            <a:ext cx="5436096" cy="49509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Помогите Буратино привести подобные слагаемые.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4088" y="1988840"/>
            <a:ext cx="3240360" cy="252028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3a – 5a + 4a =</a:t>
            </a:r>
            <a:endParaRPr lang="ru-RU" dirty="0" smtClean="0"/>
          </a:p>
          <a:p>
            <a:pPr marL="514350" indent="-514350">
              <a:buNone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ru-RU" dirty="0" smtClean="0"/>
              <a:t>2) </a:t>
            </a:r>
            <a:r>
              <a:rPr lang="en-US" dirty="0" smtClean="0"/>
              <a:t>8c + 3c – 8c =</a:t>
            </a:r>
            <a:endParaRPr lang="ru-RU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None/>
            </a:pPr>
            <a:r>
              <a:rPr lang="ru-RU" dirty="0" smtClean="0"/>
              <a:t>3) </a:t>
            </a:r>
            <a:r>
              <a:rPr lang="en-US" dirty="0" smtClean="0"/>
              <a:t> b + 3b – 2b =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172400" y="1916832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2a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00392" y="2924944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3c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00392" y="3955122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2b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Раскройте скобки </a:t>
            </a:r>
            <a:r>
              <a:rPr lang="ru-RU" sz="4000" dirty="0" smtClean="0"/>
              <a:t>№</a:t>
            </a:r>
            <a:r>
              <a:rPr lang="ru-RU" dirty="0" smtClean="0"/>
              <a:t> 1281 (</a:t>
            </a:r>
            <a:r>
              <a:rPr lang="ru-RU" dirty="0" err="1" smtClean="0"/>
              <a:t>а,в,д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а)   (</a:t>
            </a:r>
            <a:r>
              <a:rPr lang="ru-RU" sz="4000" dirty="0" err="1" smtClean="0">
                <a:solidFill>
                  <a:srgbClr val="FF0000"/>
                </a:solidFill>
              </a:rPr>
              <a:t>а</a:t>
            </a:r>
            <a:r>
              <a:rPr lang="ru-RU" sz="4000" dirty="0" smtClean="0">
                <a:solidFill>
                  <a:srgbClr val="FF0000"/>
                </a:solidFill>
              </a:rPr>
              <a:t> – </a:t>
            </a:r>
            <a:r>
              <a:rPr lang="en-US" sz="4000" dirty="0" smtClean="0">
                <a:solidFill>
                  <a:srgbClr val="FF0000"/>
                </a:solidFill>
              </a:rPr>
              <a:t>b</a:t>
            </a:r>
            <a:r>
              <a:rPr lang="ru-RU" sz="4000" dirty="0" smtClean="0">
                <a:solidFill>
                  <a:srgbClr val="FF0000"/>
                </a:solidFill>
              </a:rPr>
              <a:t> + с) • 8 = </a:t>
            </a:r>
            <a:r>
              <a:rPr lang="ru-RU" sz="4000" b="1" dirty="0" smtClean="0">
                <a:solidFill>
                  <a:srgbClr val="002060"/>
                </a:solidFill>
              </a:rPr>
              <a:t>8а – 8</a:t>
            </a:r>
            <a:r>
              <a:rPr lang="en-US" sz="4000" b="1" dirty="0" smtClean="0">
                <a:solidFill>
                  <a:srgbClr val="002060"/>
                </a:solidFill>
              </a:rPr>
              <a:t>b</a:t>
            </a:r>
            <a:r>
              <a:rPr lang="ru-RU" sz="4000" b="1" dirty="0" smtClean="0">
                <a:solidFill>
                  <a:srgbClr val="002060"/>
                </a:solidFill>
              </a:rPr>
              <a:t> + 8с</a:t>
            </a: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в)   </a:t>
            </a:r>
            <a:r>
              <a:rPr lang="en-US" sz="4000" dirty="0" smtClean="0">
                <a:solidFill>
                  <a:srgbClr val="FF0000"/>
                </a:solidFill>
              </a:rPr>
              <a:t>a(b – m + n) = </a:t>
            </a:r>
            <a:r>
              <a:rPr lang="en-US" sz="4000" b="1" dirty="0" err="1" smtClean="0">
                <a:solidFill>
                  <a:srgbClr val="002060"/>
                </a:solidFill>
              </a:rPr>
              <a:t>ab</a:t>
            </a:r>
            <a:r>
              <a:rPr lang="en-US" sz="4000" b="1" dirty="0" smtClean="0">
                <a:solidFill>
                  <a:srgbClr val="002060"/>
                </a:solidFill>
              </a:rPr>
              <a:t> – am + an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40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 smtClean="0">
                <a:solidFill>
                  <a:srgbClr val="FF0000"/>
                </a:solidFill>
              </a:rPr>
              <a:t>)  </a:t>
            </a:r>
            <a:r>
              <a:rPr lang="en-US" sz="4000" dirty="0" smtClean="0">
                <a:solidFill>
                  <a:srgbClr val="FF0000"/>
                </a:solidFill>
              </a:rPr>
              <a:t>(3m – 2k + 1) • (-3) = </a:t>
            </a:r>
            <a:r>
              <a:rPr lang="ru-RU" sz="4000" b="1" dirty="0" smtClean="0">
                <a:solidFill>
                  <a:srgbClr val="002060"/>
                </a:solidFill>
              </a:rPr>
              <a:t>– </a:t>
            </a:r>
            <a:r>
              <a:rPr lang="en-US" sz="4000" b="1" dirty="0" smtClean="0">
                <a:solidFill>
                  <a:srgbClr val="002060"/>
                </a:solidFill>
              </a:rPr>
              <a:t>9m + 6k – 3</a:t>
            </a:r>
          </a:p>
          <a:p>
            <a:pPr marL="514350" indent="-514350">
              <a:buAutoNum type="alphaLcParenR" startAt="21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62880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Проверьте себя: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Выполните действия, применив распределительное свойство умножения № 1282 (</a:t>
            </a:r>
            <a:r>
              <a:rPr lang="ru-RU" dirty="0" err="1" smtClean="0"/>
              <a:t>г,д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56992"/>
            <a:ext cx="914400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г) 9 • 17 – 3 • 17 = 17 • (9 – 3) = 17 • 6 = </a:t>
            </a:r>
            <a:r>
              <a:rPr lang="ru-RU" sz="3600" b="1" dirty="0" smtClean="0">
                <a:solidFill>
                  <a:srgbClr val="002060"/>
                </a:solidFill>
              </a:rPr>
              <a:t>102</a:t>
            </a:r>
          </a:p>
          <a:p>
            <a:pPr marL="0" indent="0">
              <a:buNone/>
            </a:pPr>
            <a:endParaRPr lang="ru-RU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dirty="0" err="1" smtClean="0">
                <a:solidFill>
                  <a:srgbClr val="FF0000"/>
                </a:solidFill>
              </a:rPr>
              <a:t>д</a:t>
            </a:r>
            <a:r>
              <a:rPr lang="ru-RU" sz="3600" dirty="0" smtClean="0">
                <a:solidFill>
                  <a:srgbClr val="FF0000"/>
                </a:solidFill>
              </a:rPr>
              <a:t>)1,5 • 13 + 1,5 • 7 = 1,5(13 + 7) = 1,5 • 20 = </a:t>
            </a:r>
            <a:r>
              <a:rPr lang="ru-RU" sz="3600" b="1" dirty="0" smtClean="0">
                <a:solidFill>
                  <a:srgbClr val="002060"/>
                </a:solidFill>
              </a:rPr>
              <a:t>30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5696" y="243308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Проверьте себя: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Сложите подобные слагаемые </a:t>
            </a:r>
            <a:br>
              <a:rPr lang="ru-RU" dirty="0" smtClean="0"/>
            </a:br>
            <a:r>
              <a:rPr lang="ru-RU" dirty="0" smtClean="0"/>
              <a:t>№ 1283 (</a:t>
            </a:r>
            <a:r>
              <a:rPr lang="ru-RU" dirty="0" err="1" smtClean="0"/>
              <a:t>а,г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52328"/>
            <a:ext cx="8435280" cy="3412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4200" b="1" dirty="0" smtClean="0">
                <a:solidFill>
                  <a:srgbClr val="FF0000"/>
                </a:solidFill>
              </a:rPr>
              <a:t>а) – 9х + 7х – 5х+2х = </a:t>
            </a:r>
            <a:r>
              <a:rPr lang="ru-RU" sz="4200" b="1" dirty="0" smtClean="0">
                <a:solidFill>
                  <a:srgbClr val="002060"/>
                </a:solidFill>
              </a:rPr>
              <a:t>– 5х</a:t>
            </a:r>
          </a:p>
          <a:p>
            <a:pPr>
              <a:buNone/>
            </a:pPr>
            <a:endParaRPr lang="ru-RU" sz="4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200" b="1" dirty="0" smtClean="0">
                <a:solidFill>
                  <a:srgbClr val="FF0000"/>
                </a:solidFill>
              </a:rPr>
              <a:t>   г) – 3,8</a:t>
            </a:r>
            <a:r>
              <a:rPr lang="en-US" sz="4200" b="1" dirty="0" smtClean="0">
                <a:solidFill>
                  <a:srgbClr val="FF0000"/>
                </a:solidFill>
              </a:rPr>
              <a:t>k – k +3,8k + k =</a:t>
            </a:r>
            <a:r>
              <a:rPr lang="ru-RU" sz="4200" b="1" dirty="0" smtClean="0">
                <a:solidFill>
                  <a:srgbClr val="FF0000"/>
                </a:solidFill>
              </a:rPr>
              <a:t> </a:t>
            </a:r>
            <a:r>
              <a:rPr lang="ru-RU" sz="4200" b="1" dirty="0" smtClean="0">
                <a:solidFill>
                  <a:srgbClr val="002060"/>
                </a:solidFill>
              </a:rPr>
              <a:t>0</a:t>
            </a:r>
            <a:endParaRPr lang="en-US" sz="42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177281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Проверьте себя: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приведение подобных слагаемых № 1284 (</a:t>
            </a:r>
            <a:r>
              <a:rPr lang="ru-RU" dirty="0" err="1" smtClean="0"/>
              <a:t>а,б</a:t>
            </a:r>
            <a:r>
              <a:rPr lang="ru-RU" smtClean="0"/>
              <a:t>)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84376"/>
            <a:ext cx="8229600" cy="27649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а) 10а + </a:t>
            </a:r>
            <a:r>
              <a:rPr lang="en-US" sz="4000" dirty="0" smtClean="0">
                <a:solidFill>
                  <a:srgbClr val="FF0000"/>
                </a:solidFill>
              </a:rPr>
              <a:t>b – 10b – a =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9а - 9</a:t>
            </a:r>
            <a:r>
              <a:rPr lang="en-US" sz="4000" b="1" dirty="0" smtClean="0">
                <a:solidFill>
                  <a:srgbClr val="002060"/>
                </a:solidFill>
              </a:rPr>
              <a:t>b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б) – 8</a:t>
            </a:r>
            <a:r>
              <a:rPr lang="en-US" sz="4000" dirty="0" smtClean="0">
                <a:solidFill>
                  <a:srgbClr val="FF0000"/>
                </a:solidFill>
              </a:rPr>
              <a:t>y + 7x + 6 y + 7x =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14х – 2у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177281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Проверьте себя:</a:t>
            </a:r>
            <a:endParaRPr lang="ru-RU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WordArt 9"/>
          <p:cNvSpPr>
            <a:spLocks noChangeArrowheads="1" noChangeShapeType="1" noTextEdit="1"/>
          </p:cNvSpPr>
          <p:nvPr/>
        </p:nvSpPr>
        <p:spPr bwMode="auto">
          <a:xfrm>
            <a:off x="2000250" y="1857375"/>
            <a:ext cx="6149975" cy="52292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r>
              <a:rPr lang="ru-RU" sz="4400" b="1" kern="10" spc="44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 Black"/>
              </a:rPr>
              <a:t>ВЕСЁЛАЯ</a:t>
            </a:r>
          </a:p>
          <a:p>
            <a:r>
              <a:rPr lang="ru-RU" sz="4400" b="1" kern="10" spc="44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 Black"/>
              </a:rPr>
              <a:t>ЗАРЯДКА</a:t>
            </a:r>
          </a:p>
        </p:txBody>
      </p:sp>
      <p:pic>
        <p:nvPicPr>
          <p:cNvPr id="2052" name="Picture 13" descr="C:\Documents and Settings\Наташа\Мои документы\анимация\разное\chud00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0" y="2571750"/>
            <a:ext cx="250031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на велосипеде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305800" y="5791200"/>
            <a:ext cx="304800" cy="304800"/>
          </a:xfrm>
          <a:prstGeom prst="rect">
            <a:avLst/>
          </a:prstGeom>
        </p:spPr>
      </p:pic>
      <p:pic>
        <p:nvPicPr>
          <p:cNvPr id="5" name="на велосипеде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316416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707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0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Ввести понятие «подобные слагаемые»</a:t>
            </a:r>
          </a:p>
          <a:p>
            <a:pPr>
              <a:buFontTx/>
              <a:buChar char="-"/>
            </a:pPr>
            <a:r>
              <a:rPr lang="ru-RU" dirty="0" smtClean="0"/>
              <a:t>Объяснить, что означает «привести подобные слагаемые»</a:t>
            </a:r>
          </a:p>
          <a:p>
            <a:pPr>
              <a:buFontTx/>
              <a:buChar char="-"/>
            </a:pPr>
            <a:r>
              <a:rPr lang="ru-RU" dirty="0" smtClean="0"/>
              <a:t>Развивать логическое мышление, интерес к математике</a:t>
            </a:r>
          </a:p>
          <a:p>
            <a:pPr>
              <a:buFontTx/>
              <a:buChar char="-"/>
            </a:pPr>
            <a:r>
              <a:rPr lang="ru-RU" dirty="0" smtClean="0"/>
              <a:t>Повторить сложение и вычитание положительных и отрицательных чисел, раскрытие скобок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0800000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898775"/>
            <a:ext cx="14398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0800000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2925763"/>
            <a:ext cx="143986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AutoShape 7"/>
          <p:cNvSpPr>
            <a:spLocks noChangeArrowheads="1"/>
          </p:cNvSpPr>
          <p:nvPr/>
        </p:nvSpPr>
        <p:spPr bwMode="auto">
          <a:xfrm>
            <a:off x="7812088" y="3789363"/>
            <a:ext cx="647700" cy="288925"/>
          </a:xfrm>
          <a:prstGeom prst="rightArrow">
            <a:avLst>
              <a:gd name="adj1" fmla="val 50000"/>
              <a:gd name="adj2" fmla="val 560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AutoShape 8"/>
          <p:cNvSpPr>
            <a:spLocks noChangeArrowheads="1"/>
          </p:cNvSpPr>
          <p:nvPr/>
        </p:nvSpPr>
        <p:spPr bwMode="auto">
          <a:xfrm>
            <a:off x="6877050" y="3789363"/>
            <a:ext cx="576263" cy="287337"/>
          </a:xfrm>
          <a:prstGeom prst="leftArrow">
            <a:avLst>
              <a:gd name="adj1" fmla="val 50000"/>
              <a:gd name="adj2" fmla="val 50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AutoShape 9"/>
          <p:cNvSpPr>
            <a:spLocks noChangeArrowheads="1"/>
          </p:cNvSpPr>
          <p:nvPr/>
        </p:nvSpPr>
        <p:spPr bwMode="auto">
          <a:xfrm>
            <a:off x="7524750" y="3213100"/>
            <a:ext cx="287338" cy="576263"/>
          </a:xfrm>
          <a:prstGeom prst="upArrow">
            <a:avLst>
              <a:gd name="adj1" fmla="val 50000"/>
              <a:gd name="adj2" fmla="val 50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AutoShape 10"/>
          <p:cNvSpPr>
            <a:spLocks noChangeArrowheads="1"/>
          </p:cNvSpPr>
          <p:nvPr/>
        </p:nvSpPr>
        <p:spPr bwMode="auto">
          <a:xfrm>
            <a:off x="7524750" y="4005263"/>
            <a:ext cx="215900" cy="574675"/>
          </a:xfrm>
          <a:prstGeom prst="downArrow">
            <a:avLst>
              <a:gd name="adj1" fmla="val 50000"/>
              <a:gd name="adj2" fmla="val 66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0313" y="857250"/>
            <a:ext cx="3811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800000"/>
                </a:solidFill>
              </a:rPr>
              <a:t>ПОВОДИМ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214563" y="5000625"/>
            <a:ext cx="4629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800000"/>
                </a:solidFill>
              </a:rPr>
              <a:t>ГЛАЗКАМИ!!!</a:t>
            </a:r>
          </a:p>
        </p:txBody>
      </p:sp>
      <p:pic>
        <p:nvPicPr>
          <p:cNvPr id="11" name="на велосипеде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68816" y="5957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13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2483996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1500188"/>
            <a:ext cx="3429000" cy="404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Text Box 10"/>
          <p:cNvSpPr txBox="1">
            <a:spLocks noChangeArrowheads="1"/>
          </p:cNvSpPr>
          <p:nvPr/>
        </p:nvSpPr>
        <p:spPr bwMode="auto">
          <a:xfrm rot="10800000" flipV="1">
            <a:off x="2786063" y="5072063"/>
            <a:ext cx="4429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solidFill>
                  <a:srgbClr val="800000"/>
                </a:solidFill>
              </a:rPr>
              <a:t/>
            </a:r>
            <a:br>
              <a:rPr lang="ru-RU" sz="4800">
                <a:solidFill>
                  <a:srgbClr val="800000"/>
                </a:solidFill>
              </a:rPr>
            </a:br>
            <a:r>
              <a:rPr lang="ru-RU" sz="4800">
                <a:solidFill>
                  <a:srgbClr val="800000"/>
                </a:solidFill>
              </a:rPr>
              <a:t>ГОЛОВУ!!!</a:t>
            </a:r>
          </a:p>
        </p:txBody>
      </p:sp>
      <p:sp>
        <p:nvSpPr>
          <p:cNvPr id="5124" name="Прямоугольник 6"/>
          <p:cNvSpPr>
            <a:spLocks noChangeArrowheads="1"/>
          </p:cNvSpPr>
          <p:nvPr/>
        </p:nvSpPr>
        <p:spPr bwMode="auto">
          <a:xfrm>
            <a:off x="2286000" y="642938"/>
            <a:ext cx="4651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800000"/>
                </a:solidFill>
              </a:rPr>
              <a:t>НАКЛОНЯЕМ</a:t>
            </a:r>
          </a:p>
        </p:txBody>
      </p:sp>
      <p:pic>
        <p:nvPicPr>
          <p:cNvPr id="5" name="на велосипеде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16416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9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Ципа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79725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7" descr="Танцующий котик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4192588"/>
            <a:ext cx="2663825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 rot="-2032050">
            <a:off x="1470025" y="3033713"/>
            <a:ext cx="52308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800000"/>
                </a:solidFill>
              </a:rPr>
              <a:t>ПОТАНЦУЕМ!!!</a:t>
            </a:r>
          </a:p>
        </p:txBody>
      </p:sp>
      <p:pic>
        <p:nvPicPr>
          <p:cNvPr id="5" name="на велосипеде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611560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 теперь - за работу: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179512" y="1052736"/>
            <a:ext cx="4038600" cy="5544616"/>
          </a:xfrm>
        </p:spPr>
        <p:txBody>
          <a:bodyPr>
            <a:normAutofit lnSpcReduction="10000"/>
          </a:bodyPr>
          <a:lstStyle/>
          <a:p>
            <a:pPr marL="514350" indent="-514350" algn="ctr">
              <a:buNone/>
            </a:pPr>
            <a:r>
              <a:rPr lang="en-US" dirty="0" smtClean="0"/>
              <a:t>I</a:t>
            </a:r>
            <a:r>
              <a:rPr lang="ru-RU" dirty="0" smtClean="0"/>
              <a:t> ВАРИАНТ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Выполните действие:</a:t>
            </a:r>
          </a:p>
          <a:p>
            <a:pPr marL="514350" indent="-514350">
              <a:buNone/>
            </a:pPr>
            <a:r>
              <a:rPr lang="ru-RU" dirty="0" smtClean="0"/>
              <a:t>       8 • 11 + 16 • 11 =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Упростить  выражение:</a:t>
            </a:r>
          </a:p>
          <a:p>
            <a:pPr marL="514350" indent="-514350">
              <a:buNone/>
            </a:pPr>
            <a:r>
              <a:rPr lang="ru-RU" dirty="0" smtClean="0"/>
              <a:t>а) </a:t>
            </a:r>
            <a:r>
              <a:rPr lang="en-US" dirty="0" smtClean="0"/>
              <a:t>– </a:t>
            </a:r>
            <a:r>
              <a:rPr lang="ru-RU" dirty="0" smtClean="0"/>
              <a:t>6а</a:t>
            </a:r>
            <a:r>
              <a:rPr lang="en-US" dirty="0" smtClean="0"/>
              <a:t> </a:t>
            </a:r>
            <a:r>
              <a:rPr lang="ru-RU" dirty="0" smtClean="0"/>
              <a:t>+</a:t>
            </a:r>
            <a:r>
              <a:rPr lang="en-US" dirty="0" smtClean="0"/>
              <a:t> </a:t>
            </a:r>
            <a:r>
              <a:rPr lang="ru-RU" dirty="0" smtClean="0"/>
              <a:t>4 +</a:t>
            </a:r>
            <a:r>
              <a:rPr lang="en-US" dirty="0" smtClean="0"/>
              <a:t> </a:t>
            </a:r>
            <a:r>
              <a:rPr lang="ru-RU" dirty="0" smtClean="0"/>
              <a:t>5а</a:t>
            </a:r>
            <a:r>
              <a:rPr lang="en-US" dirty="0" smtClean="0"/>
              <a:t> </a:t>
            </a:r>
            <a:r>
              <a:rPr lang="ru-RU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7 =</a:t>
            </a:r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ru-RU" dirty="0" err="1" smtClean="0"/>
              <a:t>х</a:t>
            </a:r>
            <a:r>
              <a:rPr lang="en-US" dirty="0" smtClean="0"/>
              <a:t> </a:t>
            </a:r>
            <a:r>
              <a:rPr lang="ru-RU" dirty="0" smtClean="0"/>
              <a:t>+</a:t>
            </a:r>
            <a:r>
              <a:rPr lang="en-US" dirty="0" smtClean="0"/>
              <a:t> b – x – b</a:t>
            </a:r>
            <a:r>
              <a:rPr lang="ru-RU" dirty="0" smtClean="0"/>
              <a:t> + 2</a:t>
            </a:r>
            <a:r>
              <a:rPr lang="en-US" dirty="0" smtClean="0"/>
              <a:t> =</a:t>
            </a:r>
          </a:p>
          <a:p>
            <a:pPr marL="514350" indent="-514350">
              <a:buNone/>
            </a:pPr>
            <a:r>
              <a:rPr lang="ru-RU" dirty="0" smtClean="0"/>
              <a:t>в)</a:t>
            </a:r>
            <a:r>
              <a:rPr lang="en-US" dirty="0" smtClean="0"/>
              <a:t> – 15x + 10y + 12x – 1 =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3. Вычислить:</a:t>
            </a:r>
          </a:p>
          <a:p>
            <a:pPr marL="514350" indent="-514350">
              <a:buNone/>
            </a:pPr>
            <a:r>
              <a:rPr lang="en-US" dirty="0" smtClean="0"/>
              <a:t>– </a:t>
            </a:r>
            <a:r>
              <a:rPr lang="ru-RU" dirty="0" smtClean="0"/>
              <a:t>3,56 + 7,38 + 2,56 =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499992" y="980728"/>
            <a:ext cx="4032448" cy="5400600"/>
          </a:xfrm>
        </p:spPr>
        <p:txBody>
          <a:bodyPr>
            <a:normAutofit lnSpcReduction="10000"/>
          </a:bodyPr>
          <a:lstStyle/>
          <a:p>
            <a:pPr marL="514350" indent="-514350" algn="ctr">
              <a:buNone/>
            </a:pPr>
            <a:r>
              <a:rPr lang="en-US" dirty="0" smtClean="0"/>
              <a:t>II </a:t>
            </a:r>
            <a:r>
              <a:rPr lang="ru-RU" dirty="0" smtClean="0"/>
              <a:t>ВАРИАНТ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Выполните действие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ru-RU" dirty="0" smtClean="0"/>
              <a:t>       11 • </a:t>
            </a:r>
            <a:r>
              <a:rPr lang="en-US" dirty="0" smtClean="0"/>
              <a:t>27 – 11</a:t>
            </a:r>
            <a:r>
              <a:rPr lang="ru-RU" dirty="0" smtClean="0"/>
              <a:t> </a:t>
            </a:r>
            <a:r>
              <a:rPr lang="en-US" dirty="0" smtClean="0"/>
              <a:t>•</a:t>
            </a:r>
            <a:r>
              <a:rPr lang="ru-RU" dirty="0" smtClean="0"/>
              <a:t> </a:t>
            </a:r>
            <a:r>
              <a:rPr lang="en-US" dirty="0" smtClean="0"/>
              <a:t>9</a:t>
            </a:r>
            <a:r>
              <a:rPr lang="ru-RU" dirty="0" smtClean="0"/>
              <a:t> </a:t>
            </a:r>
            <a:r>
              <a:rPr lang="en-US" dirty="0" smtClean="0"/>
              <a:t> =</a:t>
            </a:r>
          </a:p>
          <a:p>
            <a:pPr marL="514350" indent="-514350">
              <a:buNone/>
            </a:pPr>
            <a:r>
              <a:rPr lang="en-US" dirty="0" smtClean="0"/>
              <a:t>2.</a:t>
            </a:r>
            <a:r>
              <a:rPr lang="ru-RU" dirty="0" smtClean="0"/>
              <a:t> Упростить  выражение:</a:t>
            </a:r>
          </a:p>
          <a:p>
            <a:pPr marL="514350" indent="-514350">
              <a:buNone/>
            </a:pPr>
            <a:r>
              <a:rPr lang="ru-RU" dirty="0" smtClean="0"/>
              <a:t>а) 23</a:t>
            </a:r>
            <a:r>
              <a:rPr lang="en-US" dirty="0" smtClean="0"/>
              <a:t>x – 23 + 40 + 4x =</a:t>
            </a:r>
          </a:p>
          <a:p>
            <a:pPr marL="514350" indent="-514350">
              <a:buNone/>
            </a:pPr>
            <a:r>
              <a:rPr lang="ru-RU" dirty="0" smtClean="0"/>
              <a:t>б) </a:t>
            </a:r>
            <a:r>
              <a:rPr lang="en-US" dirty="0" smtClean="0"/>
              <a:t>y + 124 + a – 124 – y =</a:t>
            </a:r>
          </a:p>
          <a:p>
            <a:pPr marL="514350" indent="-514350">
              <a:buNone/>
            </a:pPr>
            <a:r>
              <a:rPr lang="ru-RU" dirty="0" smtClean="0"/>
              <a:t>в) </a:t>
            </a:r>
            <a:r>
              <a:rPr lang="en-US" dirty="0" smtClean="0"/>
              <a:t>9a + 13b – 5 + 8a</a:t>
            </a:r>
            <a:r>
              <a:rPr lang="ru-RU" dirty="0" smtClean="0"/>
              <a:t> </a:t>
            </a:r>
            <a:r>
              <a:rPr lang="en-US" dirty="0" smtClean="0"/>
              <a:t>=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ru-RU" dirty="0" smtClean="0"/>
              <a:t>3. Вычислить:</a:t>
            </a:r>
          </a:p>
          <a:p>
            <a:pPr marL="514350" indent="-514350">
              <a:buNone/>
            </a:pPr>
            <a:r>
              <a:rPr lang="en-US" dirty="0" smtClean="0"/>
              <a:t>3</a:t>
            </a:r>
            <a:r>
              <a:rPr lang="ru-RU" dirty="0" smtClean="0"/>
              <a:t>,28 + 15,4 – 6,28 =</a:t>
            </a:r>
            <a:endParaRPr lang="en-US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19168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264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321297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– а – 3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37170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4633972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= – 3х + 10у – 1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2272" y="55892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6,38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4368" y="18448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198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84368" y="319381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27х+18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8424" y="36450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2040" y="4633972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= 17а + 13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ru-RU" sz="2800" b="1" dirty="0" smtClean="0">
                <a:solidFill>
                  <a:srgbClr val="FF0000"/>
                </a:solidFill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</a:rPr>
              <a:t>5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96336" y="55172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12</a:t>
            </a:r>
            <a:r>
              <a:rPr lang="ru-RU" sz="2800" b="1" dirty="0" smtClean="0">
                <a:solidFill>
                  <a:srgbClr val="FF0000"/>
                </a:solidFill>
              </a:rPr>
              <a:t>,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 № 1300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20891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678"/>
                <a:gridCol w="1434617"/>
                <a:gridCol w="1467171"/>
                <a:gridCol w="1391566"/>
                <a:gridCol w="172587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Длина, 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Масштаб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Длина, см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Масштаб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 плане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Действительный размер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2996952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Решение: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1).  Пусть 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ru-RU" b="1" dirty="0" smtClean="0">
                <a:solidFill>
                  <a:srgbClr val="FF0000"/>
                </a:solidFill>
              </a:rPr>
              <a:t> см – действительный размер отрезка. Составим пропорцию: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    4,2 : 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ru-RU" b="1" dirty="0" smtClean="0">
                <a:solidFill>
                  <a:srgbClr val="FF0000"/>
                </a:solidFill>
              </a:rPr>
              <a:t> = 2 : 7  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    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ru-RU" b="1" dirty="0" smtClean="0">
                <a:solidFill>
                  <a:srgbClr val="FF0000"/>
                </a:solidFill>
              </a:rPr>
              <a:t> = 4,2•7:2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     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ru-RU" b="1" dirty="0" smtClean="0">
                <a:solidFill>
                  <a:srgbClr val="FF0000"/>
                </a:solidFill>
              </a:rPr>
              <a:t> = 14,7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Действительный размер отрезка 14,7 см.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2). Пусть у – размер отрезка на плане с масштабом 5 : 3 . Составим пропорцию: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   у : 14,7 =  5 : 3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     у = 14,7 • 5 : 3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     у = 24,5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На плане  5 : 3 размер отрезка 24,5 см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Ответ : 24,5 см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7667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1. Что мы сегодня изучали на уроке?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980728"/>
            <a:ext cx="874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Какие слагаемые называются подобными ?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64105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3. Чем они могут отличаться?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867452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4. Что означает </a:t>
            </a:r>
          </a:p>
          <a:p>
            <a:pPr algn="ctr"/>
            <a:r>
              <a:rPr lang="ru-RU" sz="3200" b="1" dirty="0" smtClean="0"/>
              <a:t>«привести </a:t>
            </a:r>
          </a:p>
          <a:p>
            <a:r>
              <a:rPr lang="ru-RU" sz="3200" b="1" dirty="0" smtClean="0"/>
              <a:t>подобные слагаемые»?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-108520" y="4656038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5. Что значит </a:t>
            </a:r>
          </a:p>
          <a:p>
            <a:r>
              <a:rPr lang="ru-RU" sz="3200" b="1" dirty="0" smtClean="0"/>
              <a:t>«упростить выражение»?</a:t>
            </a:r>
            <a:endParaRPr lang="ru-RU" sz="3200" b="1" dirty="0"/>
          </a:p>
        </p:txBody>
      </p:sp>
      <p:pic>
        <p:nvPicPr>
          <p:cNvPr id="8" name="Рисунок 7" descr="3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852936"/>
            <a:ext cx="4464495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Поможем Буратино наполнить корзину цветами для </a:t>
            </a:r>
            <a:r>
              <a:rPr lang="ru-RU" dirty="0" err="1" smtClean="0"/>
              <a:t>Мальвины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Подсчитайте общее количество баллов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420888"/>
          <a:ext cx="828091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152128"/>
                <a:gridCol w="1224136"/>
                <a:gridCol w="1584176"/>
                <a:gridCol w="2016224"/>
                <a:gridCol w="10801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Устный счет (6 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1281 (а, в </a:t>
                      </a:r>
                      <a:r>
                        <a:rPr lang="ru-RU" dirty="0" err="1" smtClean="0"/>
                        <a:t>д</a:t>
                      </a:r>
                      <a:r>
                        <a:rPr lang="ru-RU" dirty="0" smtClean="0"/>
                        <a:t>)</a:t>
                      </a:r>
                    </a:p>
                    <a:p>
                      <a:pPr algn="ctr"/>
                      <a:r>
                        <a:rPr lang="ru-RU" dirty="0" smtClean="0"/>
                        <a:t>(3 балла)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1282</a:t>
                      </a:r>
                    </a:p>
                    <a:p>
                      <a:pPr algn="ctr"/>
                      <a:r>
                        <a:rPr lang="ru-RU" baseline="0" dirty="0" smtClean="0"/>
                        <a:t> (г, </a:t>
                      </a:r>
                      <a:r>
                        <a:rPr lang="ru-RU" baseline="0" dirty="0" err="1" smtClean="0"/>
                        <a:t>д</a:t>
                      </a:r>
                      <a:r>
                        <a:rPr lang="ru-RU" baseline="0" dirty="0" smtClean="0"/>
                        <a:t>)</a:t>
                      </a:r>
                    </a:p>
                    <a:p>
                      <a:pPr algn="ctr"/>
                      <a:r>
                        <a:rPr lang="ru-RU" baseline="0" dirty="0" smtClean="0"/>
                        <a:t>(2 балла)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1283 (а, г)</a:t>
                      </a:r>
                    </a:p>
                    <a:p>
                      <a:pPr algn="ctr"/>
                      <a:r>
                        <a:rPr lang="ru-RU" dirty="0" smtClean="0"/>
                        <a:t>(2 балла)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Самостоятельная  работа</a:t>
                      </a:r>
                      <a:r>
                        <a:rPr lang="ru-RU" baseline="0" dirty="0" smtClean="0"/>
                        <a:t> (5 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1300</a:t>
                      </a:r>
                    </a:p>
                    <a:p>
                      <a:pPr algn="ctr"/>
                      <a:r>
                        <a:rPr lang="ru-RU" dirty="0" smtClean="0"/>
                        <a:t> (2 балла)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645024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Если вы набрали</a:t>
            </a:r>
          </a:p>
          <a:p>
            <a:r>
              <a:rPr lang="ru-RU" sz="2800" b="1" dirty="0" smtClean="0"/>
              <a:t> 18 – 20 баллов  оценка «</a:t>
            </a:r>
            <a:r>
              <a:rPr lang="ru-RU" sz="2800" b="1" dirty="0" smtClean="0">
                <a:solidFill>
                  <a:srgbClr val="FF0000"/>
                </a:solidFill>
              </a:rPr>
              <a:t>5</a:t>
            </a:r>
            <a:r>
              <a:rPr lang="ru-RU" sz="2800" b="1" dirty="0" smtClean="0"/>
              <a:t>» (</a:t>
            </a:r>
            <a:r>
              <a:rPr lang="ru-RU" sz="2800" b="1" dirty="0" smtClean="0">
                <a:solidFill>
                  <a:srgbClr val="FF0000"/>
                </a:solidFill>
              </a:rPr>
              <a:t>красный</a:t>
            </a:r>
            <a:r>
              <a:rPr lang="ru-RU" sz="2800" b="1" dirty="0" smtClean="0"/>
              <a:t> цветочек)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 13 – 17 баллов                «</a:t>
            </a:r>
            <a:r>
              <a:rPr lang="ru-RU" sz="2800" b="1" dirty="0" smtClean="0">
                <a:solidFill>
                  <a:srgbClr val="00B050"/>
                </a:solidFill>
              </a:rPr>
              <a:t>4</a:t>
            </a:r>
            <a:r>
              <a:rPr lang="ru-RU" sz="2800" b="1" dirty="0" smtClean="0"/>
              <a:t>» (</a:t>
            </a:r>
            <a:r>
              <a:rPr lang="ru-RU" sz="2800" b="1" dirty="0" smtClean="0">
                <a:solidFill>
                  <a:srgbClr val="00B050"/>
                </a:solidFill>
              </a:rPr>
              <a:t>зеленый</a:t>
            </a:r>
            <a:r>
              <a:rPr lang="ru-RU" sz="2800" b="1" dirty="0" smtClean="0"/>
              <a:t> цветочек)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  8 – 12 баллов                  «</a:t>
            </a:r>
            <a:r>
              <a:rPr lang="ru-RU" sz="2800" b="1" dirty="0" smtClean="0">
                <a:solidFill>
                  <a:srgbClr val="0070C0"/>
                </a:solidFill>
              </a:rPr>
              <a:t>3</a:t>
            </a:r>
            <a:r>
              <a:rPr lang="ru-RU" sz="2800" b="1" dirty="0" smtClean="0"/>
              <a:t>» (</a:t>
            </a:r>
            <a:r>
              <a:rPr lang="ru-RU" sz="2800" b="1" dirty="0" smtClean="0">
                <a:solidFill>
                  <a:srgbClr val="0070C0"/>
                </a:solidFill>
              </a:rPr>
              <a:t>синий </a:t>
            </a:r>
            <a:r>
              <a:rPr lang="ru-RU" sz="2800" b="1" dirty="0" smtClean="0"/>
              <a:t>цветочек)     </a:t>
            </a:r>
          </a:p>
          <a:p>
            <a:pPr algn="ctr"/>
            <a:r>
              <a:rPr lang="ru-RU" sz="3200" b="1" dirty="0" smtClean="0"/>
              <a:t>Цветок прикрепите к корзине.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п. 41  </a:t>
            </a:r>
            <a:r>
              <a:rPr lang="ru-RU" dirty="0" err="1" smtClean="0"/>
              <a:t>стр</a:t>
            </a:r>
            <a:r>
              <a:rPr lang="ru-RU" dirty="0" smtClean="0"/>
              <a:t> 224, вопрос на стр. 225 </a:t>
            </a:r>
          </a:p>
          <a:p>
            <a:pPr>
              <a:buNone/>
            </a:pPr>
            <a:r>
              <a:rPr lang="ru-RU" dirty="0" smtClean="0"/>
              <a:t>№ 1304 (</a:t>
            </a:r>
            <a:r>
              <a:rPr lang="ru-RU" dirty="0" err="1" smtClean="0"/>
              <a:t>а,г,е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№ 1305 (</a:t>
            </a:r>
            <a:r>
              <a:rPr lang="ru-RU" dirty="0" err="1" smtClean="0"/>
              <a:t>а,д,е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№ 1306 (</a:t>
            </a:r>
            <a:r>
              <a:rPr lang="ru-RU" dirty="0" err="1" smtClean="0"/>
              <a:t>а-е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№ 1311</a:t>
            </a:r>
            <a:endParaRPr lang="ru-RU" dirty="0"/>
          </a:p>
        </p:txBody>
      </p:sp>
      <p:pic>
        <p:nvPicPr>
          <p:cNvPr id="4" name="Рисунок 3" descr="1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204864"/>
            <a:ext cx="6084168" cy="46531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5" y="1124744"/>
            <a:ext cx="8424937" cy="5639364"/>
          </a:xfrm>
        </p:spPr>
      </p:pic>
      <p:sp>
        <p:nvSpPr>
          <p:cNvPr id="4" name="Прямоугольник 3"/>
          <p:cNvSpPr/>
          <p:nvPr/>
        </p:nvSpPr>
        <p:spPr>
          <a:xfrm>
            <a:off x="1015292" y="116632"/>
            <a:ext cx="7113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Перед началом урока каждый учащийся получает:</a:t>
            </a:r>
          </a:p>
          <a:p>
            <a:pPr marL="0" indent="0">
              <a:buFontTx/>
              <a:buChar char="-"/>
            </a:pPr>
            <a:r>
              <a:rPr lang="ru-RU" dirty="0" smtClean="0"/>
              <a:t> Таблицу для подсчета количества баллов (всего 20 баллов);</a:t>
            </a:r>
          </a:p>
          <a:p>
            <a:pPr marL="0" indent="0">
              <a:buFontTx/>
              <a:buChar char="-"/>
            </a:pPr>
            <a:r>
              <a:rPr lang="ru-RU" dirty="0" smtClean="0"/>
              <a:t> Карточку с самостоятельной работой;</a:t>
            </a:r>
          </a:p>
          <a:p>
            <a:pPr marL="0" indent="0">
              <a:buFontTx/>
              <a:buChar char="-"/>
            </a:pPr>
            <a:r>
              <a:rPr lang="ru-RU" dirty="0" smtClean="0"/>
              <a:t> Красный, синий и зеленый цветочек, один из которых будет прикрепляться на нарисованную на доске корзину в конце урока.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Помогите </a:t>
            </a:r>
            <a:r>
              <a:rPr lang="ru-RU" dirty="0" err="1" smtClean="0"/>
              <a:t>Мальвине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427984" y="1340768"/>
            <a:ext cx="4320480" cy="2476872"/>
          </a:xfrm>
        </p:spPr>
        <p:txBody>
          <a:bodyPr>
            <a:noAutofit/>
          </a:bodyPr>
          <a:lstStyle/>
          <a:p>
            <a:pPr marL="0" indent="17463">
              <a:buNone/>
            </a:pPr>
            <a:r>
              <a:rPr lang="ru-RU" sz="3300" dirty="0" smtClean="0"/>
              <a:t>разместить  45 разных бантиков в 9 коробках  так, чтобы в каждой коробке было разное их количество. </a:t>
            </a:r>
            <a:endParaRPr lang="ru-RU" sz="3300" dirty="0"/>
          </a:p>
        </p:txBody>
      </p:sp>
      <p:pic>
        <p:nvPicPr>
          <p:cNvPr id="8" name="Содержимое 7" descr="i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4150711" cy="3600400"/>
          </a:xfrm>
        </p:spPr>
      </p:pic>
      <p:sp>
        <p:nvSpPr>
          <p:cNvPr id="5" name="TextBox 4"/>
          <p:cNvSpPr txBox="1"/>
          <p:nvPr/>
        </p:nvSpPr>
        <p:spPr>
          <a:xfrm>
            <a:off x="323528" y="5283205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Ответ: </a:t>
            </a:r>
            <a:r>
              <a:rPr lang="ru-RU" sz="2800" dirty="0" smtClean="0">
                <a:solidFill>
                  <a:srgbClr val="FF0000"/>
                </a:solidFill>
              </a:rPr>
              <a:t>1+2+3+4+5+6+7+8+9=45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9" name="Рисунок 8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1959" y="4293096"/>
            <a:ext cx="3538473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Буратино сложил из спичек золотой ключик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99592" y="2752329"/>
            <a:ext cx="7776864" cy="197281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14400" dirty="0" err="1" smtClean="0"/>
              <a:t>Мальвина</a:t>
            </a:r>
            <a:r>
              <a:rPr lang="ru-RU" sz="14400" dirty="0" smtClean="0"/>
              <a:t> попросила переставить четыре спички так, чтобы получилось три квадрата.</a:t>
            </a:r>
            <a:endParaRPr lang="ru-RU" sz="14400" dirty="0"/>
          </a:p>
        </p:txBody>
      </p:sp>
      <p:pic>
        <p:nvPicPr>
          <p:cNvPr id="9" name="Рисунок 8" descr="i (4)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556792"/>
            <a:ext cx="3168352" cy="1728192"/>
          </a:xfrm>
          <a:prstGeom prst="rect">
            <a:avLst/>
          </a:prstGeom>
        </p:spPr>
      </p:pic>
      <p:pic>
        <p:nvPicPr>
          <p:cNvPr id="13" name="Рисунок 12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2946" y="1484784"/>
            <a:ext cx="2616290" cy="1800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7544" y="515719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 :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5229200"/>
            <a:ext cx="50405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79712" y="5229200"/>
            <a:ext cx="50405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483768" y="5229200"/>
            <a:ext cx="50405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14" grpId="0"/>
      <p:bldP spid="15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Вспомним предыдущий урок: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273624" y="1600201"/>
            <a:ext cx="4402832" cy="25488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Перед скобкой плюс стоит</a:t>
            </a:r>
          </a:p>
          <a:p>
            <a:pPr>
              <a:buNone/>
            </a:pPr>
            <a:r>
              <a:rPr lang="ru-RU" dirty="0" smtClean="0"/>
              <a:t>Он о том и говорит,</a:t>
            </a:r>
          </a:p>
          <a:p>
            <a:pPr>
              <a:buNone/>
            </a:pPr>
            <a:r>
              <a:rPr lang="ru-RU" dirty="0" smtClean="0"/>
              <a:t>Что ты скобки опускай</a:t>
            </a:r>
          </a:p>
          <a:p>
            <a:pPr>
              <a:buNone/>
            </a:pPr>
            <a:r>
              <a:rPr lang="ru-RU" dirty="0" smtClean="0"/>
              <a:t>И все числа выпускай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611560" y="4552529"/>
            <a:ext cx="2880320" cy="16127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a+ (b-</a:t>
            </a:r>
            <a:r>
              <a:rPr lang="en-US" b="1" dirty="0" err="1" smtClean="0"/>
              <a:t>c+d</a:t>
            </a:r>
            <a:r>
              <a:rPr lang="en-US" b="1" dirty="0" smtClean="0"/>
              <a:t>-</a:t>
            </a:r>
            <a:r>
              <a:rPr lang="en-US" b="1" dirty="0" err="1" smtClean="0"/>
              <a:t>c+f</a:t>
            </a:r>
            <a:r>
              <a:rPr lang="en-US" b="1" dirty="0" smtClean="0"/>
              <a:t>) = </a:t>
            </a:r>
          </a:p>
          <a:p>
            <a:pPr>
              <a:buNone/>
            </a:pPr>
            <a:r>
              <a:rPr lang="en-US" b="1" dirty="0" smtClean="0"/>
              <a:t>a + (-b-c-</a:t>
            </a:r>
            <a:r>
              <a:rPr lang="en-US" b="1" dirty="0" err="1" smtClean="0"/>
              <a:t>d+c</a:t>
            </a:r>
            <a:r>
              <a:rPr lang="en-US" b="1" dirty="0" smtClean="0"/>
              <a:t>-f) =</a:t>
            </a:r>
          </a:p>
          <a:p>
            <a:pPr>
              <a:buNone/>
            </a:pPr>
            <a:r>
              <a:rPr lang="en-US" b="1" dirty="0" smtClean="0"/>
              <a:t>a + (b+c+d-c+2c) =</a:t>
            </a:r>
          </a:p>
          <a:p>
            <a:pPr>
              <a:buNone/>
            </a:pP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456196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</a:rPr>
              <a:t>a+b-c+d-c+f</a:t>
            </a:r>
            <a:r>
              <a:rPr lang="en-US" sz="2800" dirty="0" smtClean="0"/>
              <a:t>=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4561964"/>
            <a:ext cx="1959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a+b+d+f-2c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7596" y="5517232"/>
            <a:ext cx="1718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a+b+d+2c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4870" y="5066020"/>
            <a:ext cx="1245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a-b-d-f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1840" y="5066020"/>
            <a:ext cx="2024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a-b-c-</a:t>
            </a:r>
            <a:r>
              <a:rPr lang="en-US" sz="2800" dirty="0" err="1" smtClean="0">
                <a:solidFill>
                  <a:srgbClr val="002060"/>
                </a:solidFill>
              </a:rPr>
              <a:t>d+c</a:t>
            </a:r>
            <a:r>
              <a:rPr lang="en-US" sz="2800" dirty="0" smtClean="0">
                <a:solidFill>
                  <a:srgbClr val="002060"/>
                </a:solidFill>
              </a:rPr>
              <a:t>-f</a:t>
            </a:r>
            <a:r>
              <a:rPr lang="en-US" sz="2800" dirty="0" smtClean="0"/>
              <a:t>=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307954" y="5517232"/>
            <a:ext cx="2488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a+b+c+d-c+2c</a:t>
            </a:r>
            <a:r>
              <a:rPr lang="en-US" sz="2800" dirty="0" smtClean="0"/>
              <a:t>=</a:t>
            </a:r>
            <a:endParaRPr lang="ru-RU" sz="2800" dirty="0"/>
          </a:p>
        </p:txBody>
      </p:sp>
      <p:pic>
        <p:nvPicPr>
          <p:cNvPr id="15" name="Рисунок 14" descr="1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2448272" cy="3112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906888" cy="2692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Перед скобкой минус строгий</a:t>
            </a:r>
          </a:p>
          <a:p>
            <a:pPr>
              <a:buNone/>
            </a:pPr>
            <a:r>
              <a:rPr lang="ru-RU" dirty="0" smtClean="0"/>
              <a:t>Загородит вам дорогу</a:t>
            </a:r>
          </a:p>
          <a:p>
            <a:pPr>
              <a:buNone/>
            </a:pPr>
            <a:r>
              <a:rPr lang="ru-RU" dirty="0" smtClean="0"/>
              <a:t>Чтобы скобки нам убрать</a:t>
            </a:r>
          </a:p>
          <a:p>
            <a:pPr>
              <a:buNone/>
            </a:pPr>
            <a:r>
              <a:rPr lang="ru-RU" dirty="0" smtClean="0"/>
              <a:t>Надо знаки поменять</a:t>
            </a:r>
            <a:endParaRPr lang="ru-RU" dirty="0"/>
          </a:p>
        </p:txBody>
      </p:sp>
      <p:sp>
        <p:nvSpPr>
          <p:cNvPr id="6" name="Содержимое 6"/>
          <p:cNvSpPr>
            <a:spLocks noGrp="1"/>
          </p:cNvSpPr>
          <p:nvPr>
            <p:ph sz="half" idx="2"/>
          </p:nvPr>
        </p:nvSpPr>
        <p:spPr>
          <a:xfrm>
            <a:off x="755576" y="3904456"/>
            <a:ext cx="2808312" cy="6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 - (b-</a:t>
            </a:r>
            <a:r>
              <a:rPr lang="en-US" b="1" dirty="0" err="1" smtClean="0"/>
              <a:t>c+d</a:t>
            </a:r>
            <a:r>
              <a:rPr lang="en-US" b="1" dirty="0" smtClean="0"/>
              <a:t>-</a:t>
            </a:r>
            <a:r>
              <a:rPr lang="en-US" b="1" dirty="0" err="1" smtClean="0"/>
              <a:t>c+f</a:t>
            </a:r>
            <a:r>
              <a:rPr lang="en-US" b="1" dirty="0" smtClean="0"/>
              <a:t>) </a:t>
            </a:r>
            <a:r>
              <a:rPr lang="en-US" dirty="0" smtClean="0"/>
              <a:t>=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386104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a-</a:t>
            </a:r>
            <a:r>
              <a:rPr lang="en-US" sz="2800" dirty="0" err="1" smtClean="0">
                <a:solidFill>
                  <a:srgbClr val="002060"/>
                </a:solidFill>
              </a:rPr>
              <a:t>b+c</a:t>
            </a:r>
            <a:r>
              <a:rPr lang="en-US" sz="2800" dirty="0" smtClean="0">
                <a:solidFill>
                  <a:srgbClr val="002060"/>
                </a:solidFill>
              </a:rPr>
              <a:t>-</a:t>
            </a:r>
            <a:r>
              <a:rPr lang="en-US" sz="2800" dirty="0" err="1" smtClean="0">
                <a:solidFill>
                  <a:srgbClr val="002060"/>
                </a:solidFill>
              </a:rPr>
              <a:t>d+c</a:t>
            </a:r>
            <a:r>
              <a:rPr lang="en-US" sz="2800" dirty="0" smtClean="0">
                <a:solidFill>
                  <a:srgbClr val="002060"/>
                </a:solidFill>
              </a:rPr>
              <a:t>-f</a:t>
            </a:r>
            <a:r>
              <a:rPr lang="en-US" sz="2800" dirty="0" smtClean="0"/>
              <a:t>=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64088" y="3841884"/>
            <a:ext cx="1789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a-b-d-f+2c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872" y="4437112"/>
            <a:ext cx="2270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</a:rPr>
              <a:t>a+b+c+d-c+f</a:t>
            </a:r>
            <a:r>
              <a:rPr lang="en-US" sz="2800" dirty="0" smtClean="0"/>
              <a:t>=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4417948"/>
            <a:ext cx="1500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a+b+d</a:t>
            </a:r>
            <a:r>
              <a:rPr lang="en-US" sz="2800" b="1" dirty="0" err="1">
                <a:solidFill>
                  <a:srgbClr val="FF0000"/>
                </a:solidFill>
              </a:rPr>
              <a:t>+</a:t>
            </a:r>
            <a:r>
              <a:rPr lang="en-US" sz="2800" b="1" dirty="0" err="1" smtClean="0">
                <a:solidFill>
                  <a:srgbClr val="FF0000"/>
                </a:solidFill>
              </a:rPr>
              <a:t>f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97230" y="5013176"/>
            <a:ext cx="2242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a-b-c-d+c-2c</a:t>
            </a:r>
            <a:r>
              <a:rPr lang="en-US" sz="2800" dirty="0" smtClean="0"/>
              <a:t>=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916450" y="5013176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a-b-d-2c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3" name="Рисунок 12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47506" y="416074"/>
            <a:ext cx="3300958" cy="330095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55576" y="448995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- (-b-c-</a:t>
            </a:r>
            <a:r>
              <a:rPr lang="en-US" sz="2800" b="1" dirty="0" err="1" smtClean="0"/>
              <a:t>d+c</a:t>
            </a:r>
            <a:r>
              <a:rPr lang="en-US" sz="2800" b="1" dirty="0" smtClean="0"/>
              <a:t>-f) </a:t>
            </a:r>
            <a:r>
              <a:rPr lang="en-US" sz="2800" dirty="0" smtClean="0"/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5576" y="5085184"/>
            <a:ext cx="30243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- (b+c+d-c+2c) </a:t>
            </a:r>
            <a:r>
              <a:rPr lang="en-US" sz="2800" dirty="0" smtClean="0"/>
              <a:t>=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283968" y="1960240"/>
            <a:ext cx="4038600" cy="26928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15•</a:t>
            </a:r>
            <a:r>
              <a:rPr lang="en-US" sz="4000" dirty="0" smtClean="0"/>
              <a:t>a</a:t>
            </a:r>
            <a:r>
              <a:rPr lang="ru-RU" sz="4000" dirty="0" smtClean="0"/>
              <a:t>•</a:t>
            </a:r>
            <a:r>
              <a:rPr lang="en-US" sz="4000" dirty="0" smtClean="0"/>
              <a:t>2</a:t>
            </a:r>
            <a:r>
              <a:rPr lang="ru-RU" sz="4000" dirty="0" smtClean="0"/>
              <a:t>•</a:t>
            </a:r>
            <a:r>
              <a:rPr lang="en-US" sz="4000" dirty="0" smtClean="0"/>
              <a:t>d=</a:t>
            </a:r>
          </a:p>
          <a:p>
            <a:pPr>
              <a:buNone/>
            </a:pPr>
            <a:r>
              <a:rPr lang="en-US" sz="4000" dirty="0" smtClean="0"/>
              <a:t>a</a:t>
            </a:r>
            <a:r>
              <a:rPr lang="ru-RU" sz="4000" dirty="0" smtClean="0"/>
              <a:t>•</a:t>
            </a:r>
            <a:r>
              <a:rPr lang="en-US" sz="4000" dirty="0" smtClean="0"/>
              <a:t>5</a:t>
            </a:r>
            <a:r>
              <a:rPr lang="ru-RU" sz="4000" dirty="0" smtClean="0"/>
              <a:t>•</a:t>
            </a:r>
            <a:r>
              <a:rPr lang="en-US" sz="4000" dirty="0" smtClean="0"/>
              <a:t>(-4)</a:t>
            </a:r>
            <a:r>
              <a:rPr lang="ru-RU" sz="4000" dirty="0" smtClean="0"/>
              <a:t> •</a:t>
            </a:r>
            <a:r>
              <a:rPr lang="en-US" sz="4000" dirty="0" smtClean="0"/>
              <a:t>m=</a:t>
            </a:r>
          </a:p>
          <a:p>
            <a:pPr>
              <a:buNone/>
            </a:pPr>
            <a:r>
              <a:rPr lang="en-US" sz="4000" dirty="0" smtClean="0"/>
              <a:t>6</a:t>
            </a:r>
            <a:r>
              <a:rPr lang="ru-RU" sz="4000" dirty="0" smtClean="0"/>
              <a:t>•</a:t>
            </a:r>
            <a:r>
              <a:rPr lang="en-US" sz="4000" dirty="0" smtClean="0"/>
              <a:t>b</a:t>
            </a:r>
            <a:r>
              <a:rPr lang="ru-RU" sz="4000" dirty="0" smtClean="0"/>
              <a:t>•</a:t>
            </a:r>
            <a:r>
              <a:rPr lang="en-US" sz="4000" dirty="0" smtClean="0"/>
              <a:t>(-1)</a:t>
            </a:r>
            <a:r>
              <a:rPr lang="ru-RU" sz="4000" dirty="0" smtClean="0"/>
              <a:t> •</a:t>
            </a:r>
            <a:r>
              <a:rPr lang="en-US" sz="4000" dirty="0" smtClean="0"/>
              <a:t>c=</a:t>
            </a:r>
          </a:p>
          <a:p>
            <a:pPr>
              <a:buNone/>
            </a:pPr>
            <a:r>
              <a:rPr lang="en-US" sz="4000" dirty="0" smtClean="0"/>
              <a:t>(-7)</a:t>
            </a:r>
            <a:r>
              <a:rPr lang="ru-RU" sz="4000" dirty="0" smtClean="0"/>
              <a:t>•</a:t>
            </a:r>
            <a:r>
              <a:rPr lang="en-US" sz="4000" dirty="0" smtClean="0"/>
              <a:t>a</a:t>
            </a:r>
            <a:r>
              <a:rPr lang="ru-RU" sz="4000" dirty="0" smtClean="0"/>
              <a:t>•</a:t>
            </a:r>
            <a:r>
              <a:rPr lang="en-US" sz="4000" dirty="0" smtClean="0"/>
              <a:t>3b=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7164288" y="2708920"/>
            <a:ext cx="1547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-20am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1916832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30ad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77000" y="4149080"/>
            <a:ext cx="1423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-21ab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8264" y="3441194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-6bc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0" name="Рисунок 19" descr="2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774304"/>
            <a:ext cx="3861048" cy="359891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763688" y="476672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А теперь – упростим  выражения: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19" y="1772816"/>
            <a:ext cx="6760991" cy="50405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Буратино получил странную записку. Помогите её расшифровать.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1844824"/>
            <a:ext cx="4176464" cy="4824536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О Е П Н Д Ы Б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</a:t>
            </a:r>
          </a:p>
          <a:p>
            <a:pPr algn="ctr">
              <a:buNone/>
            </a:pPr>
            <a:r>
              <a:rPr lang="ru-RU" dirty="0" smtClean="0"/>
              <a:t>Г Л Е А С Ы 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420888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 3 1 5 1 7 4 6 2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9992" y="4293096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5 2 4 1 4 3 7 6 3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1157</Words>
  <Application>Microsoft Office PowerPoint</Application>
  <PresentationFormat>Экран (4:3)</PresentationFormat>
  <Paragraphs>224</Paragraphs>
  <Slides>28</Slides>
  <Notes>1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Подобные слагаемые (6 класс) (по учебнику Н.Я. Виленкина)</vt:lpstr>
      <vt:lpstr>Цель урока</vt:lpstr>
      <vt:lpstr>Слайд 3</vt:lpstr>
      <vt:lpstr>Помогите Мальвине</vt:lpstr>
      <vt:lpstr>Буратино сложил из спичек золотой ключик</vt:lpstr>
      <vt:lpstr>Вспомним предыдущий урок:</vt:lpstr>
      <vt:lpstr>Слайд 7</vt:lpstr>
      <vt:lpstr>Слайд 8</vt:lpstr>
      <vt:lpstr>Буратино получил странную записку. Помогите её расшифровать.</vt:lpstr>
      <vt:lpstr>СЛАГАЕМЫЕ</vt:lpstr>
      <vt:lpstr>Преобразуем выражение: 12a – 7a + 5a.</vt:lpstr>
      <vt:lpstr>Слайд 12</vt:lpstr>
      <vt:lpstr>Слайд 13</vt:lpstr>
      <vt:lpstr>Помогите Буратино привести подобные слагаемые.</vt:lpstr>
      <vt:lpstr>Раскройте скобки № 1281 (а,в,д)</vt:lpstr>
      <vt:lpstr>Выполните действия, применив распределительное свойство умножения № 1282 (г,д)</vt:lpstr>
      <vt:lpstr>Сложите подобные слагаемые  № 1283 (а,г)</vt:lpstr>
      <vt:lpstr>Выполните приведение подобных слагаемых № 1284 (а,б)</vt:lpstr>
      <vt:lpstr>Слайд 19</vt:lpstr>
      <vt:lpstr>Слайд 20</vt:lpstr>
      <vt:lpstr>Слайд 21</vt:lpstr>
      <vt:lpstr>Слайд 22</vt:lpstr>
      <vt:lpstr>А теперь - за работу: </vt:lpstr>
      <vt:lpstr>Решим задачу № 1300</vt:lpstr>
      <vt:lpstr>Слайд 25</vt:lpstr>
      <vt:lpstr>Поможем Буратино наполнить корзину цветами для Мальвины </vt:lpstr>
      <vt:lpstr>Домашнее задание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Подобные слагаемые</dc:title>
  <dc:creator>Rico</dc:creator>
  <cp:lastModifiedBy>Rico</cp:lastModifiedBy>
  <cp:revision>55</cp:revision>
  <dcterms:created xsi:type="dcterms:W3CDTF">2013-10-13T06:08:44Z</dcterms:created>
  <dcterms:modified xsi:type="dcterms:W3CDTF">2013-10-28T02:53:51Z</dcterms:modified>
</cp:coreProperties>
</file>