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A377-0603-4FCE-8381-7E563EC024D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E4BDD8-E305-4142-A072-E87CBDAEC6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A377-0603-4FCE-8381-7E563EC024D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BDD8-E305-4142-A072-E87CBDAEC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A377-0603-4FCE-8381-7E563EC024D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BDD8-E305-4142-A072-E87CBDAEC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22A377-0603-4FCE-8381-7E563EC024D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BE4BDD8-E305-4142-A072-E87CBDAEC6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A377-0603-4FCE-8381-7E563EC024D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BDD8-E305-4142-A072-E87CBDAEC6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A377-0603-4FCE-8381-7E563EC024D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BDD8-E305-4142-A072-E87CBDAEC6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BDD8-E305-4142-A072-E87CBDAEC6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A377-0603-4FCE-8381-7E563EC024D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A377-0603-4FCE-8381-7E563EC024D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BDD8-E305-4142-A072-E87CBDAEC6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A377-0603-4FCE-8381-7E563EC024D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BDD8-E305-4142-A072-E87CBDAEC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22A377-0603-4FCE-8381-7E563EC024D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E4BDD8-E305-4142-A072-E87CBDAEC6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A377-0603-4FCE-8381-7E563EC024D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E4BDD8-E305-4142-A072-E87CBDAEC6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22A377-0603-4FCE-8381-7E563EC024D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BE4BDD8-E305-4142-A072-E87CBDAEC6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9600" y="5348124"/>
            <a:ext cx="83058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663300"/>
                </a:solidFill>
                <a:cs typeface="Arial" panose="020B0604020202020204" pitchFamily="34" charset="0"/>
              </a:rPr>
              <a:t>Коллективное образовательное путешествие</a:t>
            </a:r>
            <a:endParaRPr lang="ru-RU" sz="2400" b="1" dirty="0">
              <a:solidFill>
                <a:srgbClr val="663300"/>
              </a:solidFill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663300"/>
                </a:solidFill>
                <a:cs typeface="Arial" panose="020B0604020202020204" pitchFamily="34" charset="0"/>
              </a:rPr>
              <a:t>2 «А» класса ГБОУ «Школа №49» </a:t>
            </a:r>
            <a:r>
              <a:rPr lang="ru-RU" sz="2400" b="1" dirty="0" err="1">
                <a:solidFill>
                  <a:srgbClr val="663300"/>
                </a:solidFill>
                <a:cs typeface="Arial" panose="020B0604020202020204" pitchFamily="34" charset="0"/>
              </a:rPr>
              <a:t>г.Москвы</a:t>
            </a:r>
            <a:endParaRPr lang="ru-RU" sz="2400" b="1" dirty="0">
              <a:solidFill>
                <a:srgbClr val="663300"/>
              </a:solidFill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4378" y="1268760"/>
            <a:ext cx="5501640" cy="3863340"/>
          </a:xfrm>
          <a:prstGeom prst="rect">
            <a:avLst/>
          </a:prstGeom>
          <a:ln w="38100" cap="rnd" cmpd="sng">
            <a:solidFill>
              <a:schemeClr val="bg2">
                <a:lumMod val="25000"/>
              </a:schemeClr>
            </a:solidFill>
            <a:prstDash val="lgDash"/>
            <a:bevel/>
          </a:ln>
        </p:spPr>
      </p:pic>
      <p:sp>
        <p:nvSpPr>
          <p:cNvPr id="6" name="TextBox 5"/>
          <p:cNvSpPr txBox="1"/>
          <p:nvPr/>
        </p:nvSpPr>
        <p:spPr>
          <a:xfrm>
            <a:off x="899592" y="548680"/>
            <a:ext cx="73448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663300"/>
                </a:solidFill>
                <a:cs typeface="Arial" panose="020B0604020202020204" pitchFamily="34" charset="0"/>
              </a:rPr>
              <a:t>Экскурсия в пожарную часть №56 г. Москвы</a:t>
            </a:r>
          </a:p>
          <a:p>
            <a:pPr algn="ctr"/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60655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124744"/>
            <a:ext cx="5328000" cy="4290457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43247" y="332656"/>
            <a:ext cx="8305800" cy="1143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ru-RU" b="1" dirty="0" smtClean="0">
                <a:solidFill>
                  <a:srgbClr val="663300"/>
                </a:solidFill>
                <a:cs typeface="Arial" panose="020B0604020202020204" pitchFamily="34" charset="0"/>
              </a:rPr>
              <a:t>17 октября 2014 наш класс побывал на экскурсии</a:t>
            </a:r>
          </a:p>
          <a:p>
            <a:pPr>
              <a:lnSpc>
                <a:spcPts val="2000"/>
              </a:lnSpc>
            </a:pPr>
            <a:r>
              <a:rPr lang="ru-RU" b="1" dirty="0" smtClean="0">
                <a:solidFill>
                  <a:srgbClr val="663300"/>
                </a:solidFill>
                <a:cs typeface="Arial" panose="020B0604020202020204" pitchFamily="34" charset="0"/>
              </a:rPr>
              <a:t>в пожарной части № 56 г. Москвы.</a:t>
            </a:r>
            <a:endParaRPr lang="ru-RU" b="1" dirty="0">
              <a:solidFill>
                <a:srgbClr val="663300"/>
              </a:solidFill>
              <a:cs typeface="Arial" panose="020B0604020202020204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71306" y="5517232"/>
            <a:ext cx="8305800" cy="1143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ru-RU" sz="2400" b="1" dirty="0" smtClean="0">
                <a:solidFill>
                  <a:srgbClr val="800000"/>
                </a:solidFill>
                <a:cs typeface="Arial" panose="020B0604020202020204" pitchFamily="34" charset="0"/>
              </a:rPr>
              <a:t>Цель экскурсии </a:t>
            </a:r>
            <a:r>
              <a:rPr lang="ru-RU" sz="2400" b="1" dirty="0" smtClean="0">
                <a:solidFill>
                  <a:srgbClr val="663300"/>
                </a:solidFill>
                <a:cs typeface="Arial" panose="020B0604020202020204" pitchFamily="34" charset="0"/>
              </a:rPr>
              <a:t>– узнать, как устроена пожарная служба и как работают пожарные команды.</a:t>
            </a:r>
            <a:endParaRPr lang="ru-RU" sz="2400" b="1" dirty="0">
              <a:solidFill>
                <a:srgbClr val="6633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724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391" y="1268760"/>
            <a:ext cx="8305800" cy="3096344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663300"/>
                </a:solidFill>
              </a:rPr>
              <a:t>История пожарной охраны России начинается с </a:t>
            </a:r>
            <a:r>
              <a:rPr lang="ru-RU" b="1" dirty="0">
                <a:solidFill>
                  <a:srgbClr val="663300"/>
                </a:solidFill>
              </a:rPr>
              <a:t>30 апреля 1649 года</a:t>
            </a:r>
            <a:r>
              <a:rPr lang="ru-RU" dirty="0">
                <a:solidFill>
                  <a:srgbClr val="663300"/>
                </a:solidFill>
              </a:rPr>
              <a:t>, когда был принят «Наказ о градском благочинии», устанавливающий строгий порядок при тушении пожаров в Москве</a:t>
            </a:r>
            <a:r>
              <a:rPr lang="ru-RU" dirty="0" smtClean="0">
                <a:solidFill>
                  <a:srgbClr val="663300"/>
                </a:solidFill>
              </a:rPr>
              <a:t>. </a:t>
            </a:r>
            <a:endParaRPr lang="ru-RU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404664"/>
            <a:ext cx="8641543" cy="1143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ru-RU" sz="2800" b="1" dirty="0" smtClean="0">
                <a:solidFill>
                  <a:srgbClr val="663300"/>
                </a:solidFill>
                <a:cs typeface="Arial" panose="020B0604020202020204" pitchFamily="34" charset="0"/>
              </a:rPr>
              <a:t>Когда в Москве появилась </a:t>
            </a:r>
            <a:br>
              <a:rPr lang="ru-RU" sz="2800" b="1" dirty="0" smtClean="0">
                <a:solidFill>
                  <a:srgbClr val="663300"/>
                </a:solidFill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663300"/>
                </a:solidFill>
                <a:cs typeface="Arial" panose="020B0604020202020204" pitchFamily="34" charset="0"/>
              </a:rPr>
              <a:t>пожарная служба?</a:t>
            </a:r>
            <a:endParaRPr lang="ru-RU" sz="2800" b="1" dirty="0">
              <a:solidFill>
                <a:srgbClr val="6633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0095" y="2765964"/>
            <a:ext cx="42812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solidFill>
                  <a:srgbClr val="663300"/>
                </a:solidFill>
              </a:rPr>
              <a:t>Было введено постоянное дежурство в виде объезда города, предусмотрено использование при тушении механизированных водоливных труб, создан оплачиваемая пожарная команда. За нару­шения правил обращения с огнем жителям города  введено наказание.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309" y="2931839"/>
            <a:ext cx="3575208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739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391" y="4869160"/>
            <a:ext cx="8305800" cy="3096344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663300"/>
                </a:solidFill>
              </a:rPr>
              <a:t>На экскурсии мы побывали в помещении пожарной команды. Сотрудник пожарной службы рассказал нам много интересного о том, как работают пожарные. С его помощью мы изучили устройство и оборудование пожарной машины и даже посидели в ней.</a:t>
            </a:r>
            <a:endParaRPr lang="ru-RU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404664"/>
            <a:ext cx="8641543" cy="1143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ru-RU" sz="2800" b="1" dirty="0" smtClean="0">
                <a:solidFill>
                  <a:srgbClr val="663300"/>
                </a:solidFill>
                <a:cs typeface="Arial" panose="020B0604020202020204" pitchFamily="34" charset="0"/>
              </a:rPr>
              <a:t>Наша экскурсия</a:t>
            </a:r>
            <a:endParaRPr lang="ru-RU" sz="2800" b="1" dirty="0">
              <a:solidFill>
                <a:srgbClr val="663300"/>
              </a:solidFill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9813" y="962921"/>
            <a:ext cx="2027027" cy="36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962921"/>
            <a:ext cx="2027027" cy="36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976164"/>
            <a:ext cx="202702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8795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404664"/>
            <a:ext cx="8641543" cy="1143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ru-RU" sz="2800" b="1" dirty="0" smtClean="0">
                <a:solidFill>
                  <a:srgbClr val="663300"/>
                </a:solidFill>
                <a:cs typeface="Arial" panose="020B0604020202020204" pitchFamily="34" charset="0"/>
              </a:rPr>
              <a:t>Устройство пожарной машины</a:t>
            </a:r>
            <a:endParaRPr lang="ru-RU" sz="2800" b="1" dirty="0">
              <a:solidFill>
                <a:srgbClr val="663300"/>
              </a:solidFill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196752"/>
            <a:ext cx="6369226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6444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97152"/>
            <a:ext cx="8305800" cy="3096344"/>
          </a:xfrm>
        </p:spPr>
        <p:txBody>
          <a:bodyPr/>
          <a:lstStyle/>
          <a:p>
            <a:pPr algn="just"/>
            <a:r>
              <a:rPr lang="ru-RU" sz="1900" b="1" dirty="0">
                <a:solidFill>
                  <a:srgbClr val="663300"/>
                </a:solidFill>
              </a:rPr>
              <a:t>Для успешного тушения пожара </a:t>
            </a:r>
            <a:r>
              <a:rPr lang="ru-RU" sz="1900" b="1" dirty="0" smtClean="0">
                <a:solidFill>
                  <a:srgbClr val="663300"/>
                </a:solidFill>
              </a:rPr>
              <a:t>необходимы различные приспособления, инструменты и  материалы: вода </a:t>
            </a:r>
            <a:r>
              <a:rPr lang="ru-RU" sz="1900" b="1" dirty="0">
                <a:solidFill>
                  <a:srgbClr val="663300"/>
                </a:solidFill>
              </a:rPr>
              <a:t>или пена, ог­нетушащий порошок </a:t>
            </a:r>
            <a:r>
              <a:rPr lang="ru-RU" sz="1900" b="1" dirty="0" err="1" smtClean="0">
                <a:solidFill>
                  <a:srgbClr val="663300"/>
                </a:solidFill>
              </a:rPr>
              <a:t>противодымный</a:t>
            </a:r>
            <a:r>
              <a:rPr lang="ru-RU" sz="1900" b="1" dirty="0" smtClean="0">
                <a:solidFill>
                  <a:srgbClr val="663300"/>
                </a:solidFill>
              </a:rPr>
              <a:t> противогаз, </a:t>
            </a:r>
            <a:r>
              <a:rPr lang="ru-RU" sz="1900" b="1" dirty="0" err="1" smtClean="0">
                <a:solidFill>
                  <a:srgbClr val="663300"/>
                </a:solidFill>
              </a:rPr>
              <a:t>теплоотражательный</a:t>
            </a:r>
            <a:r>
              <a:rPr lang="ru-RU" sz="1900" b="1" dirty="0" smtClean="0">
                <a:solidFill>
                  <a:srgbClr val="663300"/>
                </a:solidFill>
              </a:rPr>
              <a:t> </a:t>
            </a:r>
            <a:r>
              <a:rPr lang="ru-RU" sz="1900" b="1" dirty="0">
                <a:solidFill>
                  <a:srgbClr val="663300"/>
                </a:solidFill>
              </a:rPr>
              <a:t>костюм, </a:t>
            </a:r>
            <a:r>
              <a:rPr lang="ru-RU" sz="1900" b="1" dirty="0" smtClean="0">
                <a:solidFill>
                  <a:srgbClr val="663300"/>
                </a:solidFill>
              </a:rPr>
              <a:t>лестницы </a:t>
            </a:r>
            <a:r>
              <a:rPr lang="ru-RU" sz="1900" b="1" dirty="0">
                <a:solidFill>
                  <a:srgbClr val="663300"/>
                </a:solidFill>
              </a:rPr>
              <a:t>для спасения людей, </a:t>
            </a:r>
            <a:r>
              <a:rPr lang="ru-RU" sz="1900" b="1" dirty="0" smtClean="0">
                <a:solidFill>
                  <a:srgbClr val="663300"/>
                </a:solidFill>
              </a:rPr>
              <a:t>шланги, насосы и приспособления для вскрытия дверей.</a:t>
            </a:r>
            <a:endParaRPr lang="ru-RU" sz="19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404664"/>
            <a:ext cx="8641543" cy="1143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ru-RU" sz="2800" b="1" dirty="0" smtClean="0">
                <a:solidFill>
                  <a:srgbClr val="663300"/>
                </a:solidFill>
                <a:cs typeface="Arial" panose="020B0604020202020204" pitchFamily="34" charset="0"/>
              </a:rPr>
              <a:t>Наша экскурсия</a:t>
            </a:r>
            <a:endParaRPr lang="ru-RU" sz="2800" b="1" dirty="0">
              <a:solidFill>
                <a:srgbClr val="663300"/>
              </a:solidFill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196752"/>
            <a:ext cx="5882111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183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391" y="4221088"/>
            <a:ext cx="8305800" cy="3096344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663300"/>
                </a:solidFill>
              </a:rPr>
              <a:t>На вызовы выезжает дежурный караул. Это основное подразделение в </a:t>
            </a:r>
            <a:r>
              <a:rPr lang="ru-RU" sz="2000" dirty="0">
                <a:solidFill>
                  <a:srgbClr val="663300"/>
                </a:solidFill>
              </a:rPr>
              <a:t>бо­евой работе пожарных. Караул постоянно готов к выезду на пожар. На сборы по тревоге всему личному составу караула отводится очень жесткое время </a:t>
            </a:r>
            <a:r>
              <a:rPr lang="ru-RU" sz="2000" dirty="0" smtClean="0">
                <a:solidFill>
                  <a:srgbClr val="663300"/>
                </a:solidFill>
              </a:rPr>
              <a:t>40-50секунд</a:t>
            </a:r>
            <a:r>
              <a:rPr lang="ru-RU" sz="2000" dirty="0">
                <a:solidFill>
                  <a:srgbClr val="663300"/>
                </a:solidFill>
              </a:rPr>
              <a:t>. За это время пожарные должны надеть боевую одежду, занять свои места на машинах, получить от диспетчера адрес пожара, вые­хать к месту тушения.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404664"/>
            <a:ext cx="8641543" cy="1143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ru-RU" sz="2800" b="1" dirty="0" smtClean="0">
                <a:solidFill>
                  <a:srgbClr val="663300"/>
                </a:solidFill>
                <a:cs typeface="Arial" panose="020B0604020202020204" pitchFamily="34" charset="0"/>
              </a:rPr>
              <a:t>Профессия : «Пожарный»</a:t>
            </a:r>
            <a:endParaRPr lang="ru-RU" sz="2800" b="1" dirty="0">
              <a:solidFill>
                <a:srgbClr val="663300"/>
              </a:solidFill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182" y="1403298"/>
            <a:ext cx="3938917" cy="262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158498"/>
            <a:ext cx="4320000" cy="28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077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391" y="3968712"/>
            <a:ext cx="8305800" cy="3096344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663300"/>
                </a:solidFill>
              </a:rPr>
              <a:t>Д</a:t>
            </a:r>
            <a:r>
              <a:rPr lang="ru-RU" sz="2000" dirty="0" smtClean="0">
                <a:solidFill>
                  <a:srgbClr val="663300"/>
                </a:solidFill>
              </a:rPr>
              <a:t>ля </a:t>
            </a:r>
            <a:r>
              <a:rPr lang="ru-RU" sz="2000" dirty="0">
                <a:solidFill>
                  <a:srgbClr val="663300"/>
                </a:solidFill>
              </a:rPr>
              <a:t>успешной борьбы с огнем, дымом, испепеляющей </a:t>
            </a:r>
            <a:r>
              <a:rPr lang="ru-RU" sz="2000" dirty="0" smtClean="0">
                <a:solidFill>
                  <a:srgbClr val="663300"/>
                </a:solidFill>
              </a:rPr>
              <a:t>жарой пожарные должны сохранять </a:t>
            </a:r>
            <a:r>
              <a:rPr lang="ru-RU" sz="2000" dirty="0">
                <a:solidFill>
                  <a:srgbClr val="663300"/>
                </a:solidFill>
              </a:rPr>
              <a:t>высокую работоспособность, быстроту, выдержку, хлад­нокровие</a:t>
            </a:r>
            <a:r>
              <a:rPr lang="ru-RU" sz="2000" dirty="0" smtClean="0">
                <a:solidFill>
                  <a:srgbClr val="663300"/>
                </a:solidFill>
              </a:rPr>
              <a:t>.</a:t>
            </a:r>
          </a:p>
          <a:p>
            <a:pPr algn="just"/>
            <a:r>
              <a:rPr lang="ru-RU" sz="2000" dirty="0">
                <a:solidFill>
                  <a:srgbClr val="663300"/>
                </a:solidFill>
              </a:rPr>
              <a:t>Спасение людей на пожаре, оказание им быстрой помощи, охрана материального достояния </a:t>
            </a:r>
            <a:r>
              <a:rPr lang="ru-RU" sz="2000" dirty="0" smtClean="0">
                <a:solidFill>
                  <a:srgbClr val="663300"/>
                </a:solidFill>
              </a:rPr>
              <a:t>– вот главные задачи каждого </a:t>
            </a:r>
            <a:r>
              <a:rPr lang="ru-RU" sz="2000" dirty="0">
                <a:solidFill>
                  <a:srgbClr val="663300"/>
                </a:solidFill>
              </a:rPr>
              <a:t>работника пожарной охра­ны</a:t>
            </a:r>
            <a:r>
              <a:rPr lang="ru-RU" sz="2000" dirty="0" smtClean="0">
                <a:solidFill>
                  <a:srgbClr val="663300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663300"/>
                </a:solidFill>
              </a:rPr>
              <a:t> </a:t>
            </a:r>
            <a:r>
              <a:rPr lang="ru-RU" sz="2400" b="1" dirty="0" smtClean="0">
                <a:solidFill>
                  <a:srgbClr val="663300"/>
                </a:solidFill>
              </a:rPr>
              <a:t>Это героическая профессия для сильных и мужественных людей</a:t>
            </a:r>
            <a:r>
              <a:rPr lang="ru-RU" sz="2400" dirty="0" smtClean="0">
                <a:solidFill>
                  <a:srgbClr val="663300"/>
                </a:solidFill>
              </a:rPr>
              <a:t>.</a:t>
            </a:r>
            <a:endParaRPr lang="ru-RU" sz="2400" dirty="0">
              <a:solidFill>
                <a:srgbClr val="663300"/>
              </a:solidFill>
            </a:endParaRPr>
          </a:p>
          <a:p>
            <a:pPr algn="just"/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404664"/>
            <a:ext cx="8641543" cy="1143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ru-RU" sz="2800" b="1" dirty="0" smtClean="0">
                <a:solidFill>
                  <a:srgbClr val="663300"/>
                </a:solidFill>
                <a:cs typeface="Arial" panose="020B0604020202020204" pitchFamily="34" charset="0"/>
              </a:rPr>
              <a:t>Профессия : «Пожарный»</a:t>
            </a:r>
            <a:endParaRPr lang="ru-RU" sz="2800" b="1" dirty="0">
              <a:solidFill>
                <a:srgbClr val="663300"/>
              </a:solidFill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268760"/>
            <a:ext cx="4544000" cy="255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836712"/>
            <a:ext cx="2085912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9822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9">
      <a:dk1>
        <a:sysClr val="windowText" lastClr="000000"/>
      </a:dk1>
      <a:lt1>
        <a:sysClr val="window" lastClr="FFFFFF"/>
      </a:lt1>
      <a:dk2>
        <a:srgbClr val="F5E1B7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</TotalTime>
  <Words>332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</dc:creator>
  <cp:lastModifiedBy>Наталья</cp:lastModifiedBy>
  <cp:revision>14</cp:revision>
  <dcterms:created xsi:type="dcterms:W3CDTF">2014-11-24T10:29:26Z</dcterms:created>
  <dcterms:modified xsi:type="dcterms:W3CDTF">2014-11-24T12:31:32Z</dcterms:modified>
</cp:coreProperties>
</file>