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7" r:id="rId2"/>
    <p:sldId id="29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0055"/>
    <a:srgbClr val="FC96CB"/>
    <a:srgbClr val="000066"/>
    <a:srgbClr val="66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83" autoAdjust="0"/>
    <p:restoredTop sz="94660"/>
  </p:normalViewPr>
  <p:slideViewPr>
    <p:cSldViewPr>
      <p:cViewPr varScale="1">
        <p:scale>
          <a:sx n="56" d="100"/>
          <a:sy n="56" d="100"/>
        </p:scale>
        <p:origin x="-15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542 h 1906"/>
                <a:gd name="T4" fmla="*/ 5794 w 5740"/>
                <a:gd name="T5" fmla="*/ 1542 h 1906"/>
                <a:gd name="T6" fmla="*/ 579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916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916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84D25-FF88-43C9-A3BC-645E203C96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814666"/>
      </p:ext>
    </p:extLst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229CE-6D43-406C-B417-DDDEACC83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018179"/>
      </p:ext>
    </p:extLst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AC3D2-2023-473F-9C55-834B2A564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583611"/>
      </p:ext>
    </p:extLst>
  </p:cSld>
  <p:clrMapOvr>
    <a:masterClrMapping/>
  </p:clrMapOvr>
  <p:transition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B8FC3-5064-4299-A00F-7B513FD98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129928"/>
      </p:ext>
    </p:extLst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391D7-B129-4A39-92B2-73A7B458B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452894"/>
      </p:ext>
    </p:extLst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A5775-4B04-485E-A5FD-CF0DE1DBA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924563"/>
      </p:ext>
    </p:extLst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B289C-6F0F-463F-8C6F-D08EA8168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744376"/>
      </p:ext>
    </p:extLst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1811F-4183-454E-AB8F-7B3310466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092769"/>
      </p:ext>
    </p:extLst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FF53F-BB2F-4560-97D3-A1AE40DC8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947820"/>
      </p:ext>
    </p:extLst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F2F60-DBC4-47A8-AF5B-02BC029DE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869389"/>
      </p:ext>
    </p:extLst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5CCEA-38C0-4EF8-A513-48572475C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660253"/>
      </p:ext>
    </p:extLst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42A07-A86F-4904-906B-E75DAC6B5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062521"/>
      </p:ext>
    </p:extLst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EA92B46-AEFE-424C-87E9-4CDC8D1EA7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813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13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13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3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813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542 h 1906"/>
                <a:gd name="T4" fmla="*/ 5794 w 5740"/>
                <a:gd name="T5" fmla="*/ 1542 h 1906"/>
                <a:gd name="T6" fmla="*/ 579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14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4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7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34" Type="http://schemas.openxmlformats.org/officeDocument/2006/relationships/slide" Target="slide35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33" Type="http://schemas.openxmlformats.org/officeDocument/2006/relationships/slide" Target="slide34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32" Type="http://schemas.openxmlformats.org/officeDocument/2006/relationships/slide" Target="slide33.xml"/><Relationship Id="rId37" Type="http://schemas.openxmlformats.org/officeDocument/2006/relationships/slide" Target="slide38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28" Type="http://schemas.openxmlformats.org/officeDocument/2006/relationships/slide" Target="slide29.xml"/><Relationship Id="rId36" Type="http://schemas.openxmlformats.org/officeDocument/2006/relationships/slide" Target="slide37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31" Type="http://schemas.openxmlformats.org/officeDocument/2006/relationships/slide" Target="slide32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28.xml"/><Relationship Id="rId30" Type="http://schemas.openxmlformats.org/officeDocument/2006/relationships/slide" Target="slide31.xml"/><Relationship Id="rId35" Type="http://schemas.openxmlformats.org/officeDocument/2006/relationships/slide" Target="slide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41375" y="260350"/>
            <a:ext cx="7772400" cy="170021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МАТЕМАТИЧЕСКИЙ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4400" dirty="0" smtClean="0"/>
              <a:t> БОЙ</a:t>
            </a:r>
          </a:p>
        </p:txBody>
      </p:sp>
      <p:pic>
        <p:nvPicPr>
          <p:cNvPr id="3075" name="Picture 4" descr="Картинка 58 из 64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160588"/>
            <a:ext cx="5786438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798763" y="5661025"/>
            <a:ext cx="38576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ru-RU" sz="3200" b="1" u="sng">
                <a:hlinkClick r:id="rId3" action="ppaction://hlinksldjump"/>
              </a:rPr>
              <a:t>ПРАВИЛА</a:t>
            </a:r>
            <a:endParaRPr lang="ru-RU" sz="3200" b="1" u="sng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2875" y="142875"/>
            <a:ext cx="8786813" cy="250031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Сколько здесь чисел, которые делятся на 2 и на 10?</a:t>
            </a:r>
          </a:p>
          <a:p>
            <a:pPr algn="ctr" eaLnBrk="0" hangingPunct="0">
              <a:defRPr/>
            </a:pPr>
            <a:r>
              <a:rPr lang="ru-RU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5447,  900, 4005, 99309, 420340, 15345</a:t>
            </a: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42844" y="2795302"/>
            <a:ext cx="3286148" cy="1133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142845" y="4071942"/>
            <a:ext cx="3346384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142844" y="5214950"/>
            <a:ext cx="335758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</a:t>
            </a:r>
          </a:p>
        </p:txBody>
      </p:sp>
      <p:pic>
        <p:nvPicPr>
          <p:cNvPr id="12294" name="Picture 7" descr="Картинка 103 из 640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2214563"/>
            <a:ext cx="4341813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85750" y="357188"/>
            <a:ext cx="5500688" cy="421481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Сколько здесь составных чисел?</a:t>
            </a:r>
          </a:p>
          <a:p>
            <a:pPr algn="ctr" eaLnBrk="0" hangingPunct="0">
              <a:defRPr/>
            </a:pPr>
            <a:endParaRPr lang="ru-RU" sz="20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ru-RU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1, 8, 5, 11, 10, 15, 19,</a:t>
            </a:r>
          </a:p>
          <a:p>
            <a:pPr algn="ctr" eaLnBrk="0" hangingPunct="0">
              <a:defRPr/>
            </a:pPr>
            <a:endParaRPr lang="ru-RU" sz="44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ru-RU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6, 2, 13, 25, 4, 17</a:t>
            </a:r>
          </a:p>
        </p:txBody>
      </p:sp>
      <p:sp>
        <p:nvSpPr>
          <p:cNvPr id="7" name="Скругленный прямоугольник 6">
            <a:hlinkClick r:id="rId2" action="ppaction://hlinksldjump"/>
          </p:cNvPr>
          <p:cNvSpPr/>
          <p:nvPr/>
        </p:nvSpPr>
        <p:spPr>
          <a:xfrm>
            <a:off x="3786182" y="5000636"/>
            <a:ext cx="1714480" cy="10715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все</a:t>
            </a:r>
          </a:p>
        </p:txBody>
      </p:sp>
      <p:sp>
        <p:nvSpPr>
          <p:cNvPr id="8" name="Скругленный прямоугольник 7">
            <a:hlinkClick r:id="rId2" action="ppaction://hlinksldjump"/>
          </p:cNvPr>
          <p:cNvSpPr/>
          <p:nvPr/>
        </p:nvSpPr>
        <p:spPr>
          <a:xfrm>
            <a:off x="214282" y="5000636"/>
            <a:ext cx="1016005" cy="10715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2428860" y="5000636"/>
            <a:ext cx="1016005" cy="10715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1357290" y="5000636"/>
            <a:ext cx="1016005" cy="10715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6</a:t>
            </a:r>
          </a:p>
        </p:txBody>
      </p:sp>
      <p:pic>
        <p:nvPicPr>
          <p:cNvPr id="13319" name="Picture 13" descr="Картинка 85 из 640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1571625"/>
            <a:ext cx="2947988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357563" y="357188"/>
            <a:ext cx="5500687" cy="421481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Верно ли высказывание:</a:t>
            </a:r>
          </a:p>
          <a:p>
            <a:pPr algn="ctr" eaLnBrk="0" hangingPunct="0">
              <a:defRPr/>
            </a:pPr>
            <a:r>
              <a:rPr lang="ru-RU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«120 005 – составное число»?</a:t>
            </a: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4286248" y="4357694"/>
            <a:ext cx="4572032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Нет, потому что…</a:t>
            </a: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142844" y="4357694"/>
            <a:ext cx="4071966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Да, потому  что…</a:t>
            </a:r>
          </a:p>
        </p:txBody>
      </p:sp>
      <p:pic>
        <p:nvPicPr>
          <p:cNvPr id="14341" name="Picture 7" descr="Картинка 94 из 640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3429000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3357563" y="357188"/>
            <a:ext cx="5500687" cy="2643187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Назовите наименьшее простое число</a:t>
            </a:r>
          </a:p>
        </p:txBody>
      </p:sp>
      <p:sp>
        <p:nvSpPr>
          <p:cNvPr id="10" name="Скругленный прямоугольник 9">
            <a:hlinkClick r:id="rId2" action="ppaction://hlinksldjump"/>
          </p:cNvPr>
          <p:cNvSpPr/>
          <p:nvPr/>
        </p:nvSpPr>
        <p:spPr>
          <a:xfrm>
            <a:off x="3143240" y="4857760"/>
            <a:ext cx="2000264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15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500034" y="3929066"/>
            <a:ext cx="1928826" cy="164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0</a:t>
            </a: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6215074" y="3714752"/>
            <a:ext cx="2000264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15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</a:t>
            </a:r>
          </a:p>
        </p:txBody>
      </p:sp>
      <p:pic>
        <p:nvPicPr>
          <p:cNvPr id="15366" name="Picture 15" descr="http://img2.ru.redtram.com/news/2350536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42938"/>
            <a:ext cx="2928938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285750" y="357188"/>
            <a:ext cx="5500688" cy="421481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5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Какое число не входит в группу ни простых и ни составных чисел?</a:t>
            </a:r>
          </a:p>
        </p:txBody>
      </p:sp>
      <p:sp>
        <p:nvSpPr>
          <p:cNvPr id="12" name="Скругленный прямоугольник 11">
            <a:hlinkClick r:id="rId2" action="ppaction://hlinksldjump"/>
          </p:cNvPr>
          <p:cNvSpPr/>
          <p:nvPr/>
        </p:nvSpPr>
        <p:spPr>
          <a:xfrm>
            <a:off x="3857620" y="4929198"/>
            <a:ext cx="1016005" cy="10715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0</a:t>
            </a: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500034" y="4929198"/>
            <a:ext cx="1016005" cy="10715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4" name="Скругленный прямоугольник 13">
            <a:hlinkClick r:id="rId3" action="ppaction://hlinksldjump"/>
          </p:cNvPr>
          <p:cNvSpPr/>
          <p:nvPr/>
        </p:nvSpPr>
        <p:spPr>
          <a:xfrm>
            <a:off x="2214546" y="4929198"/>
            <a:ext cx="1016005" cy="10715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</a:t>
            </a:r>
          </a:p>
        </p:txBody>
      </p:sp>
      <p:pic>
        <p:nvPicPr>
          <p:cNvPr id="16390" name="Picture 12" descr="http://allday.ru/uploads/posts/2009-06/1245448320_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214438"/>
            <a:ext cx="27051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2875" y="142875"/>
            <a:ext cx="8786813" cy="250031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Сколько четных делителей у числа 10?</a:t>
            </a: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42844" y="2795302"/>
            <a:ext cx="3286148" cy="1133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142845" y="4071942"/>
            <a:ext cx="3346384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8" name="Скругленный прямоугольник 7">
            <a:hlinkClick r:id="rId2" action="ppaction://hlinksldjump"/>
          </p:cNvPr>
          <p:cNvSpPr/>
          <p:nvPr/>
        </p:nvSpPr>
        <p:spPr>
          <a:xfrm>
            <a:off x="142844" y="5214950"/>
            <a:ext cx="335758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4</a:t>
            </a:r>
          </a:p>
        </p:txBody>
      </p:sp>
      <p:pic>
        <p:nvPicPr>
          <p:cNvPr id="17414" name="Picture 7" descr="Картинка 98 из 640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714625"/>
            <a:ext cx="50768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3357563" y="357188"/>
            <a:ext cx="5500687" cy="421481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Сколько здесь чисел, кратных 5?</a:t>
            </a:r>
          </a:p>
          <a:p>
            <a:pPr algn="ctr" eaLnBrk="0" hangingPunct="0">
              <a:defRPr/>
            </a:pPr>
            <a:endParaRPr lang="ru-RU" sz="20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ru-RU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1, 8, 5, 11, 10, 15, 19,</a:t>
            </a:r>
          </a:p>
          <a:p>
            <a:pPr algn="ctr" eaLnBrk="0" hangingPunct="0">
              <a:defRPr/>
            </a:pPr>
            <a:endParaRPr lang="ru-RU" sz="44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ru-RU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6, 2, 13, 25, 4, 17</a:t>
            </a:r>
          </a:p>
        </p:txBody>
      </p:sp>
      <p:sp>
        <p:nvSpPr>
          <p:cNvPr id="11" name="Скругленный прямоугольник 10">
            <a:hlinkClick r:id="rId2" action="ppaction://hlinksldjump"/>
          </p:cNvPr>
          <p:cNvSpPr/>
          <p:nvPr/>
        </p:nvSpPr>
        <p:spPr>
          <a:xfrm>
            <a:off x="4429124" y="5000636"/>
            <a:ext cx="952505" cy="1125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2" name="Скругленный прямоугольник 11">
            <a:hlinkClick r:id="rId3" action="ppaction://hlinksldjump"/>
          </p:cNvPr>
          <p:cNvSpPr/>
          <p:nvPr/>
        </p:nvSpPr>
        <p:spPr>
          <a:xfrm>
            <a:off x="6858016" y="5000636"/>
            <a:ext cx="1714480" cy="10715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нет</a:t>
            </a:r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3286116" y="5000636"/>
            <a:ext cx="1016005" cy="11446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4" name="Скругленный прямоугольник 13">
            <a:hlinkClick r:id="rId3" action="ppaction://hlinksldjump"/>
          </p:cNvPr>
          <p:cNvSpPr/>
          <p:nvPr/>
        </p:nvSpPr>
        <p:spPr>
          <a:xfrm>
            <a:off x="5500694" y="5000635"/>
            <a:ext cx="1016005" cy="11312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6</a:t>
            </a:r>
          </a:p>
        </p:txBody>
      </p:sp>
      <p:pic>
        <p:nvPicPr>
          <p:cNvPr id="18439" name="Picture 11" descr="http://www.piratia.ru/showimg.php?url=http%3A%2F%2Fyoursmileys.ru%2Fhsmile%2Fpirates%2Ft38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347503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bulk2.destructoid.com/ul/173955-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2071688"/>
            <a:ext cx="33623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625" y="357188"/>
            <a:ext cx="8229600" cy="13684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Какое из чисел делится одновременно и на 3 и на 9?</a:t>
            </a:r>
          </a:p>
        </p:txBody>
      </p: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112634" y="2795302"/>
            <a:ext cx="2714612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1 455</a:t>
            </a:r>
          </a:p>
        </p:txBody>
      </p:sp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6357950" y="2714620"/>
            <a:ext cx="2714612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60 120</a:t>
            </a:r>
          </a:p>
        </p:txBody>
      </p:sp>
      <p:sp>
        <p:nvSpPr>
          <p:cNvPr id="11" name="Скругленный прямоугольник 10">
            <a:hlinkClick r:id="rId3" action="ppaction://hlinksldjump"/>
          </p:cNvPr>
          <p:cNvSpPr/>
          <p:nvPr/>
        </p:nvSpPr>
        <p:spPr>
          <a:xfrm>
            <a:off x="2857488" y="5072074"/>
            <a:ext cx="3571900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33 353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0" y="4214818"/>
            <a:ext cx="2714612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Да</a:t>
            </a: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6072198" y="4357694"/>
            <a:ext cx="2714612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Нет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4313" y="357188"/>
            <a:ext cx="8643937" cy="27860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Верно  ли утверждение, что если число делится на 5, то оно делится и на 10?</a:t>
            </a:r>
          </a:p>
        </p:txBody>
      </p:sp>
      <p:pic>
        <p:nvPicPr>
          <p:cNvPr id="20485" name="Picture 7" descr="Картинка 97 из 640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3786188"/>
            <a:ext cx="3230562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Картинка 129 из 64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16200"/>
            <a:ext cx="2786063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2875" y="142875"/>
            <a:ext cx="8786813" cy="250031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Сколько здесь чисел, которые делятся на 3 и на 10?</a:t>
            </a:r>
          </a:p>
          <a:p>
            <a:pPr algn="ctr" eaLnBrk="0" hangingPunct="0">
              <a:defRPr/>
            </a:pPr>
            <a:r>
              <a:rPr lang="ru-RU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5447,  900, 4005, 99309, 420340, 15345</a:t>
            </a: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5214942" y="3143248"/>
            <a:ext cx="3286148" cy="1133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5214943" y="4419888"/>
            <a:ext cx="3346384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5214942" y="5562896"/>
            <a:ext cx="335758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8" name="Text Box 68"/>
          <p:cNvSpPr txBox="1">
            <a:spLocks noChangeArrowheads="1"/>
          </p:cNvSpPr>
          <p:nvPr/>
        </p:nvSpPr>
        <p:spPr bwMode="auto">
          <a:xfrm>
            <a:off x="1474788" y="2565400"/>
            <a:ext cx="136842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600" b="1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X</a:t>
            </a:r>
            <a:endParaRPr lang="ru-RU" sz="7600" b="1">
              <a:solidFill>
                <a:srgbClr val="CC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190" name="Text Box 70"/>
          <p:cNvSpPr txBox="1">
            <a:spLocks noChangeArrowheads="1"/>
          </p:cNvSpPr>
          <p:nvPr/>
        </p:nvSpPr>
        <p:spPr bwMode="auto">
          <a:xfrm>
            <a:off x="1474788" y="1557338"/>
            <a:ext cx="136842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600" b="1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X</a:t>
            </a:r>
            <a:endParaRPr lang="ru-RU" sz="7600" b="1">
              <a:solidFill>
                <a:srgbClr val="CC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4100" name="Text Box 71"/>
          <p:cNvSpPr txBox="1">
            <a:spLocks noChangeArrowheads="1"/>
          </p:cNvSpPr>
          <p:nvPr/>
        </p:nvSpPr>
        <p:spPr bwMode="auto">
          <a:xfrm>
            <a:off x="2338388" y="1484313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>
              <a:latin typeface="Tahoma" pitchFamily="34" charset="0"/>
            </a:endParaRPr>
          </a:p>
        </p:txBody>
      </p:sp>
      <p:sp>
        <p:nvSpPr>
          <p:cNvPr id="5192" name="Text Box 72"/>
          <p:cNvSpPr txBox="1">
            <a:spLocks noChangeArrowheads="1"/>
          </p:cNvSpPr>
          <p:nvPr/>
        </p:nvSpPr>
        <p:spPr bwMode="auto">
          <a:xfrm>
            <a:off x="6156325" y="2492375"/>
            <a:ext cx="136842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X</a:t>
            </a:r>
            <a:endParaRPr lang="ru-RU" sz="7600" b="1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193" name="Text Box 73"/>
          <p:cNvSpPr txBox="1">
            <a:spLocks noChangeArrowheads="1"/>
          </p:cNvSpPr>
          <p:nvPr/>
        </p:nvSpPr>
        <p:spPr bwMode="auto">
          <a:xfrm>
            <a:off x="6227763" y="3500438"/>
            <a:ext cx="136842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X</a:t>
            </a:r>
            <a:endParaRPr lang="ru-RU" sz="76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194" name="Text Box 74"/>
          <p:cNvSpPr txBox="1">
            <a:spLocks noChangeArrowheads="1"/>
          </p:cNvSpPr>
          <p:nvPr/>
        </p:nvSpPr>
        <p:spPr bwMode="auto">
          <a:xfrm>
            <a:off x="6227763" y="4508500"/>
            <a:ext cx="136842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X</a:t>
            </a:r>
            <a:endParaRPr lang="ru-RU" sz="7600" b="1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195" name="Text Box 75"/>
          <p:cNvSpPr txBox="1">
            <a:spLocks noChangeArrowheads="1"/>
          </p:cNvSpPr>
          <p:nvPr/>
        </p:nvSpPr>
        <p:spPr bwMode="auto">
          <a:xfrm>
            <a:off x="7524750" y="1557338"/>
            <a:ext cx="13684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X</a:t>
            </a:r>
            <a:endParaRPr lang="ru-RU" sz="8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196" name="Text Box 76"/>
          <p:cNvSpPr txBox="1">
            <a:spLocks noChangeArrowheads="1"/>
          </p:cNvSpPr>
          <p:nvPr/>
        </p:nvSpPr>
        <p:spPr bwMode="auto">
          <a:xfrm>
            <a:off x="4787900" y="620713"/>
            <a:ext cx="136842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X</a:t>
            </a:r>
            <a:endParaRPr lang="ru-RU" sz="7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197" name="Text Box 77"/>
          <p:cNvSpPr txBox="1">
            <a:spLocks noChangeArrowheads="1"/>
          </p:cNvSpPr>
          <p:nvPr/>
        </p:nvSpPr>
        <p:spPr bwMode="auto">
          <a:xfrm>
            <a:off x="2914650" y="4508500"/>
            <a:ext cx="136842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600" b="1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X</a:t>
            </a:r>
            <a:endParaRPr lang="ru-RU" sz="7600" b="1">
              <a:solidFill>
                <a:srgbClr val="CC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198" name="Text Box 78"/>
          <p:cNvSpPr txBox="1">
            <a:spLocks noChangeArrowheads="1"/>
          </p:cNvSpPr>
          <p:nvPr/>
        </p:nvSpPr>
        <p:spPr bwMode="auto">
          <a:xfrm>
            <a:off x="1617663" y="4508500"/>
            <a:ext cx="136842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600" b="1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X</a:t>
            </a:r>
            <a:endParaRPr lang="ru-RU" sz="7600" b="1">
              <a:solidFill>
                <a:srgbClr val="CC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199" name="Text Box 79"/>
          <p:cNvSpPr txBox="1">
            <a:spLocks noChangeArrowheads="1"/>
          </p:cNvSpPr>
          <p:nvPr/>
        </p:nvSpPr>
        <p:spPr bwMode="auto">
          <a:xfrm>
            <a:off x="250825" y="3500438"/>
            <a:ext cx="136842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X</a:t>
            </a:r>
            <a:endParaRPr lang="ru-RU" sz="7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235" name="AutoShape 1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836613"/>
            <a:ext cx="1295400" cy="863600"/>
          </a:xfrm>
          <a:prstGeom prst="actionButtonBlank">
            <a:avLst/>
          </a:prstGeom>
          <a:solidFill>
            <a:srgbClr val="D2005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</a:t>
            </a:r>
          </a:p>
        </p:txBody>
      </p:sp>
      <p:sp>
        <p:nvSpPr>
          <p:cNvPr id="5236" name="AutoShape 11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1773238"/>
            <a:ext cx="1295400" cy="935037"/>
          </a:xfrm>
          <a:prstGeom prst="actionButtonBlank">
            <a:avLst/>
          </a:prstGeom>
          <a:solidFill>
            <a:srgbClr val="D2005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4</a:t>
            </a:r>
          </a:p>
        </p:txBody>
      </p:sp>
      <p:sp>
        <p:nvSpPr>
          <p:cNvPr id="5237" name="AutoShape 1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2781300"/>
            <a:ext cx="1295400" cy="863600"/>
          </a:xfrm>
          <a:prstGeom prst="actionButtonBlank">
            <a:avLst/>
          </a:prstGeom>
          <a:solidFill>
            <a:srgbClr val="D2005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7</a:t>
            </a:r>
          </a:p>
        </p:txBody>
      </p:sp>
      <p:sp>
        <p:nvSpPr>
          <p:cNvPr id="5238" name="AutoShape 11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3716338"/>
            <a:ext cx="1295400" cy="936625"/>
          </a:xfrm>
          <a:prstGeom prst="actionButtonBlank">
            <a:avLst/>
          </a:prstGeom>
          <a:solidFill>
            <a:srgbClr val="D2005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</a:t>
            </a:r>
            <a:r>
              <a:rPr lang="ru-RU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0</a:t>
            </a:r>
          </a:p>
        </p:txBody>
      </p:sp>
      <p:sp>
        <p:nvSpPr>
          <p:cNvPr id="5239" name="AutoShape 119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4724400"/>
            <a:ext cx="1295400" cy="863600"/>
          </a:xfrm>
          <a:prstGeom prst="actionButtonBlank">
            <a:avLst/>
          </a:prstGeom>
          <a:solidFill>
            <a:srgbClr val="D2005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</a:t>
            </a:r>
            <a:r>
              <a:rPr lang="ru-RU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</a:t>
            </a:r>
          </a:p>
        </p:txBody>
      </p:sp>
      <p:sp>
        <p:nvSpPr>
          <p:cNvPr id="5240" name="AutoShape 12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5661025"/>
            <a:ext cx="1295400" cy="936625"/>
          </a:xfrm>
          <a:prstGeom prst="actionButtonBlank">
            <a:avLst/>
          </a:prstGeom>
          <a:solidFill>
            <a:srgbClr val="D2005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16</a:t>
            </a:r>
          </a:p>
        </p:txBody>
      </p:sp>
      <p:sp>
        <p:nvSpPr>
          <p:cNvPr id="5241" name="AutoShape 121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17663" y="836613"/>
            <a:ext cx="1296987" cy="863600"/>
          </a:xfrm>
          <a:prstGeom prst="actionButtonBlank">
            <a:avLst/>
          </a:prstGeom>
          <a:solidFill>
            <a:srgbClr val="D2005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</a:t>
            </a:r>
          </a:p>
        </p:txBody>
      </p:sp>
      <p:sp>
        <p:nvSpPr>
          <p:cNvPr id="5242" name="AutoShape 122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17663" y="1773238"/>
            <a:ext cx="1296987" cy="935037"/>
          </a:xfrm>
          <a:prstGeom prst="actionButtonBlank">
            <a:avLst/>
          </a:prstGeom>
          <a:solidFill>
            <a:srgbClr val="D2005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5</a:t>
            </a:r>
          </a:p>
        </p:txBody>
      </p:sp>
      <p:sp>
        <p:nvSpPr>
          <p:cNvPr id="5243" name="AutoShape 123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17663" y="2781300"/>
            <a:ext cx="1296987" cy="863600"/>
          </a:xfrm>
          <a:prstGeom prst="actionButtonBlank">
            <a:avLst/>
          </a:prstGeom>
          <a:solidFill>
            <a:srgbClr val="D2005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8</a:t>
            </a:r>
          </a:p>
        </p:txBody>
      </p:sp>
      <p:sp>
        <p:nvSpPr>
          <p:cNvPr id="5244" name="AutoShape 124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17663" y="3716338"/>
            <a:ext cx="1296987" cy="936625"/>
          </a:xfrm>
          <a:prstGeom prst="actionButtonBlank">
            <a:avLst/>
          </a:prstGeom>
          <a:solidFill>
            <a:srgbClr val="D2005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11</a:t>
            </a:r>
          </a:p>
        </p:txBody>
      </p:sp>
      <p:sp>
        <p:nvSpPr>
          <p:cNvPr id="5245" name="AutoShape 125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17663" y="4724400"/>
            <a:ext cx="1296987" cy="863600"/>
          </a:xfrm>
          <a:prstGeom prst="actionButtonBlank">
            <a:avLst/>
          </a:prstGeom>
          <a:solidFill>
            <a:srgbClr val="D2005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</a:t>
            </a:r>
            <a:r>
              <a:rPr lang="ru-RU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4</a:t>
            </a:r>
          </a:p>
        </p:txBody>
      </p:sp>
      <p:sp>
        <p:nvSpPr>
          <p:cNvPr id="5246" name="AutoShape 126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17663" y="5661025"/>
            <a:ext cx="1296987" cy="936625"/>
          </a:xfrm>
          <a:prstGeom prst="actionButtonBlank">
            <a:avLst/>
          </a:prstGeom>
          <a:solidFill>
            <a:srgbClr val="D2005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</a:t>
            </a:r>
            <a:r>
              <a:rPr lang="ru-RU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7</a:t>
            </a:r>
          </a:p>
        </p:txBody>
      </p:sp>
      <p:sp>
        <p:nvSpPr>
          <p:cNvPr id="5247" name="AutoShape 127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86088" y="836613"/>
            <a:ext cx="1368425" cy="863600"/>
          </a:xfrm>
          <a:prstGeom prst="actionButtonBlank">
            <a:avLst/>
          </a:prstGeom>
          <a:solidFill>
            <a:srgbClr val="D2005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</a:t>
            </a:r>
          </a:p>
        </p:txBody>
      </p:sp>
      <p:sp>
        <p:nvSpPr>
          <p:cNvPr id="5248" name="AutoShape 128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86088" y="1773238"/>
            <a:ext cx="1368425" cy="935037"/>
          </a:xfrm>
          <a:prstGeom prst="actionButtonBlank">
            <a:avLst/>
          </a:prstGeom>
          <a:solidFill>
            <a:srgbClr val="D2005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6</a:t>
            </a:r>
          </a:p>
        </p:txBody>
      </p:sp>
      <p:sp>
        <p:nvSpPr>
          <p:cNvPr id="5249" name="AutoShape 129">
            <a:hlinkClick r:id="rId1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86088" y="2781300"/>
            <a:ext cx="1368425" cy="863600"/>
          </a:xfrm>
          <a:prstGeom prst="actionButtonBlank">
            <a:avLst/>
          </a:prstGeom>
          <a:solidFill>
            <a:srgbClr val="D2005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9</a:t>
            </a:r>
          </a:p>
        </p:txBody>
      </p:sp>
      <p:sp>
        <p:nvSpPr>
          <p:cNvPr id="5250" name="AutoShape 130">
            <a:hlinkClick r:id="rId1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86088" y="3716338"/>
            <a:ext cx="1368425" cy="936625"/>
          </a:xfrm>
          <a:prstGeom prst="actionButtonBlank">
            <a:avLst/>
          </a:prstGeom>
          <a:solidFill>
            <a:srgbClr val="D2005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</a:t>
            </a:r>
            <a:r>
              <a:rPr lang="ru-RU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</a:t>
            </a:r>
          </a:p>
        </p:txBody>
      </p:sp>
      <p:sp>
        <p:nvSpPr>
          <p:cNvPr id="5251" name="AutoShape 131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86088" y="4724400"/>
            <a:ext cx="1368425" cy="863600"/>
          </a:xfrm>
          <a:prstGeom prst="actionButtonBlank">
            <a:avLst/>
          </a:prstGeom>
          <a:solidFill>
            <a:srgbClr val="D2005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</a:t>
            </a:r>
            <a:r>
              <a:rPr 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5</a:t>
            </a:r>
            <a:endParaRPr lang="ru-RU" sz="4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252" name="AutoShape 132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86088" y="5661025"/>
            <a:ext cx="1368425" cy="936625"/>
          </a:xfrm>
          <a:prstGeom prst="actionButtonBlank">
            <a:avLst/>
          </a:prstGeom>
          <a:solidFill>
            <a:srgbClr val="D2005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</a:t>
            </a:r>
            <a:r>
              <a:rPr lang="ru-RU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8</a:t>
            </a:r>
          </a:p>
        </p:txBody>
      </p:sp>
      <p:sp>
        <p:nvSpPr>
          <p:cNvPr id="5253" name="AutoShape 133">
            <a:hlinkClick r:id="rId2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59338" y="836613"/>
            <a:ext cx="1296987" cy="8636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</a:t>
            </a:r>
            <a:endParaRPr lang="ru-RU" sz="4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254" name="AutoShape 134">
            <a:hlinkClick r:id="rId2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59338" y="1773238"/>
            <a:ext cx="1296987" cy="935037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4</a:t>
            </a:r>
          </a:p>
        </p:txBody>
      </p:sp>
      <p:sp>
        <p:nvSpPr>
          <p:cNvPr id="5255" name="AutoShape 135">
            <a:hlinkClick r:id="rId2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59338" y="2781300"/>
            <a:ext cx="1296987" cy="8636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7</a:t>
            </a:r>
          </a:p>
        </p:txBody>
      </p:sp>
      <p:sp>
        <p:nvSpPr>
          <p:cNvPr id="5256" name="AutoShape 136">
            <a:hlinkClick r:id="rId2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59338" y="3716338"/>
            <a:ext cx="1295400" cy="93662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</a:t>
            </a:r>
            <a:r>
              <a:rPr lang="ru-RU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0</a:t>
            </a:r>
          </a:p>
        </p:txBody>
      </p:sp>
      <p:sp>
        <p:nvSpPr>
          <p:cNvPr id="5257" name="AutoShape 137">
            <a:hlinkClick r:id="rId2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59338" y="4724400"/>
            <a:ext cx="1296987" cy="8636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</a:t>
            </a:r>
            <a:r>
              <a:rPr lang="ru-RU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</a:t>
            </a:r>
          </a:p>
        </p:txBody>
      </p:sp>
      <p:sp>
        <p:nvSpPr>
          <p:cNvPr id="5258" name="AutoShape 138">
            <a:hlinkClick r:id="rId2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59338" y="5661025"/>
            <a:ext cx="1296987" cy="93662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16</a:t>
            </a:r>
          </a:p>
        </p:txBody>
      </p:sp>
      <p:sp>
        <p:nvSpPr>
          <p:cNvPr id="5259" name="AutoShape 139">
            <a:hlinkClick r:id="rId2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27763" y="836613"/>
            <a:ext cx="1296987" cy="8636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</a:t>
            </a:r>
          </a:p>
        </p:txBody>
      </p:sp>
      <p:sp>
        <p:nvSpPr>
          <p:cNvPr id="5260" name="AutoShape 140">
            <a:hlinkClick r:id="rId2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27763" y="1773238"/>
            <a:ext cx="1295400" cy="935037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5</a:t>
            </a:r>
          </a:p>
        </p:txBody>
      </p:sp>
      <p:sp>
        <p:nvSpPr>
          <p:cNvPr id="5261" name="AutoShape 141">
            <a:hlinkClick r:id="rId2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27763" y="2781300"/>
            <a:ext cx="1295400" cy="8636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8</a:t>
            </a:r>
          </a:p>
        </p:txBody>
      </p:sp>
      <p:sp>
        <p:nvSpPr>
          <p:cNvPr id="5262" name="AutoShape 142">
            <a:hlinkClick r:id="rId2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27763" y="3716338"/>
            <a:ext cx="1296987" cy="93662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</a:t>
            </a:r>
            <a:r>
              <a:rPr lang="ru-RU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</a:t>
            </a:r>
          </a:p>
        </p:txBody>
      </p:sp>
      <p:sp>
        <p:nvSpPr>
          <p:cNvPr id="5263" name="AutoShape 143">
            <a:hlinkClick r:id="rId3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27763" y="4724400"/>
            <a:ext cx="1295400" cy="8636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14</a:t>
            </a:r>
          </a:p>
        </p:txBody>
      </p:sp>
      <p:sp>
        <p:nvSpPr>
          <p:cNvPr id="5264" name="AutoShape 144">
            <a:hlinkClick r:id="rId3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27763" y="5661025"/>
            <a:ext cx="1296987" cy="93662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</a:t>
            </a:r>
            <a:r>
              <a:rPr lang="ru-RU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7</a:t>
            </a:r>
          </a:p>
        </p:txBody>
      </p:sp>
      <p:sp>
        <p:nvSpPr>
          <p:cNvPr id="5265" name="AutoShape 145">
            <a:hlinkClick r:id="rId3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836613"/>
            <a:ext cx="1368425" cy="8636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</a:t>
            </a:r>
          </a:p>
        </p:txBody>
      </p:sp>
      <p:sp>
        <p:nvSpPr>
          <p:cNvPr id="5266" name="AutoShape 146">
            <a:hlinkClick r:id="rId3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1773238"/>
            <a:ext cx="1368425" cy="935037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6</a:t>
            </a:r>
          </a:p>
        </p:txBody>
      </p:sp>
      <p:sp>
        <p:nvSpPr>
          <p:cNvPr id="5267" name="AutoShape 147">
            <a:hlinkClick r:id="rId3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2781300"/>
            <a:ext cx="1368425" cy="8636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9</a:t>
            </a:r>
          </a:p>
        </p:txBody>
      </p:sp>
      <p:sp>
        <p:nvSpPr>
          <p:cNvPr id="5268" name="AutoShape 148">
            <a:hlinkClick r:id="rId3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3716338"/>
            <a:ext cx="1368425" cy="93662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12</a:t>
            </a:r>
          </a:p>
        </p:txBody>
      </p:sp>
      <p:sp>
        <p:nvSpPr>
          <p:cNvPr id="5269" name="AutoShape 149">
            <a:hlinkClick r:id="rId3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4724400"/>
            <a:ext cx="1368425" cy="8636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15</a:t>
            </a:r>
            <a:endParaRPr lang="ru-RU" sz="4400" b="1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270" name="AutoShape 150">
            <a:hlinkClick r:id="rId3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5661025"/>
            <a:ext cx="1368425" cy="93662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</a:t>
            </a:r>
            <a:r>
              <a:rPr lang="ru-RU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8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5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5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4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5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5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4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5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4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5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4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5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4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5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4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5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4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5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4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5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4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5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5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5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5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5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5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5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5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5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5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5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5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5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5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5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5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5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5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5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5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 nodeType="clickPar">
                      <p:stCondLst>
                        <p:cond delay="0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5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6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5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61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 nodeType="clickPar">
                      <p:stCondLst>
                        <p:cond delay="0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5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6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5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5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63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5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 nodeType="clickPar">
                      <p:stCondLst>
                        <p:cond delay="0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5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6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 nodeType="clickPar">
                      <p:stCondLst>
                        <p:cond delay="0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5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65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5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 nodeType="clickPar">
                      <p:stCondLst>
                        <p:cond delay="0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500"/>
                                        <p:tgtEl>
                                          <p:spTgt spid="5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6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5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 nodeType="clickPar">
                      <p:stCondLst>
                        <p:cond delay="0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" dur="500"/>
                                        <p:tgtEl>
                                          <p:spTgt spid="5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6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5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 nodeType="clickPar">
                      <p:stCondLst>
                        <p:cond delay="0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4" dur="500"/>
                                        <p:tgtEl>
                                          <p:spTgt spid="5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68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5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 nodeType="clickPar">
                      <p:stCondLst>
                        <p:cond delay="0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500"/>
                                        <p:tgtEl>
                                          <p:spTgt spid="5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69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5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 nodeType="clickPar">
                      <p:stCondLst>
                        <p:cond delay="0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6" dur="500"/>
                                        <p:tgtEl>
                                          <p:spTgt spid="5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70"/>
                  </p:tgtEl>
                </p:cond>
              </p:nextCondLst>
            </p:seq>
          </p:childTnLst>
        </p:cTn>
      </p:par>
    </p:tnLst>
    <p:bldLst>
      <p:bldP spid="5235" grpId="0" animBg="1"/>
      <p:bldP spid="5237" grpId="0" animBg="1"/>
      <p:bldP spid="5238" grpId="0" animBg="1"/>
      <p:bldP spid="5239" grpId="0" animBg="1"/>
      <p:bldP spid="5240" grpId="0" animBg="1"/>
      <p:bldP spid="5241" grpId="0" animBg="1"/>
      <p:bldP spid="5242" grpId="0" animBg="1"/>
      <p:bldP spid="5243" grpId="0" animBg="1"/>
      <p:bldP spid="5244" grpId="0" animBg="1"/>
      <p:bldP spid="5245" grpId="0" animBg="1"/>
      <p:bldP spid="5246" grpId="0" animBg="1"/>
      <p:bldP spid="5247" grpId="0" animBg="1"/>
      <p:bldP spid="5248" grpId="0" animBg="1"/>
      <p:bldP spid="5249" grpId="0" animBg="1"/>
      <p:bldP spid="5250" grpId="0" animBg="1"/>
      <p:bldP spid="5251" grpId="0" animBg="1"/>
      <p:bldP spid="5252" grpId="0" animBg="1"/>
      <p:bldP spid="5253" grpId="0" animBg="1"/>
      <p:bldP spid="5254" grpId="0" animBg="1"/>
      <p:bldP spid="5255" grpId="0" animBg="1"/>
      <p:bldP spid="5256" grpId="0" animBg="1"/>
      <p:bldP spid="5257" grpId="0" animBg="1"/>
      <p:bldP spid="5258" grpId="0" animBg="1"/>
      <p:bldP spid="5259" grpId="0" animBg="1"/>
      <p:bldP spid="5260" grpId="0" animBg="1"/>
      <p:bldP spid="5261" grpId="0" animBg="1"/>
      <p:bldP spid="5262" grpId="0" animBg="1"/>
      <p:bldP spid="5263" grpId="0" animBg="1"/>
      <p:bldP spid="5264" grpId="0" animBg="1"/>
      <p:bldP spid="5265" grpId="0" animBg="1"/>
      <p:bldP spid="5266" grpId="0" animBg="1"/>
      <p:bldP spid="5267" grpId="0" animBg="1"/>
      <p:bldP spid="5268" grpId="0" animBg="1"/>
      <p:bldP spid="5269" grpId="0" animBg="1"/>
      <p:bldP spid="527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142875" y="142875"/>
            <a:ext cx="8786813" cy="29289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Сколько здесь чисел, которые делятся на 5 и на 10?</a:t>
            </a:r>
          </a:p>
          <a:p>
            <a:pPr algn="ctr" eaLnBrk="0" hangingPunct="0">
              <a:defRPr/>
            </a:pPr>
            <a:r>
              <a:rPr lang="ru-RU" sz="5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5447,  900, 4005, 99309, </a:t>
            </a:r>
          </a:p>
          <a:p>
            <a:pPr algn="ctr" eaLnBrk="0" hangingPunct="0">
              <a:defRPr/>
            </a:pPr>
            <a:r>
              <a:rPr lang="ru-RU" sz="5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420340, 15345</a:t>
            </a:r>
          </a:p>
        </p:txBody>
      </p:sp>
      <p:sp>
        <p:nvSpPr>
          <p:cNvPr id="13" name="Скругленный прямоугольник 12">
            <a:hlinkClick r:id="rId2" action="ppaction://hlinksldjump"/>
          </p:cNvPr>
          <p:cNvSpPr/>
          <p:nvPr/>
        </p:nvSpPr>
        <p:spPr>
          <a:xfrm>
            <a:off x="785786" y="3357562"/>
            <a:ext cx="3286148" cy="919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4" name="Скругленный прямоугольник 13">
            <a:hlinkClick r:id="rId3" action="ppaction://hlinksldjump"/>
          </p:cNvPr>
          <p:cNvSpPr/>
          <p:nvPr/>
        </p:nvSpPr>
        <p:spPr>
          <a:xfrm>
            <a:off x="785787" y="4608942"/>
            <a:ext cx="3346384" cy="811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5" name="Скругленный прямоугольник 14">
            <a:hlinkClick r:id="rId2" action="ppaction://hlinksldjump"/>
          </p:cNvPr>
          <p:cNvSpPr/>
          <p:nvPr/>
        </p:nvSpPr>
        <p:spPr>
          <a:xfrm>
            <a:off x="785786" y="5765454"/>
            <a:ext cx="3357586" cy="869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4</a:t>
            </a:r>
          </a:p>
        </p:txBody>
      </p:sp>
      <p:pic>
        <p:nvPicPr>
          <p:cNvPr id="22534" name="Picture 13" descr="http://fenix194.narod.ru/kz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3" y="3357563"/>
            <a:ext cx="441325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http://dreamworlds.ru/uploads/posts/2008-11/1226727414_-www.gdegde.kz-album_pic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785938"/>
            <a:ext cx="4214813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2875" y="142875"/>
            <a:ext cx="8786813" cy="17859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Сколько нечетных делителей у числа 9?</a:t>
            </a:r>
            <a:endParaRPr lang="ru-RU" sz="54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785786" y="2143116"/>
            <a:ext cx="3286148" cy="919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785787" y="3394496"/>
            <a:ext cx="3346384" cy="811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785786" y="4551008"/>
            <a:ext cx="3357586" cy="869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42875" y="142875"/>
            <a:ext cx="8786813" cy="17859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Сколько нечетных цифр </a:t>
            </a:r>
          </a:p>
          <a:p>
            <a:pPr algn="ctr" eaLnBrk="0" hangingPunct="0">
              <a:defRPr/>
            </a:pPr>
            <a:r>
              <a:rPr lang="ru-RU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Вы знаете?</a:t>
            </a:r>
            <a:endParaRPr lang="ru-RU" sz="54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Скругленный прямоугольник 7">
            <a:hlinkClick r:id="rId2" action="ppaction://hlinksldjump"/>
          </p:cNvPr>
          <p:cNvSpPr/>
          <p:nvPr/>
        </p:nvSpPr>
        <p:spPr>
          <a:xfrm>
            <a:off x="785786" y="2143116"/>
            <a:ext cx="3286148" cy="919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785787" y="3394496"/>
            <a:ext cx="3346384" cy="811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785786" y="4551008"/>
            <a:ext cx="3357586" cy="869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6</a:t>
            </a:r>
          </a:p>
        </p:txBody>
      </p:sp>
      <p:pic>
        <p:nvPicPr>
          <p:cNvPr id="24582" name="Picture 8" descr="Картинка 158 из 640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714500"/>
            <a:ext cx="4656137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 descr="http://30.media.tumblr.com/tumblr_kwqpk2GozC1qzado8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259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4000500"/>
            <a:ext cx="8786813" cy="17859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Сколько четных цифр </a:t>
            </a:r>
          </a:p>
          <a:p>
            <a:pPr algn="ctr" eaLnBrk="0" hangingPunct="0">
              <a:defRPr/>
            </a:pPr>
            <a:r>
              <a:rPr lang="ru-RU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Вы знаете?</a:t>
            </a:r>
            <a:endParaRPr lang="ru-RU" sz="54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5000628" y="428604"/>
            <a:ext cx="3286148" cy="919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5000629" y="1679984"/>
            <a:ext cx="3346384" cy="811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5000628" y="2836496"/>
            <a:ext cx="3357586" cy="869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6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2875" y="142875"/>
            <a:ext cx="8786813" cy="17859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Назовите наименьшее простое число</a:t>
            </a:r>
            <a:endParaRPr lang="ru-RU" sz="54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785786" y="2143116"/>
            <a:ext cx="3286148" cy="919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785787" y="3394496"/>
            <a:ext cx="3346384" cy="811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0</a:t>
            </a: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785786" y="4551008"/>
            <a:ext cx="3357586" cy="869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</a:t>
            </a:r>
          </a:p>
        </p:txBody>
      </p:sp>
      <p:pic>
        <p:nvPicPr>
          <p:cNvPr id="26630" name="Picture 7" descr="Картинка 176 из 640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714500"/>
            <a:ext cx="4214813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9" descr="Картинка 185 из 64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75" y="0"/>
            <a:ext cx="4251325" cy="60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85750" y="357188"/>
            <a:ext cx="4214813" cy="3786187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4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Число синих полосок на этой тельняшке четное?</a:t>
            </a:r>
          </a:p>
        </p:txBody>
      </p: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1142976" y="4500570"/>
            <a:ext cx="163685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НЕТ</a:t>
            </a:r>
          </a:p>
        </p:txBody>
      </p:sp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1214414" y="5715016"/>
            <a:ext cx="1500198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Да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9" descr="Картинка 185 из 64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428625"/>
            <a:ext cx="3286125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2875" y="142875"/>
            <a:ext cx="5643563" cy="40719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Если число золотых монет делится на 10 пиратов поровну, то все это золото можно разделить и между 2 пиратами?</a:t>
            </a:r>
            <a:endParaRPr lang="ru-RU" sz="54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571472" y="5000636"/>
            <a:ext cx="3286148" cy="919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да</a:t>
            </a: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5214942" y="5072074"/>
            <a:ext cx="3346384" cy="811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нет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9" descr="Картинка 185 из 64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62375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143375" y="142875"/>
            <a:ext cx="4786313" cy="33575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Сколько делителей, кратных 3, у числа 15?</a:t>
            </a:r>
            <a:endParaRPr lang="ru-RU" sz="54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214282" y="5643578"/>
            <a:ext cx="3286148" cy="919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2143108" y="4357694"/>
            <a:ext cx="3346384" cy="811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4143372" y="5715016"/>
            <a:ext cx="3357586" cy="869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6" descr="Картинка 191 из 64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0"/>
            <a:ext cx="50768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987675" y="1700213"/>
            <a:ext cx="5832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>
              <a:latin typeface="Tahoma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00063" y="179388"/>
            <a:ext cx="4572000" cy="26781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 dirty="0"/>
              <a:t>Какое из чисел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4800" b="1" dirty="0"/>
              <a:t>делится на 2 и на 3?</a:t>
            </a:r>
          </a:p>
        </p:txBody>
      </p:sp>
      <p:sp>
        <p:nvSpPr>
          <p:cNvPr id="17" name="Скругленный прямоугольник 16">
            <a:hlinkClick r:id="rId3" action="ppaction://hlinksldjump"/>
          </p:cNvPr>
          <p:cNvSpPr/>
          <p:nvPr/>
        </p:nvSpPr>
        <p:spPr>
          <a:xfrm>
            <a:off x="5357818" y="3214686"/>
            <a:ext cx="3357586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4 467</a:t>
            </a:r>
          </a:p>
        </p:txBody>
      </p:sp>
      <p:sp>
        <p:nvSpPr>
          <p:cNvPr id="18" name="Скругленный прямоугольник 17">
            <a:hlinkClick r:id="rId3" action="ppaction://hlinksldjump"/>
          </p:cNvPr>
          <p:cNvSpPr/>
          <p:nvPr/>
        </p:nvSpPr>
        <p:spPr>
          <a:xfrm>
            <a:off x="428596" y="3286124"/>
            <a:ext cx="3357586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60 032</a:t>
            </a:r>
          </a:p>
        </p:txBody>
      </p:sp>
      <p:sp>
        <p:nvSpPr>
          <p:cNvPr id="19" name="Скругленный прямоугольник 18">
            <a:hlinkClick r:id="rId4" action="ppaction://hlinksldjump"/>
          </p:cNvPr>
          <p:cNvSpPr/>
          <p:nvPr/>
        </p:nvSpPr>
        <p:spPr>
          <a:xfrm>
            <a:off x="2643174" y="5286364"/>
            <a:ext cx="4071966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990 306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 descr="Картинка 195 из 64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62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28625" y="4000500"/>
            <a:ext cx="8358188" cy="22145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Сколько четных двухзначных чисел можно составить, используя цифры 1, 2 и 3? </a:t>
            </a:r>
            <a:endParaRPr lang="ru-RU" sz="54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5000628" y="428604"/>
            <a:ext cx="3286148" cy="919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5000629" y="1679984"/>
            <a:ext cx="3346384" cy="811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5000628" y="2836496"/>
            <a:ext cx="3357586" cy="869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много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2987675" y="1700213"/>
            <a:ext cx="5832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>
              <a:latin typeface="Tahoma" pitchFamily="34" charset="0"/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571500" y="285750"/>
            <a:ext cx="82153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/>
              <a:t>Какое из чисел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4800" b="1"/>
              <a:t> не делится на 2?</a:t>
            </a:r>
          </a:p>
        </p:txBody>
      </p:sp>
      <p:sp>
        <p:nvSpPr>
          <p:cNvPr id="8" name="Скругленный прямоугольник 7">
            <a:hlinkClick r:id="rId2" action="ppaction://hlinksldjump"/>
          </p:cNvPr>
          <p:cNvSpPr/>
          <p:nvPr/>
        </p:nvSpPr>
        <p:spPr>
          <a:xfrm>
            <a:off x="5214942" y="2571744"/>
            <a:ext cx="3357586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4 467</a:t>
            </a:r>
          </a:p>
        </p:txBody>
      </p: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571472" y="2643182"/>
            <a:ext cx="3357586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60 032</a:t>
            </a:r>
          </a:p>
        </p:txBody>
      </p: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2643174" y="4929198"/>
            <a:ext cx="4071966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99 0906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14313" y="2428875"/>
            <a:ext cx="8429625" cy="250031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Можно ли разделить </a:t>
            </a:r>
          </a:p>
          <a:p>
            <a:pPr algn="ctr" eaLnBrk="0" hangingPunct="0">
              <a:defRPr/>
            </a:pPr>
            <a:r>
              <a:rPr lang="ru-RU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147 пиратов на 3  равные</a:t>
            </a:r>
          </a:p>
          <a:p>
            <a:pPr algn="ctr" eaLnBrk="0" hangingPunct="0">
              <a:defRPr/>
            </a:pPr>
            <a:r>
              <a:rPr lang="ru-RU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по числу людей команды?</a:t>
            </a:r>
            <a:endParaRPr lang="ru-RU" sz="54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Скругленный прямоугольник 6">
            <a:hlinkClick r:id="rId2" action="ppaction://hlinksldjump"/>
          </p:cNvPr>
          <p:cNvSpPr/>
          <p:nvPr/>
        </p:nvSpPr>
        <p:spPr>
          <a:xfrm>
            <a:off x="214282" y="4714884"/>
            <a:ext cx="3929090" cy="164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Да, потому что…</a:t>
            </a:r>
          </a:p>
        </p:txBody>
      </p: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4786314" y="4714884"/>
            <a:ext cx="4143372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Нет, потому что…</a:t>
            </a:r>
          </a:p>
        </p:txBody>
      </p:sp>
      <p:pic>
        <p:nvPicPr>
          <p:cNvPr id="32773" name="Picture 9" descr="Картинка 239 из 640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0"/>
            <a:ext cx="496411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429000" y="428625"/>
            <a:ext cx="5572125" cy="307181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Делится ли сумма </a:t>
            </a:r>
          </a:p>
          <a:p>
            <a:pPr algn="ctr" eaLnBrk="0" hangingPunct="0">
              <a:defRPr/>
            </a:pPr>
            <a:r>
              <a:rPr lang="ru-RU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250 + 125 + 75</a:t>
            </a:r>
          </a:p>
          <a:p>
            <a:pPr algn="ctr" eaLnBrk="0" hangingPunct="0">
              <a:defRPr/>
            </a:pPr>
            <a:r>
              <a:rPr lang="ru-RU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без остатка на 25?</a:t>
            </a:r>
            <a:endParaRPr lang="ru-RU" sz="54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Скругленный прямоугольник 6">
            <a:hlinkClick r:id="rId2" action="ppaction://hlinksldjump"/>
          </p:cNvPr>
          <p:cNvSpPr/>
          <p:nvPr/>
        </p:nvSpPr>
        <p:spPr>
          <a:xfrm>
            <a:off x="428596" y="4572008"/>
            <a:ext cx="3286148" cy="919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Да </a:t>
            </a: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4357686" y="4643446"/>
            <a:ext cx="3346384" cy="811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Нет </a:t>
            </a:r>
          </a:p>
        </p:txBody>
      </p:sp>
      <p:pic>
        <p:nvPicPr>
          <p:cNvPr id="33797" name="Picture 7" descr="Картинка 231 из 640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85750"/>
            <a:ext cx="37147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7" descr="http://allday.ru/uploads/posts/2010-01/1264749516_pira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357188"/>
            <a:ext cx="328612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71500" y="285750"/>
            <a:ext cx="4786313" cy="33575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Сколько делителей, кратных 5, </a:t>
            </a:r>
          </a:p>
          <a:p>
            <a:pPr algn="ctr" eaLnBrk="0" hangingPunct="0">
              <a:defRPr/>
            </a:pPr>
            <a:r>
              <a:rPr lang="ru-RU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у числа 45?</a:t>
            </a:r>
            <a:endParaRPr lang="ru-RU" sz="54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642910" y="4500570"/>
            <a:ext cx="3286148" cy="919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642910" y="3500438"/>
            <a:ext cx="3346384" cy="811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1" name="Скругленный прямоугольник 10">
            <a:hlinkClick r:id="rId4" action="ppaction://hlinksldjump"/>
          </p:cNvPr>
          <p:cNvSpPr/>
          <p:nvPr/>
        </p:nvSpPr>
        <p:spPr>
          <a:xfrm>
            <a:off x="571472" y="5643578"/>
            <a:ext cx="3357586" cy="869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1403350" y="1341438"/>
            <a:ext cx="70564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       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143375" y="142875"/>
            <a:ext cx="4786313" cy="39290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60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Делится ли число </a:t>
            </a:r>
          </a:p>
          <a:p>
            <a:pPr algn="ctr" eaLnBrk="0" hangingPunct="0">
              <a:defRPr/>
            </a:pPr>
            <a:r>
              <a:rPr lang="ru-RU" sz="60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534 567 </a:t>
            </a:r>
          </a:p>
          <a:p>
            <a:pPr algn="ctr" eaLnBrk="0" hangingPunct="0">
              <a:defRPr/>
            </a:pPr>
            <a:r>
              <a:rPr lang="ru-RU" sz="60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на 3?</a:t>
            </a:r>
            <a:endParaRPr lang="ru-RU" sz="72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2786050" y="5643578"/>
            <a:ext cx="3286148" cy="919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Да </a:t>
            </a:r>
          </a:p>
        </p:txBody>
      </p: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2786050" y="4429132"/>
            <a:ext cx="3346384" cy="811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нет</a:t>
            </a:r>
          </a:p>
        </p:txBody>
      </p:sp>
      <p:pic>
        <p:nvPicPr>
          <p:cNvPr id="35846" name="Picture 8" descr="Картинка 267 из 640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36957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 txBox="1">
            <a:spLocks/>
          </p:cNvSpPr>
          <p:nvPr/>
        </p:nvSpPr>
        <p:spPr>
          <a:xfrm>
            <a:off x="4143375" y="142875"/>
            <a:ext cx="4786313" cy="33575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5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Сколько простых чисел  среди тех, что меньше 10?</a:t>
            </a:r>
            <a:endParaRPr lang="ru-RU" sz="66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3" name="Скругленный прямоугольник 22">
            <a:hlinkClick r:id="rId2" action="ppaction://hlinksldjump"/>
          </p:cNvPr>
          <p:cNvSpPr/>
          <p:nvPr/>
        </p:nvSpPr>
        <p:spPr>
          <a:xfrm>
            <a:off x="214282" y="5643578"/>
            <a:ext cx="3286148" cy="919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24" name="Скругленный прямоугольник 23">
            <a:hlinkClick r:id="rId2" action="ppaction://hlinksldjump"/>
          </p:cNvPr>
          <p:cNvSpPr/>
          <p:nvPr/>
        </p:nvSpPr>
        <p:spPr>
          <a:xfrm>
            <a:off x="214282" y="4429132"/>
            <a:ext cx="3346384" cy="811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25" name="Скругленный прямоугольник 24">
            <a:hlinkClick r:id="rId3" action="ppaction://hlinksldjump"/>
          </p:cNvPr>
          <p:cNvSpPr/>
          <p:nvPr/>
        </p:nvSpPr>
        <p:spPr>
          <a:xfrm>
            <a:off x="4143372" y="5715016"/>
            <a:ext cx="3357586" cy="869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4</a:t>
            </a:r>
          </a:p>
        </p:txBody>
      </p:sp>
      <p:pic>
        <p:nvPicPr>
          <p:cNvPr id="36870" name="Picture 93" descr="Картинка 258 из 640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719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Скругленный прямоугольник 26">
            <a:hlinkClick r:id="rId2" action="ppaction://hlinksldjump"/>
          </p:cNvPr>
          <p:cNvSpPr/>
          <p:nvPr/>
        </p:nvSpPr>
        <p:spPr>
          <a:xfrm>
            <a:off x="4143372" y="4429132"/>
            <a:ext cx="3357586" cy="869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6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143375" y="142875"/>
            <a:ext cx="4786313" cy="33575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Сколько чисел, кратных 3, среди тех, что больше 12, но меньше 20?</a:t>
            </a:r>
            <a:endParaRPr lang="ru-RU" sz="54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214282" y="5643578"/>
            <a:ext cx="3286148" cy="919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2143108" y="4357694"/>
            <a:ext cx="3346384" cy="811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1" name="Скругленный прямоугольник 10">
            <a:hlinkClick r:id="rId3" action="ppaction://hlinksldjump"/>
          </p:cNvPr>
          <p:cNvSpPr/>
          <p:nvPr/>
        </p:nvSpPr>
        <p:spPr>
          <a:xfrm>
            <a:off x="4143372" y="5715016"/>
            <a:ext cx="3357586" cy="869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</a:t>
            </a:r>
          </a:p>
        </p:txBody>
      </p:sp>
      <p:pic>
        <p:nvPicPr>
          <p:cNvPr id="37894" name="Picture 8" descr="Картинка 340 из 640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0"/>
            <a:ext cx="29337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143375" y="142875"/>
            <a:ext cx="4786313" cy="33575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Найдите значение Х, если известно, что Х – простое число</a:t>
            </a:r>
          </a:p>
          <a:p>
            <a:pPr algn="ctr" eaLnBrk="0" hangingPunct="0">
              <a:defRPr/>
            </a:pPr>
            <a:r>
              <a:rPr lang="en-US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44 &lt; X &lt; 4</a:t>
            </a:r>
            <a:r>
              <a:rPr lang="ru-RU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8</a:t>
            </a:r>
            <a:endParaRPr lang="ru-RU" sz="54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Скругленный прямоугольник 7">
            <a:hlinkClick r:id="rId2" action="ppaction://hlinksldjump"/>
          </p:cNvPr>
          <p:cNvSpPr/>
          <p:nvPr/>
        </p:nvSpPr>
        <p:spPr>
          <a:xfrm>
            <a:off x="1714480" y="4643446"/>
            <a:ext cx="3286148" cy="919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46</a:t>
            </a:r>
          </a:p>
        </p:txBody>
      </p:sp>
      <p:sp>
        <p:nvSpPr>
          <p:cNvPr id="9" name="Скругленный прямоугольник 8">
            <a:hlinkClick r:id="rId2" action="ppaction://hlinksldjump"/>
          </p:cNvPr>
          <p:cNvSpPr/>
          <p:nvPr/>
        </p:nvSpPr>
        <p:spPr>
          <a:xfrm>
            <a:off x="285720" y="3714752"/>
            <a:ext cx="3346384" cy="811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45</a:t>
            </a:r>
          </a:p>
        </p:txBody>
      </p:sp>
      <p:sp>
        <p:nvSpPr>
          <p:cNvPr id="10" name="Скругленный прямоугольник 9">
            <a:hlinkClick r:id="rId3" action="ppaction://hlinksldjump"/>
          </p:cNvPr>
          <p:cNvSpPr/>
          <p:nvPr/>
        </p:nvSpPr>
        <p:spPr>
          <a:xfrm>
            <a:off x="4143372" y="5715016"/>
            <a:ext cx="3357586" cy="869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47</a:t>
            </a:r>
          </a:p>
        </p:txBody>
      </p:sp>
      <p:pic>
        <p:nvPicPr>
          <p:cNvPr id="38918" name="Picture 7" descr="Картинка 392 из 640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4071938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785813" y="142875"/>
            <a:ext cx="8143875" cy="33575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60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Сформулируйте признак делимости </a:t>
            </a:r>
          </a:p>
          <a:p>
            <a:pPr algn="ctr" eaLnBrk="0" hangingPunct="0">
              <a:defRPr/>
            </a:pPr>
            <a:r>
              <a:rPr lang="ru-RU" sz="60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на 3</a:t>
            </a:r>
            <a:endParaRPr lang="ru-RU" sz="72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9939" name="Picture 7" descr="http://www.piratia.ru/showimg.php?url=http%3A%2F%2Fyoursmileys.ru%2Fhsmile%2Fpirates%2Ft3819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3286125"/>
            <a:ext cx="39592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143375" y="142875"/>
            <a:ext cx="4786313" cy="33575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5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Если число кратно 9 и 5, то будет ли оно кратно 45?</a:t>
            </a:r>
          </a:p>
        </p:txBody>
      </p:sp>
      <p:sp>
        <p:nvSpPr>
          <p:cNvPr id="10" name="Скругленный прямоугольник 9">
            <a:hlinkClick r:id="rId2" action="ppaction://hlinksldjump"/>
          </p:cNvPr>
          <p:cNvSpPr/>
          <p:nvPr/>
        </p:nvSpPr>
        <p:spPr>
          <a:xfrm>
            <a:off x="571472" y="4714884"/>
            <a:ext cx="3346384" cy="811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Да  </a:t>
            </a:r>
          </a:p>
        </p:txBody>
      </p:sp>
      <p:sp>
        <p:nvSpPr>
          <p:cNvPr id="11" name="Скругленный прямоугольник 10">
            <a:hlinkClick r:id="rId3" action="ppaction://hlinksldjump"/>
          </p:cNvPr>
          <p:cNvSpPr/>
          <p:nvPr/>
        </p:nvSpPr>
        <p:spPr>
          <a:xfrm>
            <a:off x="4429124" y="4714884"/>
            <a:ext cx="3357586" cy="869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Нет</a:t>
            </a:r>
          </a:p>
        </p:txBody>
      </p:sp>
      <p:pic>
        <p:nvPicPr>
          <p:cNvPr id="40965" name="Picture 8" descr="Картинка 422 из 639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987" name="Picture 4" descr="http://www.spletnik.ru/img/2007/CELEBS/4uzhie/K/177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714375"/>
            <a:ext cx="4929187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57188" y="642938"/>
            <a:ext cx="378618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ru-RU" sz="4800" b="1">
                <a:solidFill>
                  <a:srgbClr val="FFFF00"/>
                </a:solidFill>
              </a:rPr>
              <a:t>СРОЧНО</a:t>
            </a:r>
            <a:br>
              <a:rPr lang="ru-RU" sz="4800" b="1">
                <a:solidFill>
                  <a:srgbClr val="FFFF00"/>
                </a:solidFill>
              </a:rPr>
            </a:br>
            <a:r>
              <a:rPr lang="ru-RU" sz="4800" b="1">
                <a:solidFill>
                  <a:srgbClr val="FFFF00"/>
                </a:solidFill>
              </a:rPr>
              <a:t>УЧИ ПРАВИЛА!</a:t>
            </a:r>
          </a:p>
          <a:p>
            <a:pPr eaLnBrk="1" hangingPunct="1"/>
            <a:r>
              <a:rPr lang="ru-RU" sz="4800" b="1">
                <a:solidFill>
                  <a:srgbClr val="FFFF00"/>
                </a:solidFill>
              </a:rPr>
              <a:t>А мы идём топить корабли!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bulk2.destructoid.com/ul/173955-he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2071688"/>
            <a:ext cx="33623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28625" y="357188"/>
            <a:ext cx="8229600" cy="13684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4400" b="1" ker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Какое из чисел делится одновременно и на 3 и на 5?</a:t>
            </a:r>
            <a:endParaRPr lang="ru-RU" sz="44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Скругленный прямоугольник 7">
            <a:hlinkClick r:id="rId3" action="ppaction://hlinksldjump"/>
          </p:cNvPr>
          <p:cNvSpPr/>
          <p:nvPr/>
        </p:nvSpPr>
        <p:spPr>
          <a:xfrm>
            <a:off x="112634" y="2795302"/>
            <a:ext cx="2714612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1 455</a:t>
            </a: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6357950" y="2714620"/>
            <a:ext cx="2714612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60 125</a:t>
            </a:r>
          </a:p>
        </p:txBody>
      </p:sp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2857488" y="5072074"/>
            <a:ext cx="3571900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33 353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8215370" cy="6143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игры:</a:t>
            </a:r>
          </a:p>
          <a:p>
            <a:pPr marL="914400" indent="-914400">
              <a:buFontTx/>
              <a:buAutoNum type="arabicPeriod"/>
              <a:defRPr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Играют две команды «Синие» и «Красные»</a:t>
            </a:r>
          </a:p>
          <a:p>
            <a:pPr marL="914400" indent="-914400">
              <a:buFontTx/>
              <a:buAutoNum type="arabicPeriod"/>
              <a:defRPr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Команда «Красных» бьет по полю синего цвета и отвечает на вопросы. Правильный ответ приносит 1 балл.</a:t>
            </a:r>
          </a:p>
          <a:p>
            <a:pPr marL="914400" indent="-914400">
              <a:buFontTx/>
              <a:buAutoNum type="arabicPeriod"/>
              <a:defRPr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 этого команда противника наносит ответный удар</a:t>
            </a:r>
          </a:p>
          <a:p>
            <a:pPr marL="914400" indent="-914400">
              <a:defRPr/>
            </a:pP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914400" indent="-914400" algn="ctr">
              <a:defRPr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УСПЕХОВ!!!   НАЧАЛИ!!!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Картинка 84 из 64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431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673350" y="571500"/>
            <a:ext cx="6184900" cy="28575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Верно ли, что если число делится на 3, то оно делится и на 9 тоже?</a:t>
            </a: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1643042" y="3929066"/>
            <a:ext cx="2928958" cy="2461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НЕТ</a:t>
            </a: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5500694" y="4000504"/>
            <a:ext cx="2684435" cy="2461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Да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28625" y="357188"/>
            <a:ext cx="8229600" cy="250031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3 яйца варились 3 минуты. </a:t>
            </a:r>
          </a:p>
          <a:p>
            <a:pPr algn="ctr" eaLnBrk="0" hangingPunct="0">
              <a:defRPr/>
            </a:pPr>
            <a:r>
              <a:rPr lang="ru-RU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Сколько минут варилось одно яйцо?</a:t>
            </a: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42844" y="2795302"/>
            <a:ext cx="3286148" cy="1133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9 мин</a:t>
            </a:r>
          </a:p>
        </p:txBody>
      </p:sp>
      <p:sp>
        <p:nvSpPr>
          <p:cNvPr id="8" name="Скругленный прямоугольник 7">
            <a:hlinkClick r:id="rId2" action="ppaction://hlinksldjump"/>
          </p:cNvPr>
          <p:cNvSpPr/>
          <p:nvPr/>
        </p:nvSpPr>
        <p:spPr>
          <a:xfrm>
            <a:off x="142845" y="4071942"/>
            <a:ext cx="3346384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 мин</a:t>
            </a:r>
          </a:p>
        </p:txBody>
      </p: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142844" y="5214950"/>
            <a:ext cx="335758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3 мин</a:t>
            </a:r>
          </a:p>
        </p:txBody>
      </p:sp>
      <p:pic>
        <p:nvPicPr>
          <p:cNvPr id="8198" name="Picture 7" descr="Картинка 95 из 640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643188"/>
            <a:ext cx="507682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Картинка 89 из 64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86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357563" y="357188"/>
            <a:ext cx="5500687" cy="421481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Сколько здесь простых чисел?</a:t>
            </a:r>
          </a:p>
          <a:p>
            <a:pPr algn="ctr" eaLnBrk="0" hangingPunct="0">
              <a:defRPr/>
            </a:pPr>
            <a:endParaRPr lang="ru-RU" sz="20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ru-RU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1, 8, 5, 11, 10, 15, 19,</a:t>
            </a:r>
          </a:p>
          <a:p>
            <a:pPr algn="ctr" eaLnBrk="0" hangingPunct="0">
              <a:defRPr/>
            </a:pPr>
            <a:endParaRPr lang="ru-RU" sz="44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ru-RU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6, 2, 13, 25, 4, 17</a:t>
            </a:r>
          </a:p>
        </p:txBody>
      </p:sp>
      <p:sp>
        <p:nvSpPr>
          <p:cNvPr id="12" name="Скругленный прямоугольник 11">
            <a:hlinkClick r:id="rId3" action="ppaction://hlinksldjump"/>
          </p:cNvPr>
          <p:cNvSpPr/>
          <p:nvPr/>
        </p:nvSpPr>
        <p:spPr>
          <a:xfrm>
            <a:off x="4429124" y="5000636"/>
            <a:ext cx="952505" cy="1125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13" name="Скругленный прямоугольник 12">
            <a:hlinkClick r:id="rId4" action="ppaction://hlinksldjump"/>
          </p:cNvPr>
          <p:cNvSpPr/>
          <p:nvPr/>
        </p:nvSpPr>
        <p:spPr>
          <a:xfrm>
            <a:off x="6858016" y="5000636"/>
            <a:ext cx="1714480" cy="10715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все</a:t>
            </a:r>
          </a:p>
        </p:txBody>
      </p:sp>
      <p:sp>
        <p:nvSpPr>
          <p:cNvPr id="14" name="Скругленный прямоугольник 13">
            <a:hlinkClick r:id="rId4" action="ppaction://hlinksldjump"/>
          </p:cNvPr>
          <p:cNvSpPr/>
          <p:nvPr/>
        </p:nvSpPr>
        <p:spPr>
          <a:xfrm>
            <a:off x="3286116" y="5000636"/>
            <a:ext cx="1016005" cy="10715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5" name="Скругленный прямоугольник 14">
            <a:hlinkClick r:id="rId4" action="ppaction://hlinksldjump"/>
          </p:cNvPr>
          <p:cNvSpPr/>
          <p:nvPr/>
        </p:nvSpPr>
        <p:spPr>
          <a:xfrm>
            <a:off x="5500694" y="5000636"/>
            <a:ext cx="1016005" cy="10715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7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hlinkClick r:id="rId2" action="ppaction://hlinksldjump"/>
          </p:cNvPr>
          <p:cNvSpPr/>
          <p:nvPr/>
        </p:nvSpPr>
        <p:spPr>
          <a:xfrm>
            <a:off x="1000100" y="2071678"/>
            <a:ext cx="2714612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Да</a:t>
            </a:r>
          </a:p>
        </p:txBody>
      </p:sp>
      <p:sp>
        <p:nvSpPr>
          <p:cNvPr id="11" name="Скругленный прямоугольник 10">
            <a:hlinkClick r:id="rId3" action="ppaction://hlinksldjump"/>
          </p:cNvPr>
          <p:cNvSpPr/>
          <p:nvPr/>
        </p:nvSpPr>
        <p:spPr>
          <a:xfrm>
            <a:off x="4786314" y="2071678"/>
            <a:ext cx="2714612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Нет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14313" y="357188"/>
            <a:ext cx="8643937" cy="16430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Верно  ли:</a:t>
            </a:r>
          </a:p>
          <a:p>
            <a:pPr algn="ctr" eaLnBrk="0" hangingPunct="0">
              <a:defRPr/>
            </a:pPr>
            <a:r>
              <a:rPr lang="ru-RU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Все простые числа - нечетные</a:t>
            </a:r>
          </a:p>
        </p:txBody>
      </p:sp>
      <p:pic>
        <p:nvPicPr>
          <p:cNvPr id="10245" name="Picture 7" descr="Картинка 97 из 640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3786188"/>
            <a:ext cx="3230562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2875" y="142875"/>
            <a:ext cx="8786813" cy="250031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Сколько здесь чисел, которые делятся на 10?</a:t>
            </a:r>
          </a:p>
          <a:p>
            <a:pPr algn="ctr" eaLnBrk="0" hangingPunct="0">
              <a:defRPr/>
            </a:pPr>
            <a:r>
              <a:rPr lang="ru-RU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5447,  900, 4005, 99309, 420340, 15345</a:t>
            </a:r>
          </a:p>
        </p:txBody>
      </p:sp>
      <p:sp>
        <p:nvSpPr>
          <p:cNvPr id="6" name="Скругленный прямоугольник 5">
            <a:hlinkClick r:id="rId2" action="ppaction://hlinksldjump"/>
          </p:cNvPr>
          <p:cNvSpPr/>
          <p:nvPr/>
        </p:nvSpPr>
        <p:spPr>
          <a:xfrm>
            <a:off x="142844" y="2795302"/>
            <a:ext cx="3286148" cy="1133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142845" y="4071942"/>
            <a:ext cx="3346384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8" name="Скругленный прямоугольник 7">
            <a:hlinkClick r:id="rId2" action="ppaction://hlinksldjump"/>
          </p:cNvPr>
          <p:cNvSpPr/>
          <p:nvPr/>
        </p:nvSpPr>
        <p:spPr>
          <a:xfrm>
            <a:off x="142844" y="5214950"/>
            <a:ext cx="335758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</a:t>
            </a:r>
          </a:p>
        </p:txBody>
      </p:sp>
      <p:pic>
        <p:nvPicPr>
          <p:cNvPr id="11270" name="Picture 7" descr="Картинка 98 из 640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714625"/>
            <a:ext cx="50768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1018</TotalTime>
  <Words>738</Words>
  <Application>Microsoft Office PowerPoint</Application>
  <PresentationFormat>Экран (4:3)</PresentationFormat>
  <Paragraphs>225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6" baseType="lpstr">
      <vt:lpstr>Garamond</vt:lpstr>
      <vt:lpstr>Arial</vt:lpstr>
      <vt:lpstr>Wingdings</vt:lpstr>
      <vt:lpstr>Calibri</vt:lpstr>
      <vt:lpstr>Tahoma</vt:lpstr>
      <vt:lpstr>Течение</vt:lpstr>
      <vt:lpstr>МАТЕМАТИЧЕСКИЙ  БОЙ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МОРСКОЙ БОЙ</dc:title>
  <dc:creator>Гульназ</dc:creator>
  <cp:lastModifiedBy>Виктор</cp:lastModifiedBy>
  <cp:revision>85</cp:revision>
  <dcterms:created xsi:type="dcterms:W3CDTF">2006-12-19T16:20:38Z</dcterms:created>
  <dcterms:modified xsi:type="dcterms:W3CDTF">2014-02-25T12:09:31Z</dcterms:modified>
</cp:coreProperties>
</file>