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1" r:id="rId4"/>
    <p:sldId id="267" r:id="rId5"/>
    <p:sldId id="269" r:id="rId6"/>
    <p:sldId id="264" r:id="rId7"/>
    <p:sldId id="290" r:id="rId8"/>
    <p:sldId id="291" r:id="rId9"/>
    <p:sldId id="288" r:id="rId10"/>
    <p:sldId id="287" r:id="rId11"/>
    <p:sldId id="279" r:id="rId12"/>
    <p:sldId id="281" r:id="rId13"/>
    <p:sldId id="283" r:id="rId14"/>
    <p:sldId id="294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ша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7" autoAdjust="0"/>
    <p:restoredTop sz="94660"/>
  </p:normalViewPr>
  <p:slideViewPr>
    <p:cSldViewPr>
      <p:cViewPr varScale="1">
        <p:scale>
          <a:sx n="55" d="100"/>
          <a:sy n="55" d="100"/>
        </p:scale>
        <p:origin x="-7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B5CAD-F060-4E57-BB98-A86BC321D6CA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E09A8-6F31-4445-B78B-B53D22B6E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8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" Target="slide4.xml"/><Relationship Id="rId7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4%D0%BE%D1%82%D0%BE%20%D1%80%D0%BE%D1%81%D1%81%D0%B8%D0%B9%D1%81%D0%BA%D0%B8%D1%85%20%D0%B1%D0%B8%D0%B0%D1%82%D0%BB%D0%BE%D0%BD%D0%B8%D1%81%D1%82%D0%BE%D0%B2&amp;img_url=http://content.foto.mail.ru/mail/dedmorozfilm/_blogs/i-808.jpg&amp;pos=27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1&amp;text=%D1%84%D0%BE%D1%82%D0%BE%20%D1%80%D0%BE%D1%81%D1%81%D0%B8%D0%B9%D1%81%D0%BA%D0%B8%D1%85%20%D0%B1%D0%B8%D0%B0%D1%82%D0%BB%D0%BE%D0%BD%D0%B8%D1%81%D1%82%D0%BE%D0%B2&amp;img_url=http://sport.img.com.ua/img/forall/a/5298/60.jpg&amp;pos=43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Дроби – 2014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Зимние. </a:t>
            </a:r>
            <a:r>
              <a:rPr lang="ru-RU" sz="5400" dirty="0" err="1" smtClean="0">
                <a:solidFill>
                  <a:srgbClr val="002060"/>
                </a:solidFill>
              </a:rPr>
              <a:t>Жаркие.Твои</a:t>
            </a:r>
            <a:r>
              <a:rPr lang="ru-RU" sz="5400" dirty="0" smtClean="0">
                <a:solidFill>
                  <a:srgbClr val="002060"/>
                </a:solidFill>
              </a:rPr>
              <a:t>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6192688" cy="1176536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Урок математики в 5 «А» классе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Учитель </a:t>
            </a:r>
            <a:r>
              <a:rPr lang="ru-RU" sz="2000" dirty="0" err="1" smtClean="0">
                <a:solidFill>
                  <a:srgbClr val="FF0000"/>
                </a:solidFill>
              </a:rPr>
              <a:t>Фынова</a:t>
            </a:r>
            <a:r>
              <a:rPr lang="ru-RU" sz="2000" dirty="0" smtClean="0">
                <a:solidFill>
                  <a:srgbClr val="FF0000"/>
                </a:solidFill>
              </a:rPr>
              <a:t> Наталья </a:t>
            </a:r>
            <a:r>
              <a:rPr lang="ru-RU" sz="2000" dirty="0" err="1" smtClean="0">
                <a:solidFill>
                  <a:srgbClr val="FF0000"/>
                </a:solidFill>
              </a:rPr>
              <a:t>ВИКторовна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4463420" cy="548640"/>
          </a:xfrm>
        </p:spPr>
        <p:txBody>
          <a:bodyPr/>
          <a:lstStyle/>
          <a:p>
            <a:r>
              <a:rPr lang="ru-RU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Прыжки с трамплина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343900" cy="3680369"/>
          </a:xfrm>
        </p:spPr>
        <p:txBody>
          <a:bodyPr/>
          <a:lstStyle/>
          <a:p>
            <a:r>
              <a:rPr lang="ru-RU" sz="3200" dirty="0" smtClean="0"/>
              <a:t>Спортсмены соревновались в прыжках с трамплина. Сравните их результаты 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029090" cy="980728"/>
          </a:xfrm>
          <a:prstGeom prst="rect">
            <a:avLst/>
          </a:prstGeom>
        </p:spPr>
      </p:pic>
      <p:pic>
        <p:nvPicPr>
          <p:cNvPr id="5" name="Рисунок 4" descr="simon_ammann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285992"/>
            <a:ext cx="4502586" cy="3714776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98660" y="2285992"/>
          <a:ext cx="4330463" cy="371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Document" r:id="rId7" imgW="4632740" imgH="2923305" progId="Word.Document.8">
                  <p:embed/>
                </p:oleObj>
              </mc:Choice>
              <mc:Fallback>
                <p:oleObj name="Document" r:id="rId7" imgW="4632740" imgH="2923305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60" y="2285992"/>
                        <a:ext cx="4330463" cy="3714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3"/>
          <p:cNvSpPr>
            <a:spLocks noGrp="1"/>
          </p:cNvSpPr>
          <p:nvPr>
            <p:ph idx="1"/>
          </p:nvPr>
        </p:nvSpPr>
        <p:spPr>
          <a:xfrm>
            <a:off x="530825" y="1844824"/>
            <a:ext cx="3112481" cy="681525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Задача </a:t>
            </a:r>
            <a:endParaRPr lang="ru-RU" sz="3200" b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64" y="428604"/>
            <a:ext cx="4114800" cy="1252728"/>
          </a:xfrm>
        </p:spPr>
        <p:txBody>
          <a:bodyPr>
            <a:normAutofit/>
          </a:bodyPr>
          <a:lstStyle/>
          <a:p>
            <a:pPr algn="r"/>
            <a:r>
              <a:rPr lang="ru-RU" sz="6000" b="1" u="sng" dirty="0" smtClean="0">
                <a:solidFill>
                  <a:srgbClr val="FF0000"/>
                </a:solidFill>
              </a:rPr>
              <a:t>Биатлон</a:t>
            </a:r>
            <a:endParaRPr lang="ru-RU" sz="60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4" y="4849156"/>
            <a:ext cx="2104745" cy="1578559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5" y="548680"/>
            <a:ext cx="1826604" cy="8828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5117" y="2636912"/>
            <a:ext cx="8739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биатлоне 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диаметр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мишени для ведения стрельбы из положения стоя равен 117 мм, а диаметр мишени из положения лёжа равен 5/13  диаметра мишени для стрельбы из положения стоя. Чему в биатлоне равен 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диаметр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мишени для стрельбы из положения лёжа? 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6644" y="4714642"/>
            <a:ext cx="2723920" cy="173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10516"/>
            <a:ext cx="1939954" cy="14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546198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45</a:t>
            </a:r>
            <a:r>
              <a:rPr lang="ru-RU" b="1" dirty="0" smtClean="0">
                <a:solidFill>
                  <a:schemeClr val="bg1"/>
                </a:solidFill>
              </a:rPr>
              <a:t>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900igr.net/datai/fizkultura/Olimpijskie-igry-v-Gretsii/0018-017-Olimpijskij-ogon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96200" y="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428737"/>
            <a:ext cx="2498029" cy="714380"/>
          </a:xfrm>
        </p:spPr>
        <p:txBody>
          <a:bodyPr>
            <a:noAutofit/>
          </a:bodyPr>
          <a:lstStyle/>
          <a:p>
            <a:r>
              <a:rPr lang="ru-RU" sz="3200" b="1" u="sng" dirty="0"/>
              <a:t>Задача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4402832" cy="1252728"/>
          </a:xfrm>
        </p:spPr>
        <p:txBody>
          <a:bodyPr/>
          <a:lstStyle/>
          <a:p>
            <a:pPr algn="r"/>
            <a:r>
              <a:rPr lang="ru-RU" sz="6000" b="1" u="sng" dirty="0">
                <a:solidFill>
                  <a:srgbClr val="FF0000"/>
                </a:solidFill>
              </a:rPr>
              <a:t>Скелетон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6231"/>
            <a:ext cx="1826604" cy="88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5249653"/>
            <a:ext cx="1990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Ответ:25 м/с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500570"/>
            <a:ext cx="2958925" cy="212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900igr.net/datai/fizkultura/Olimpijskie-igry-v-Gretsii/0018-017-Olimpijskij-ogon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29586" y="0"/>
            <a:ext cx="121441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10" hidden="1"/>
          <p:cNvSpPr>
            <a:spLocks noGrp="1"/>
          </p:cNvSpPr>
          <p:nvPr>
            <p:ph type="dt" sz="half" idx="10"/>
          </p:nvPr>
        </p:nvSpPr>
        <p:spPr>
          <a:xfrm>
            <a:off x="201168" y="5870448"/>
            <a:ext cx="2176272" cy="201168"/>
          </a:xfrm>
        </p:spPr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Прямоугольник 7" hidden="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6479" y="2596636"/>
            <a:ext cx="8533993" cy="2472472"/>
          </a:xfrm>
          <a:prstGeom prst="rect">
            <a:avLst/>
          </a:prstGeom>
          <a:blipFill rotWithShape="1">
            <a:blip r:embed="rId6"/>
            <a:stretch>
              <a:fillRect l="-1143" t="-1724" r="-1071" b="-4680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928802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Санно-бобслейная</a:t>
            </a:r>
            <a:r>
              <a:rPr lang="ru-RU" sz="2400" dirty="0" smtClean="0"/>
              <a:t> трасса в Сочи имеет протяженность 1814 метров, из них 314 метров - зона торможения. Ее высшая точка располагается на отметке 836 метров над уровнем моря, низшая - на отметке 704 метра.  Время прохождения трассы около минуты. С какой скоростью проезжает трассу спортсмен</a:t>
            </a:r>
            <a:r>
              <a:rPr lang="ru-RU" dirty="0" smtClean="0"/>
              <a:t>?.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4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8610" y="5167139"/>
            <a:ext cx="1619134" cy="6109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91" y="1916832"/>
            <a:ext cx="3029443" cy="68152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3200" b="1" u="sng" dirty="0"/>
              <a:t>Задача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576" y="116632"/>
            <a:ext cx="5400600" cy="2478440"/>
          </a:xfrm>
        </p:spPr>
        <p:txBody>
          <a:bodyPr>
            <a:normAutofit fontScale="90000"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Конькобежный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b="1" u="sng" dirty="0" smtClean="0">
                <a:solidFill>
                  <a:srgbClr val="FF0000"/>
                </a:solidFill>
              </a:rPr>
              <a:t>спорт</a:t>
            </a:r>
            <a:br>
              <a:rPr lang="ru-RU" sz="4400" b="1" u="sng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4400" b="1" u="sng" dirty="0" smtClean="0">
                <a:solidFill>
                  <a:srgbClr val="0070C0"/>
                </a:solidFill>
              </a:rPr>
              <a:t>Хоккей</a:t>
            </a:r>
            <a:br>
              <a:rPr lang="ru-RU" sz="4400" b="1" u="sng" dirty="0" smtClean="0">
                <a:solidFill>
                  <a:srgbClr val="0070C0"/>
                </a:solidFill>
              </a:rPr>
            </a:br>
            <a:r>
              <a:rPr lang="ru-RU" sz="4400" b="1" u="sng" dirty="0">
                <a:solidFill>
                  <a:srgbClr val="0070C0"/>
                </a:solidFill>
              </a:rPr>
              <a:t> </a:t>
            </a:r>
            <a:r>
              <a:rPr lang="ru-RU" sz="4400" b="1" u="sng" dirty="0" smtClean="0">
                <a:solidFill>
                  <a:srgbClr val="0070C0"/>
                </a:solidFill>
              </a:rPr>
              <a:t>                           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endParaRPr lang="ru-RU" sz="4400" b="1" u="sng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9" y="476672"/>
            <a:ext cx="1826604" cy="8828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7026" y="2595071"/>
            <a:ext cx="847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Размеры хоккейной площадки 61м и 30 м. Длина ледовой беговой дорожки 400м , её ширина 5 м. Какую часть площади беговой дорожки занимает хоккейная площадка? </a:t>
            </a:r>
            <a:endParaRPr lang="ru-RU" dirty="0"/>
          </a:p>
        </p:txBody>
      </p:sp>
      <p:pic>
        <p:nvPicPr>
          <p:cNvPr id="4100" name="Picture 4" descr="http://www.russkating.ru/files/_tmp_preview/11356_m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309" y="4249694"/>
            <a:ext cx="3553098" cy="244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900igr.net/datai/fizkultura/Olimpijskie-igry-v-Gretsii/0018-017-Olimpijskij-ogon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96200" y="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9" hidden="1"/>
          <p:cNvSpPr>
            <a:spLocks noGrp="1"/>
          </p:cNvSpPr>
          <p:nvPr>
            <p:ph type="dt" sz="half" idx="10"/>
          </p:nvPr>
        </p:nvSpPr>
        <p:spPr>
          <a:xfrm rot="19140000">
            <a:off x="16077" y="5375399"/>
            <a:ext cx="2176272" cy="765420"/>
          </a:xfrm>
        </p:spPr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536504" cy="792088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ln/>
                <a:solidFill>
                  <a:schemeClr val="tx1"/>
                </a:solidFill>
              </a:rPr>
              <a:t>Керлинг</a:t>
            </a:r>
            <a:r>
              <a:rPr lang="ru-RU" sz="3600" b="1" u="sng" dirty="0" smtClean="0">
                <a:ln/>
                <a:solidFill>
                  <a:schemeClr val="tx1"/>
                </a:solidFill>
              </a:rPr>
              <a:t> </a:t>
            </a:r>
            <a:endParaRPr lang="ru-RU" sz="3600" b="1" u="sng" dirty="0">
              <a:ln/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933056"/>
            <a:ext cx="1459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124744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Расположите дроби в порядке убывания с соответствием букв,  и  вы прочтете </a:t>
            </a:r>
            <a:r>
              <a:rPr lang="ru-RU" sz="2800" b="1" dirty="0" smtClean="0"/>
              <a:t>название зимнего  олимпийского вида спорта</a:t>
            </a:r>
            <a:endParaRPr lang="ru-RU" sz="2800" b="1" dirty="0"/>
          </a:p>
        </p:txBody>
      </p:sp>
      <p:pic>
        <p:nvPicPr>
          <p:cNvPr id="11" name="Рисунок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029090" cy="980728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 l="26284" t="40968" r="21693" b="49189"/>
          <a:stretch>
            <a:fillRect/>
          </a:stretch>
        </p:blipFill>
        <p:spPr bwMode="auto">
          <a:xfrm>
            <a:off x="467544" y="2708919"/>
            <a:ext cx="8208912" cy="125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6203" t="53938" r="21221" b="36219"/>
          <a:stretch>
            <a:fillRect/>
          </a:stretch>
        </p:blipFill>
        <p:spPr bwMode="auto">
          <a:xfrm>
            <a:off x="467544" y="4653136"/>
            <a:ext cx="8280920" cy="13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ft26_mf15398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340768"/>
            <a:ext cx="6984776" cy="463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533016" cy="54864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Рефлексия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16824" cy="518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900igr.net/datai/fizkultura/Olimpijskie-igry-v-Gretsii/0018-017-Olimpijskij-ogon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96200" y="0"/>
            <a:ext cx="1266383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3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22" y="1100138"/>
            <a:ext cx="4779980" cy="398504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88913"/>
            <a:ext cx="8964488" cy="6408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    </a:t>
            </a:r>
            <a:r>
              <a:rPr lang="ru-RU" sz="4800" dirty="0" smtClean="0">
                <a:solidFill>
                  <a:srgbClr val="FF0000"/>
                </a:solidFill>
              </a:rPr>
              <a:t>Зажжение олимпийского огня</a:t>
            </a: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    7 февраля  2014 года город Сочи                                        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0" y="0"/>
            <a:ext cx="3096344" cy="331236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19 + 69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    :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11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  <a:sym typeface="Symbol"/>
              </a:rPr>
              <a:t></a:t>
            </a: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12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772307" y="3312368"/>
            <a:ext cx="3096344" cy="331236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12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  <a:sym typeface="Symbol"/>
              </a:rPr>
              <a:t>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 6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–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20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   : 13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-180528" y="3356992"/>
            <a:ext cx="3096344" cy="331236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68 : 17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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21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    + 26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699792" y="3356992"/>
            <a:ext cx="3096344" cy="331236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87 – 36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   :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17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  <a:sym typeface="Symbol"/>
              </a:rPr>
              <a:t></a:t>
            </a: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23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3074" name="Picture 2" descr="C:\Users\Учитель\Desktop\670899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1125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Тренировка</a:t>
            </a:r>
            <a:endParaRPr lang="ru-RU" sz="44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800" y="1052736"/>
                <a:ext cx="8799671" cy="49926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i="1" dirty="0" smtClean="0"/>
                  <a:t>. </a:t>
                </a:r>
                <a:r>
                  <a:rPr lang="ru-RU" sz="3200" i="1" dirty="0"/>
                  <a:t>Число, подписанное под чертой </a:t>
                </a:r>
                <a:r>
                  <a:rPr lang="ru-RU" sz="3200" i="1" dirty="0" err="1" smtClean="0"/>
                  <a:t>дроби,называется</a:t>
                </a:r>
                <a:r>
                  <a:rPr lang="ru-RU" sz="3200" i="1" dirty="0" smtClean="0"/>
                  <a:t>……….. </a:t>
                </a:r>
                <a:r>
                  <a:rPr lang="ru-RU" sz="3200" i="1" dirty="0"/>
                  <a:t>Что оно показывает?</a:t>
                </a:r>
                <a:endParaRPr lang="ru-RU" sz="3200" dirty="0"/>
              </a:p>
              <a:p>
                <a:r>
                  <a:rPr lang="ru-RU" sz="3200" i="1" dirty="0"/>
                  <a:t>2. Число, записанное над чертой </a:t>
                </a:r>
                <a:r>
                  <a:rPr lang="ru-RU" sz="3200" i="1" dirty="0" err="1" smtClean="0"/>
                  <a:t>дроби,называется</a:t>
                </a:r>
                <a:r>
                  <a:rPr lang="ru-RU" sz="3200" i="1" dirty="0" smtClean="0"/>
                  <a:t>………..Что </a:t>
                </a:r>
                <a:r>
                  <a:rPr lang="ru-RU" sz="3200" i="1" dirty="0"/>
                  <a:t>оно </a:t>
                </a:r>
                <a:r>
                  <a:rPr lang="ru-RU" sz="3200" i="1" dirty="0" smtClean="0"/>
                  <a:t>показывает?</a:t>
                </a:r>
                <a:endParaRPr lang="ru-RU" sz="3200" dirty="0"/>
              </a:p>
              <a:p>
                <a:r>
                  <a:rPr lang="ru-RU" sz="3200" i="1" dirty="0"/>
                  <a:t>3. Прочтите дроби, назовите числитель и знаменатель </a:t>
                </a:r>
                <a:endParaRPr lang="ru-RU" sz="3200" i="1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8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b="1" i="1" smtClean="0">
                            <a:latin typeface="Cambria Math"/>
                          </a:rPr>
                          <m:t>  </m:t>
                        </m:r>
                        <m:r>
                          <a:rPr lang="ru-RU" sz="8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80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8000" dirty="0" smtClean="0"/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b="1" i="1" dirty="0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8000" b="1" i="1" dirty="0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8000" dirty="0" smtClean="0"/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b="1" i="1" dirty="0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8000" b="1" i="1" dirty="0" smtClean="0">
                            <a:latin typeface="Cambria Math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ru-RU" sz="8000" dirty="0" smtClean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b="1" i="1" dirty="0" smtClean="0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ru-RU" sz="8000" b="1" i="1" dirty="0" smtClean="0">
                            <a:latin typeface="Cambria Math"/>
                          </a:rPr>
                          <m:t>𝟑𝟏</m:t>
                        </m:r>
                      </m:den>
                    </m:f>
                  </m:oMath>
                </a14:m>
                <a:endParaRPr lang="ru-RU" sz="80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00" y="1052736"/>
                <a:ext cx="8799671" cy="4992668"/>
              </a:xfrm>
              <a:blipFill rotWithShape="1">
                <a:blip r:embed="rId2"/>
                <a:stretch>
                  <a:fillRect l="-1731" t="-2442" r="-1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07904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1142984"/>
            <a:ext cx="24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2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9543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u="sng" dirty="0" smtClean="0">
                <a:ln/>
                <a:solidFill>
                  <a:srgbClr val="FF0000"/>
                </a:solidFill>
              </a:rPr>
              <a:t>Биатлон</a:t>
            </a:r>
            <a:endParaRPr lang="ru-RU" sz="3200" b="1" u="sng" dirty="0">
              <a:ln/>
              <a:solidFill>
                <a:srgbClr val="FF0000"/>
              </a:solidFill>
            </a:endParaRPr>
          </a:p>
        </p:txBody>
      </p:sp>
      <p:pic>
        <p:nvPicPr>
          <p:cNvPr id="7" name="Содержимое 6" descr="d529680d02a0115d984872310d39bb04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888432" cy="3888432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029090" cy="98072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932040" y="1844824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24128" y="1844824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16216" y="1844824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08304" y="1844824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32040" y="2708920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100392" y="1844824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24128" y="2708920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16216" y="2708920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308304" y="2708920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100392" y="2708920"/>
            <a:ext cx="7200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932040" y="1844824"/>
            <a:ext cx="720080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24128" y="1844824"/>
            <a:ext cx="720080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16216" y="1844824"/>
            <a:ext cx="720080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308304" y="1844824"/>
            <a:ext cx="720080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100392" y="1844824"/>
            <a:ext cx="720080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932040" y="2708920"/>
            <a:ext cx="720080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24128" y="2708920"/>
            <a:ext cx="720080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516216" y="2708920"/>
            <a:ext cx="720080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2040" y="4221088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Попаданий –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Промахов -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3933056"/>
            <a:ext cx="456503" cy="115212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4869160"/>
            <a:ext cx="504056" cy="1272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3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Расположите числа на координатном луче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23850" y="4797425"/>
            <a:ext cx="86407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95288" y="458152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101013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042988" y="19891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258888" y="249237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692275" y="3284538"/>
            <a:ext cx="4318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74517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8040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8593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2116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1563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5086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35639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9162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971550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619250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2685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3059113" y="17732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  <a:p>
            <a:pPr algn="ctr"/>
            <a:r>
              <a:rPr lang="ru-RU"/>
              <a:t>2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6659563" y="19891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  <a:p>
            <a:pPr algn="ctr"/>
            <a:r>
              <a:rPr lang="ru-RU"/>
              <a:t>4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2357422" y="3071810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4859338" y="17732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  <a:p>
            <a:pPr algn="ctr"/>
            <a:r>
              <a:rPr lang="ru-RU"/>
              <a:t>3</a:t>
            </a: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4284663" y="314166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  <a:p>
            <a:pPr algn="ctr"/>
            <a:r>
              <a:rPr lang="ru-RU"/>
              <a:t>6</a:t>
            </a: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5724525" y="314166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9</a:t>
            </a:r>
          </a:p>
          <a:p>
            <a:pPr algn="ctr"/>
            <a:r>
              <a:rPr lang="ru-RU"/>
              <a:t>12</a:t>
            </a: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2714612" y="3571876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3419475" y="2276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4643438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6156325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5148263" y="22764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7019925" y="24923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1071538" y="2000240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3059113" y="17732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4284663" y="3141663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2357422" y="3071810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6659563" y="19891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4859338" y="17732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724525" y="3141663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H="1">
            <a:off x="2339975" y="414972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3635375" y="2924175"/>
            <a:ext cx="5048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 flipH="1">
            <a:off x="4356100" y="414972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H="1">
            <a:off x="6156325" y="4292600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5364163" y="2852738"/>
            <a:ext cx="1444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 flipH="1">
            <a:off x="6372225" y="3068638"/>
            <a:ext cx="7921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547813" y="5516563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 3</a:t>
            </a:r>
          </a:p>
          <a:p>
            <a:r>
              <a:rPr lang="ru-RU"/>
              <a:t>12</a:t>
            </a: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1547813" y="5876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971550" y="5516563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  <a:p>
            <a:r>
              <a:rPr lang="ru-RU"/>
              <a:t>4</a:t>
            </a: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971550" y="58769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203575" y="5516563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3</a:t>
            </a:r>
          </a:p>
          <a:p>
            <a:r>
              <a:rPr lang="ru-RU"/>
              <a:t>6</a:t>
            </a:r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>
            <a:off x="3132138" y="5876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3903663" y="5537200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  <a:p>
            <a:r>
              <a:rPr lang="ru-RU"/>
              <a:t>3</a:t>
            </a:r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3851275" y="58769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4624388" y="55372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  9</a:t>
            </a:r>
          </a:p>
          <a:p>
            <a:r>
              <a:rPr lang="ru-RU"/>
              <a:t>12</a:t>
            </a:r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4716463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5559425" y="5537200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  <a:p>
            <a:r>
              <a:rPr lang="ru-RU"/>
              <a:t>4</a:t>
            </a:r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>
            <a:off x="5580063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2463800" y="5516563"/>
            <a:ext cx="37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1</a:t>
            </a:r>
          </a:p>
          <a:p>
            <a:r>
              <a:rPr lang="ru-RU"/>
              <a:t> 2</a:t>
            </a:r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2484438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1311275" y="568166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895600" y="560863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5200650" y="560863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250825" y="515778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7956550" y="515778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85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210" grpId="0"/>
      <p:bldP spid="6211" grpId="0"/>
      <p:bldP spid="6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7520940" cy="293349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      Давайте представим себе, что мы биатлонисты.  Он сочетает в себе лыжные гонки и умение точно стрелять.</a:t>
            </a:r>
          </a:p>
          <a:p>
            <a:pPr eaLnBrk="1" hangingPunct="1"/>
            <a:r>
              <a:rPr lang="ru-RU" sz="2800" dirty="0" smtClean="0"/>
              <a:t>     Представили!!!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2358" y="365760"/>
            <a:ext cx="6161542" cy="5486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Физкультминутка</a:t>
            </a:r>
          </a:p>
        </p:txBody>
      </p:sp>
      <p:pic>
        <p:nvPicPr>
          <p:cNvPr id="31748" name="Picture 7" descr="i?id=406694717-5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3212976"/>
            <a:ext cx="4750296" cy="3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900igr.net/datai/fizkultura/Olimpijskie-igry-v-Gretsii/0018-017-Olimpijskij-ogon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541012"/>
            <a:ext cx="1826604" cy="8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0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285720" y="1214422"/>
            <a:ext cx="71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latin typeface="Arial" charset="0"/>
              </a:rPr>
              <a:t>Постараемся </a:t>
            </a:r>
            <a:r>
              <a:rPr lang="ru-RU" sz="2000" dirty="0">
                <a:latin typeface="Arial" charset="0"/>
              </a:rPr>
              <a:t>поразить глазам все пять мишеней на экране, Закончили стрелять?</a:t>
            </a:r>
          </a:p>
          <a:p>
            <a:pPr algn="ctr"/>
            <a:r>
              <a:rPr lang="ru-RU" sz="2000" dirty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Отдохнули.</a:t>
            </a:r>
            <a:endParaRPr lang="ru-RU" sz="2000" dirty="0">
              <a:latin typeface="Arial" charset="0"/>
            </a:endParaRPr>
          </a:p>
          <a:p>
            <a:pPr algn="ctr"/>
            <a:r>
              <a:rPr lang="ru-RU" sz="2000" dirty="0">
                <a:latin typeface="Arial" charset="0"/>
              </a:rPr>
              <a:t> И опять стреляем!!! </a:t>
            </a:r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838200" y="33528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2362200" y="33528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3962400" y="32766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auto">
          <a:xfrm>
            <a:off x="5638800" y="32766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AutoShape 9"/>
          <p:cNvSpPr>
            <a:spLocks noChangeArrowheads="1"/>
          </p:cNvSpPr>
          <p:nvPr/>
        </p:nvSpPr>
        <p:spPr bwMode="auto">
          <a:xfrm>
            <a:off x="7162800" y="32004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6" name="Picture 11" descr="i?id=135650290-5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648200"/>
            <a:ext cx="2390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1826604" cy="882859"/>
          </a:xfrm>
          <a:prstGeom prst="rect">
            <a:avLst/>
          </a:prstGeom>
        </p:spPr>
      </p:pic>
      <p:pic>
        <p:nvPicPr>
          <p:cNvPr id="10" name="Picture 2" descr="http://900igr.net/datai/fizkultura/Olimpijskie-igry-v-Gretsii/0018-017-Olimpijskij-ogon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96200" y="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66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7-23.02.2014 г.</a:t>
            </a:r>
            <a:r>
              <a:rPr lang="ru-RU" dirty="0">
                <a:solidFill>
                  <a:srgbClr val="FF0000"/>
                </a:solidFill>
              </a:rPr>
              <a:t> – время проведения Зимней Олимпиады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648" cy="882859"/>
          </a:xfrm>
          <a:prstGeom prst="rect">
            <a:avLst/>
          </a:prstGeom>
        </p:spPr>
      </p:pic>
      <p:pic>
        <p:nvPicPr>
          <p:cNvPr id="5" name="Picture 2" descr="http://900igr.net/datai/fizkultura/Olimpijskie-igry-v-Gretsii/0018-017-Olimpijskij-ogon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3" y="1214422"/>
            <a:ext cx="8929717" cy="50901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smtClean="0"/>
              <a:t>85</a:t>
            </a:r>
            <a:r>
              <a:rPr lang="ru-RU" sz="3200" dirty="0" smtClean="0"/>
              <a:t> – количество стран участниц</a:t>
            </a:r>
          </a:p>
          <a:p>
            <a:pPr>
              <a:buNone/>
            </a:pPr>
            <a:r>
              <a:rPr lang="ru-RU" sz="3200" b="1" dirty="0" smtClean="0"/>
              <a:t>15 - </a:t>
            </a:r>
            <a:r>
              <a:rPr lang="ru-RU" sz="3200" dirty="0" smtClean="0"/>
              <a:t>количество спортивных дисциплин </a:t>
            </a:r>
          </a:p>
          <a:p>
            <a:pPr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Олимпиады</a:t>
            </a:r>
          </a:p>
          <a:p>
            <a:pPr>
              <a:buNone/>
            </a:pPr>
            <a:r>
              <a:rPr lang="ru-RU" sz="3200" b="1" dirty="0" smtClean="0"/>
              <a:t>98</a:t>
            </a:r>
            <a:r>
              <a:rPr lang="ru-RU" sz="3200" dirty="0" smtClean="0"/>
              <a:t> – количество  разыгранных комплектов медалей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Наша страна завоевала  33  медали</a:t>
            </a:r>
            <a:r>
              <a:rPr lang="ru-RU" sz="3600" dirty="0" smtClean="0"/>
              <a:t>. </a:t>
            </a:r>
          </a:p>
          <a:p>
            <a:pPr>
              <a:buNone/>
            </a:pPr>
            <a:endParaRPr lang="ru-RU" sz="3600" dirty="0"/>
          </a:p>
          <a:p>
            <a:pPr>
              <a:buNone/>
            </a:pPr>
            <a:r>
              <a:rPr lang="ru-RU" sz="3600" dirty="0" smtClean="0"/>
              <a:t>Какую часть всех наград завоевала Россия?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62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785</TotalTime>
  <Words>389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Углы</vt:lpstr>
      <vt:lpstr>Document</vt:lpstr>
      <vt:lpstr>Дроби – 2014 Зимние. Жаркие.Твои.</vt:lpstr>
      <vt:lpstr>Презентация PowerPoint</vt:lpstr>
      <vt:lpstr>Презентация PowerPoint</vt:lpstr>
      <vt:lpstr>Тренировка</vt:lpstr>
      <vt:lpstr>Биатлон</vt:lpstr>
      <vt:lpstr>Расположите числа на координатном луче</vt:lpstr>
      <vt:lpstr> Физкультминутка</vt:lpstr>
      <vt:lpstr>Презентация PowerPoint</vt:lpstr>
      <vt:lpstr>7-23.02.2014 г. – время проведения Зимней Олимпиады </vt:lpstr>
      <vt:lpstr>Прыжки с трамплина</vt:lpstr>
      <vt:lpstr>Биатлон</vt:lpstr>
      <vt:lpstr>Скелетон</vt:lpstr>
      <vt:lpstr>Конькобежный  спорт                      Хоккей                              </vt:lpstr>
      <vt:lpstr>Керлинг 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Дроби – 2014 Зимние. Жаркие.Твои.</dc:title>
  <dc:creator>Учитель</dc:creator>
  <cp:lastModifiedBy>Учитель</cp:lastModifiedBy>
  <cp:revision>58</cp:revision>
  <dcterms:created xsi:type="dcterms:W3CDTF">2014-02-17T07:54:05Z</dcterms:created>
  <dcterms:modified xsi:type="dcterms:W3CDTF">2014-02-26T11:07:59Z</dcterms:modified>
</cp:coreProperties>
</file>