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DAE1-379F-4C14-8C79-5786981A94D8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49FAC56-25F5-4EEB-BE3A-E5E9D29220E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DAE1-379F-4C14-8C79-5786981A94D8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AC56-25F5-4EEB-BE3A-E5E9D29220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DAE1-379F-4C14-8C79-5786981A94D8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AC56-25F5-4EEB-BE3A-E5E9D29220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DAE1-379F-4C14-8C79-5786981A94D8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AC56-25F5-4EEB-BE3A-E5E9D29220E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DAE1-379F-4C14-8C79-5786981A94D8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49FAC56-25F5-4EEB-BE3A-E5E9D29220E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DAE1-379F-4C14-8C79-5786981A94D8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AC56-25F5-4EEB-BE3A-E5E9D29220E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DAE1-379F-4C14-8C79-5786981A94D8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AC56-25F5-4EEB-BE3A-E5E9D29220E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DAE1-379F-4C14-8C79-5786981A94D8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AC56-25F5-4EEB-BE3A-E5E9D29220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DAE1-379F-4C14-8C79-5786981A94D8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AC56-25F5-4EEB-BE3A-E5E9D29220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DAE1-379F-4C14-8C79-5786981A94D8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AC56-25F5-4EEB-BE3A-E5E9D29220E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DAE1-379F-4C14-8C79-5786981A94D8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49FAC56-25F5-4EEB-BE3A-E5E9D29220E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3DDAE1-379F-4C14-8C79-5786981A94D8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49FAC56-25F5-4EEB-BE3A-E5E9D29220E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ПРОЦЕНТЫ</a:t>
            </a:r>
            <a:endParaRPr lang="ru-RU" sz="6600" b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67544" y="4005064"/>
            <a:ext cx="7992888" cy="23511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Кузнецова Ирина Анатольевна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Учитель математики и информатики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МБОУ 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Лаишевская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средняя общеобразовательная школа №2 г. Лаишево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Лаишевского района Республики Татарстан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836712"/>
            <a:ext cx="6912768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rgbClr val="003300"/>
                </a:solidFill>
              </a:rPr>
              <a:t>Выберите верное равенство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9632" y="4941168"/>
            <a:ext cx="2664296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chemeClr val="tx1"/>
                </a:solidFill>
              </a:rPr>
              <a:t>     </a:t>
            </a:r>
            <a:r>
              <a:rPr lang="ru-RU" sz="4000" b="1" dirty="0">
                <a:ln w="11430"/>
                <a:solidFill>
                  <a:schemeClr val="tx1"/>
                </a:solidFill>
              </a:rPr>
              <a:t>1%=0,1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78388" y="2924944"/>
            <a:ext cx="2694012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solidFill>
                  <a:schemeClr val="tx1"/>
                </a:solidFill>
              </a:rPr>
              <a:t>1%=0,001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36096" y="4941168"/>
            <a:ext cx="2304256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solidFill>
                  <a:schemeClr val="tx1"/>
                </a:solidFill>
              </a:rPr>
              <a:t>    1%=1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91816" y="2924944"/>
            <a:ext cx="2745098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n w="11430"/>
                <a:solidFill>
                  <a:schemeClr val="tx1"/>
                </a:solidFill>
              </a:rPr>
              <a:t>   </a:t>
            </a:r>
            <a:r>
              <a:rPr lang="ru-RU" sz="4000" b="1" dirty="0">
                <a:ln w="11430"/>
                <a:solidFill>
                  <a:schemeClr val="tx1"/>
                </a:solidFill>
              </a:rPr>
              <a:t>1%=0,01</a:t>
            </a:r>
          </a:p>
        </p:txBody>
      </p:sp>
      <p:pic>
        <p:nvPicPr>
          <p:cNvPr id="8" name="Picture 44" descr="3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1268413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13" descr="F:\Мои рисунки\Картинки XP\Анимации картинки\HOMEANIM\AG00041_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6165850"/>
            <a:ext cx="5572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TextBox 14"/>
          <p:cNvSpPr txBox="1">
            <a:spLocks noChangeArrowheads="1"/>
          </p:cNvSpPr>
          <p:nvPr/>
        </p:nvSpPr>
        <p:spPr bwMode="auto">
          <a:xfrm>
            <a:off x="6227763" y="5229225"/>
            <a:ext cx="185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14346" name="Picture 6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476250"/>
            <a:ext cx="1595438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476672"/>
            <a:ext cx="6480720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rgbClr val="003300"/>
                </a:solidFill>
              </a:rPr>
              <a:t>Запишите десятичной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rgbClr val="003300"/>
                </a:solidFill>
              </a:rPr>
              <a:t>дробью 18%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24128" y="2852936"/>
            <a:ext cx="2016224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 w="11430"/>
                <a:solidFill>
                  <a:schemeClr val="tx1"/>
                </a:solidFill>
              </a:rPr>
              <a:t>        </a:t>
            </a:r>
            <a:r>
              <a:rPr lang="ru-RU" sz="3600" b="1" dirty="0">
                <a:ln w="11430"/>
                <a:solidFill>
                  <a:schemeClr val="tx1"/>
                </a:solidFill>
              </a:rPr>
              <a:t>18</a:t>
            </a:r>
            <a:endParaRPr lang="ru-RU" sz="4000" b="1" dirty="0">
              <a:ln w="11430"/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2852936"/>
            <a:ext cx="2218168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    </a:t>
            </a:r>
            <a:r>
              <a:rPr lang="ru-RU" sz="4000" b="1" dirty="0">
                <a:solidFill>
                  <a:schemeClr val="tx1"/>
                </a:solidFill>
              </a:rPr>
              <a:t>0,0018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68144" y="4509120"/>
            <a:ext cx="2016224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 w="11430"/>
                <a:solidFill>
                  <a:schemeClr val="tx1"/>
                </a:solidFill>
              </a:rPr>
              <a:t>      </a:t>
            </a:r>
            <a:r>
              <a:rPr lang="ru-RU" sz="4000" b="1" dirty="0">
                <a:ln w="11430"/>
                <a:solidFill>
                  <a:schemeClr val="tx1"/>
                </a:solidFill>
              </a:rPr>
              <a:t>1,8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63688" y="4581128"/>
            <a:ext cx="2233307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 w="11430"/>
                <a:solidFill>
                  <a:schemeClr val="tx1"/>
                </a:solidFill>
              </a:rPr>
              <a:t>      </a:t>
            </a:r>
            <a:r>
              <a:rPr lang="ru-RU" sz="4000" b="1" dirty="0">
                <a:ln w="11430"/>
                <a:solidFill>
                  <a:schemeClr val="tx1"/>
                </a:solidFill>
              </a:rPr>
              <a:t>0,18</a:t>
            </a:r>
            <a:r>
              <a:rPr lang="ru-RU" sz="3600" dirty="0">
                <a:ln w="11430"/>
                <a:solidFill>
                  <a:schemeClr val="tx1"/>
                </a:solidFill>
              </a:rPr>
              <a:t>  </a:t>
            </a:r>
          </a:p>
        </p:txBody>
      </p:sp>
      <p:pic>
        <p:nvPicPr>
          <p:cNvPr id="8" name="Picture 44" descr="3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3860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3" descr="F:\Мои рисунки\Картинки XP\Анимации картинки\HOMEANIM\AG00041_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50" y="6165850"/>
            <a:ext cx="5572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6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549275"/>
            <a:ext cx="1595438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548680"/>
            <a:ext cx="6048672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rgbClr val="003300"/>
                </a:solidFill>
              </a:rPr>
              <a:t>Запишите с помощью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rgbClr val="003300"/>
                </a:solidFill>
              </a:rPr>
              <a:t>процентов 0,8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52120" y="2860737"/>
            <a:ext cx="2037326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 w="11430"/>
                <a:solidFill>
                  <a:schemeClr val="tx1"/>
                </a:solidFill>
              </a:rPr>
              <a:t>      </a:t>
            </a:r>
            <a:r>
              <a:rPr lang="ru-RU" sz="4000" b="1" dirty="0">
                <a:ln w="11430"/>
                <a:solidFill>
                  <a:schemeClr val="tx1"/>
                </a:solidFill>
              </a:rPr>
              <a:t>8%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24128" y="4653136"/>
            <a:ext cx="1974664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1430"/>
                <a:solidFill>
                  <a:schemeClr val="tx1"/>
                </a:solidFill>
              </a:rPr>
              <a:t>0,08</a:t>
            </a:r>
            <a:r>
              <a:rPr lang="ru-RU" sz="4000" b="1" dirty="0">
                <a:ln w="11430"/>
                <a:solidFill>
                  <a:schemeClr val="tx1"/>
                </a:solidFill>
              </a:rPr>
              <a:t>%</a:t>
            </a:r>
            <a:endParaRPr lang="ru-RU" sz="4000" b="1" dirty="0">
              <a:ln w="11430"/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69284" y="2830775"/>
            <a:ext cx="2167671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 w="11430"/>
                <a:solidFill>
                  <a:schemeClr val="tx1"/>
                </a:solidFill>
              </a:rPr>
              <a:t>     </a:t>
            </a:r>
            <a:r>
              <a:rPr lang="ru-RU" sz="4000" b="1" dirty="0">
                <a:ln w="11430"/>
                <a:solidFill>
                  <a:schemeClr val="tx1"/>
                </a:solidFill>
              </a:rPr>
              <a:t>0,8%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7664" y="4713708"/>
            <a:ext cx="2089291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 w="11430"/>
                <a:solidFill>
                  <a:schemeClr val="tx1"/>
                </a:solidFill>
              </a:rPr>
              <a:t>     </a:t>
            </a:r>
            <a:r>
              <a:rPr lang="ru-RU" sz="4000" b="1" dirty="0">
                <a:ln w="11430"/>
                <a:solidFill>
                  <a:schemeClr val="tx1"/>
                </a:solidFill>
              </a:rPr>
              <a:t>80%</a:t>
            </a:r>
          </a:p>
        </p:txBody>
      </p:sp>
      <p:pic>
        <p:nvPicPr>
          <p:cNvPr id="11" name="Объект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263" y="4605338"/>
            <a:ext cx="63976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Объект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400" y="2774950"/>
            <a:ext cx="6556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Объект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4950" y="4511675"/>
            <a:ext cx="6556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Объект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7800" y="2774950"/>
            <a:ext cx="6540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13" descr="F:\Мои рисунки\Картинки XP\Анимации картинки\HOMEANIM\AG00041_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6165850"/>
            <a:ext cx="5572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6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476250"/>
            <a:ext cx="1595438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620688"/>
            <a:ext cx="6544818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ln w="11430"/>
                <a:solidFill>
                  <a:schemeClr val="tx1"/>
                </a:solidFill>
              </a:rPr>
              <a:t>Чему равен 1% от 400 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57235" y="4809340"/>
            <a:ext cx="1922108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192" y="4581128"/>
            <a:ext cx="1830648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solidFill>
                  <a:schemeClr val="tx1"/>
                </a:solidFill>
              </a:rPr>
              <a:t>400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63688" y="2852936"/>
            <a:ext cx="2088232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solidFill>
                  <a:schemeClr val="tx1"/>
                </a:solidFill>
              </a:rPr>
              <a:t>4000</a:t>
            </a:r>
          </a:p>
        </p:txBody>
      </p:sp>
      <p:pic>
        <p:nvPicPr>
          <p:cNvPr id="16" name="Объект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655371">
            <a:off x="5075238" y="2489200"/>
            <a:ext cx="116522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228184" y="2852936"/>
            <a:ext cx="1944216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solidFill>
                  <a:schemeClr val="tx1"/>
                </a:solidFill>
              </a:rPr>
              <a:t>4</a:t>
            </a:r>
          </a:p>
        </p:txBody>
      </p:sp>
      <p:pic>
        <p:nvPicPr>
          <p:cNvPr id="17" name="Объект 1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4652963"/>
            <a:ext cx="92075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Объект 1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" y="2674938"/>
            <a:ext cx="92075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Объект 1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8413" y="4400550"/>
            <a:ext cx="92075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13" descr="F:\Мои рисунки\Картинки XP\Анимации картинки\HOMEANIM\AG00041_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7988" y="6021388"/>
            <a:ext cx="5572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6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476250"/>
            <a:ext cx="1595438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548680"/>
            <a:ext cx="6048672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rgbClr val="003300"/>
                </a:solidFill>
              </a:rPr>
              <a:t>Чему равны 25% от 160 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40152" y="2852936"/>
            <a:ext cx="2088232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solidFill>
                  <a:schemeClr val="tx1"/>
                </a:solidFill>
              </a:rPr>
              <a:t>     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7664" y="4758713"/>
            <a:ext cx="2004204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 w="11430"/>
                <a:solidFill>
                  <a:schemeClr val="tx1"/>
                </a:solidFill>
              </a:rPr>
              <a:t>    </a:t>
            </a:r>
            <a:r>
              <a:rPr lang="ru-RU" sz="4000" b="1" dirty="0">
                <a:ln w="11430"/>
                <a:solidFill>
                  <a:schemeClr val="tx1"/>
                </a:solidFill>
              </a:rPr>
              <a:t>0,4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69284" y="2830775"/>
            <a:ext cx="2167671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 w="11430"/>
                <a:solidFill>
                  <a:schemeClr val="tx1"/>
                </a:solidFill>
              </a:rPr>
              <a:t>     </a:t>
            </a:r>
            <a:r>
              <a:rPr lang="ru-RU" sz="4000" b="1" dirty="0">
                <a:ln w="11430"/>
                <a:solidFill>
                  <a:schemeClr val="tx1"/>
                </a:solidFill>
              </a:rPr>
              <a:t>135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84168" y="4653136"/>
            <a:ext cx="2089291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 w="11430"/>
                <a:solidFill>
                  <a:schemeClr val="tx1"/>
                </a:solidFill>
              </a:rPr>
              <a:t>      </a:t>
            </a:r>
            <a:r>
              <a:rPr lang="ru-RU" sz="4000" b="1" dirty="0">
                <a:ln w="11430"/>
                <a:solidFill>
                  <a:schemeClr val="tx1"/>
                </a:solidFill>
              </a:rPr>
              <a:t>40</a:t>
            </a:r>
          </a:p>
        </p:txBody>
      </p:sp>
      <p:pic>
        <p:nvPicPr>
          <p:cNvPr id="11" name="Объект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67313" y="4545013"/>
            <a:ext cx="6413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Объект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2781300"/>
            <a:ext cx="6540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Объект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4652963"/>
            <a:ext cx="6540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Объект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2781300"/>
            <a:ext cx="6556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13" descr="F:\Мои рисунки\Картинки XP\Анимации картинки\HOMEANIM\AG00041_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7988" y="6021388"/>
            <a:ext cx="5572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6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476250"/>
            <a:ext cx="1595438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5" name="TextBox 6"/>
          <p:cNvSpPr txBox="1">
            <a:spLocks noChangeArrowheads="1"/>
          </p:cNvSpPr>
          <p:nvPr/>
        </p:nvSpPr>
        <p:spPr bwMode="auto">
          <a:xfrm>
            <a:off x="6443663" y="2997200"/>
            <a:ext cx="185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548680"/>
            <a:ext cx="6552728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rgbClr val="003300"/>
                </a:solidFill>
              </a:rPr>
              <a:t>Чему равны 75% от 40 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9632" y="4941168"/>
            <a:ext cx="2664296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chemeClr val="tx1"/>
                </a:solidFill>
              </a:rPr>
              <a:t>         </a:t>
            </a:r>
            <a:r>
              <a:rPr lang="ru-RU" sz="4000" b="1" dirty="0">
                <a:ln w="11430"/>
                <a:solidFill>
                  <a:schemeClr val="tx1"/>
                </a:solidFill>
              </a:rPr>
              <a:t>0,3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1640" y="2708920"/>
            <a:ext cx="2376264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solidFill>
                  <a:schemeClr val="tx1"/>
                </a:solidFill>
              </a:rPr>
              <a:t>115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36096" y="4941168"/>
            <a:ext cx="216309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solidFill>
                  <a:schemeClr val="tx1"/>
                </a:solidFill>
              </a:rPr>
              <a:t>      300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92080" y="2636912"/>
            <a:ext cx="2304256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solidFill>
                  <a:schemeClr val="tx1"/>
                </a:solidFill>
              </a:rPr>
              <a:t>30</a:t>
            </a:r>
          </a:p>
        </p:txBody>
      </p:sp>
      <p:pic>
        <p:nvPicPr>
          <p:cNvPr id="8" name="Picture 44" descr="3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1557338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13" descr="F:\Мои рисунки\Картинки XP\Анимации картинки\HOMEANIM\AG00041_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092825"/>
            <a:ext cx="5572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TextBox 14"/>
          <p:cNvSpPr txBox="1">
            <a:spLocks noChangeArrowheads="1"/>
          </p:cNvSpPr>
          <p:nvPr/>
        </p:nvSpPr>
        <p:spPr bwMode="auto">
          <a:xfrm>
            <a:off x="6227763" y="5229225"/>
            <a:ext cx="185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19466" name="Picture 6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476250"/>
            <a:ext cx="1595438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548680"/>
            <a:ext cx="6552728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rgbClr val="003300"/>
                </a:solidFill>
              </a:rPr>
              <a:t>Чему равно число, 1% которого равен 23?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9632" y="4941168"/>
            <a:ext cx="2664296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chemeClr val="tx1"/>
                </a:solidFill>
              </a:rPr>
              <a:t>         </a:t>
            </a:r>
            <a:r>
              <a:rPr lang="ru-RU" sz="4000" b="1" dirty="0">
                <a:ln w="11430"/>
                <a:solidFill>
                  <a:schemeClr val="tx1"/>
                </a:solidFill>
              </a:rPr>
              <a:t>2,3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64088" y="2924944"/>
            <a:ext cx="2232248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solidFill>
                  <a:schemeClr val="tx1"/>
                </a:solidFill>
              </a:rPr>
              <a:t>230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36096" y="4941168"/>
            <a:ext cx="216309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solidFill>
                  <a:schemeClr val="tx1"/>
                </a:solidFill>
              </a:rPr>
              <a:t>   23000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9632" y="2924944"/>
            <a:ext cx="2601082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n w="11430"/>
                <a:solidFill>
                  <a:schemeClr val="tx1"/>
                </a:solidFill>
              </a:rPr>
              <a:t> </a:t>
            </a:r>
            <a:r>
              <a:rPr lang="ru-RU" sz="4000" b="1" dirty="0">
                <a:ln w="11430"/>
                <a:solidFill>
                  <a:schemeClr val="tx1"/>
                </a:solidFill>
              </a:rPr>
              <a:t>2300</a:t>
            </a:r>
          </a:p>
        </p:txBody>
      </p:sp>
      <p:pic>
        <p:nvPicPr>
          <p:cNvPr id="8" name="Picture 44" descr="3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1268413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13" descr="F:\Мои рисунки\Картинки XP\Анимации картинки\HOMEANIM\AG00041_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6165850"/>
            <a:ext cx="5572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9" name="TextBox 14"/>
          <p:cNvSpPr txBox="1">
            <a:spLocks noChangeArrowheads="1"/>
          </p:cNvSpPr>
          <p:nvPr/>
        </p:nvSpPr>
        <p:spPr bwMode="auto">
          <a:xfrm>
            <a:off x="6227763" y="5229225"/>
            <a:ext cx="185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20490" name="Picture 6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476250"/>
            <a:ext cx="1595438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548680"/>
            <a:ext cx="6552728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rgbClr val="003300"/>
                </a:solidFill>
              </a:rPr>
              <a:t>25% учеников школы– это: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75656" y="4725144"/>
            <a:ext cx="2232248" cy="18722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solidFill>
                  <a:schemeClr val="tx1"/>
                </a:solidFill>
              </a:rPr>
              <a:t>пятая  часть учеников  школы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5656" y="2348880"/>
            <a:ext cx="2232248" cy="13849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solidFill>
                  <a:schemeClr val="tx1"/>
                </a:solidFill>
              </a:rPr>
              <a:t>половина учеников  школы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36096" y="4725144"/>
            <a:ext cx="2304256" cy="13849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solidFill>
                  <a:schemeClr val="tx1"/>
                </a:solidFill>
              </a:rPr>
              <a:t>двадцать  пятая  часть учеников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36096" y="2276872"/>
            <a:ext cx="2376264" cy="13849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solidFill>
                  <a:schemeClr val="tx1"/>
                </a:solidFill>
              </a:rPr>
              <a:t>четверть учеников  школы</a:t>
            </a:r>
          </a:p>
        </p:txBody>
      </p:sp>
      <p:pic>
        <p:nvPicPr>
          <p:cNvPr id="8" name="Picture 44" descr="3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549275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13" descr="F:\Мои рисунки\Картинки XP\Анимации картинки\HOMEANIM\AG00041_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6165850"/>
            <a:ext cx="5572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TextBox 14"/>
          <p:cNvSpPr txBox="1">
            <a:spLocks noChangeArrowheads="1"/>
          </p:cNvSpPr>
          <p:nvPr/>
        </p:nvSpPr>
        <p:spPr bwMode="auto">
          <a:xfrm>
            <a:off x="6227763" y="5229225"/>
            <a:ext cx="185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21514" name="Picture 6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333375"/>
            <a:ext cx="1595438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548680"/>
            <a:ext cx="6552728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rgbClr val="003300"/>
                </a:solidFill>
              </a:rPr>
              <a:t>20% зрителей – это: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3648" y="4509120"/>
            <a:ext cx="2232248" cy="13849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solidFill>
                  <a:schemeClr val="tx1"/>
                </a:solidFill>
              </a:rPr>
              <a:t>двадцатая часть зрителей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5656" y="2348880"/>
            <a:ext cx="2232248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solidFill>
                  <a:schemeClr val="tx1"/>
                </a:solidFill>
              </a:rPr>
              <a:t>половина зрителей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36096" y="2060848"/>
            <a:ext cx="2304256" cy="13849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solidFill>
                  <a:schemeClr val="tx1"/>
                </a:solidFill>
              </a:rPr>
              <a:t>четвертая часть зрителей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64088" y="4869160"/>
            <a:ext cx="2376264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solidFill>
                  <a:schemeClr val="tx1"/>
                </a:solidFill>
              </a:rPr>
              <a:t>пятая часть зрителей</a:t>
            </a:r>
          </a:p>
        </p:txBody>
      </p:sp>
      <p:pic>
        <p:nvPicPr>
          <p:cNvPr id="8" name="Picture 44" descr="3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3573463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13" descr="F:\Мои рисунки\Картинки XP\Анимации картинки\HOMEANIM\AG00041_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6165850"/>
            <a:ext cx="5572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7" name="TextBox 14"/>
          <p:cNvSpPr txBox="1">
            <a:spLocks noChangeArrowheads="1"/>
          </p:cNvSpPr>
          <p:nvPr/>
        </p:nvSpPr>
        <p:spPr bwMode="auto">
          <a:xfrm>
            <a:off x="6227763" y="5229225"/>
            <a:ext cx="185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22538" name="Picture 6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333375"/>
            <a:ext cx="1595438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43000" y="2143125"/>
            <a:ext cx="71135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называют 1 </a:t>
            </a:r>
            <a:r>
              <a:rPr lang="en-US" sz="6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z="6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3"/>
          <p:cNvGrpSpPr>
            <a:grpSpLocks/>
          </p:cNvGrpSpPr>
          <p:nvPr/>
        </p:nvGrpSpPr>
        <p:grpSpPr bwMode="auto">
          <a:xfrm>
            <a:off x="468313" y="1484313"/>
            <a:ext cx="8024812" cy="4032250"/>
            <a:chOff x="323528" y="1196752"/>
            <a:chExt cx="8026176" cy="4032448"/>
          </a:xfrm>
        </p:grpSpPr>
        <p:sp>
          <p:nvSpPr>
            <p:cNvPr id="13" name="Прямоугольник 12">
              <a:hlinkClick r:id="" action="ppaction://noaction"/>
            </p:cNvPr>
            <p:cNvSpPr/>
            <p:nvPr/>
          </p:nvSpPr>
          <p:spPr>
            <a:xfrm>
              <a:off x="468015" y="1196752"/>
              <a:ext cx="7848347" cy="40324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3" name="Группа 3"/>
            <p:cNvGrpSpPr>
              <a:grpSpLocks/>
            </p:cNvGrpSpPr>
            <p:nvPr/>
          </p:nvGrpSpPr>
          <p:grpSpPr bwMode="auto">
            <a:xfrm>
              <a:off x="323528" y="2420888"/>
              <a:ext cx="8026176" cy="1583035"/>
              <a:chOff x="395536" y="2492896"/>
              <a:chExt cx="8026176" cy="1583035"/>
            </a:xfrm>
          </p:grpSpPr>
          <p:pic>
            <p:nvPicPr>
              <p:cNvPr id="7173" name="Picture 4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95536" y="2492896"/>
                <a:ext cx="1739032" cy="1567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74" name="TextBox 5"/>
              <p:cNvSpPr txBox="1">
                <a:spLocks noChangeArrowheads="1"/>
              </p:cNvSpPr>
              <p:nvPr/>
            </p:nvSpPr>
            <p:spPr bwMode="auto">
              <a:xfrm>
                <a:off x="1403648" y="2879179"/>
                <a:ext cx="5867568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3600" b="1">
                    <a:solidFill>
                      <a:srgbClr val="C00000"/>
                    </a:solidFill>
                  </a:rPr>
                  <a:t>– это одна сотая доля числа</a:t>
                </a:r>
              </a:p>
            </p:txBody>
          </p:sp>
          <p:grpSp>
            <p:nvGrpSpPr>
              <p:cNvPr id="4" name="Group 37"/>
              <p:cNvGrpSpPr>
                <a:grpSpLocks/>
              </p:cNvGrpSpPr>
              <p:nvPr/>
            </p:nvGrpSpPr>
            <p:grpSpPr bwMode="auto">
              <a:xfrm>
                <a:off x="7380312" y="2586858"/>
                <a:ext cx="1041400" cy="1489073"/>
                <a:chOff x="3312" y="758"/>
                <a:chExt cx="656" cy="938"/>
              </a:xfrm>
            </p:grpSpPr>
            <p:sp>
              <p:nvSpPr>
                <p:cNvPr id="7177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3493" y="758"/>
                  <a:ext cx="296" cy="4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4400" b="1">
                      <a:solidFill>
                        <a:srgbClr val="C00000"/>
                      </a:solidFill>
                    </a:rPr>
                    <a:t>1</a:t>
                  </a:r>
                </a:p>
              </p:txBody>
            </p:sp>
            <p:sp>
              <p:nvSpPr>
                <p:cNvPr id="7178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312" y="1211"/>
                  <a:ext cx="656" cy="4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4400" b="1">
                      <a:solidFill>
                        <a:srgbClr val="C00000"/>
                      </a:solidFill>
                    </a:rPr>
                    <a:t>100</a:t>
                  </a:r>
                </a:p>
              </p:txBody>
            </p:sp>
            <p:sp>
              <p:nvSpPr>
                <p:cNvPr id="7179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3403" y="1211"/>
                  <a:ext cx="453" cy="0"/>
                </a:xfrm>
                <a:prstGeom prst="line">
                  <a:avLst/>
                </a:prstGeom>
                <a:noFill/>
                <a:ln w="5715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7176" name="TextBox 7"/>
              <p:cNvSpPr txBox="1">
                <a:spLocks noChangeArrowheads="1"/>
              </p:cNvSpPr>
              <p:nvPr/>
            </p:nvSpPr>
            <p:spPr bwMode="auto">
              <a:xfrm>
                <a:off x="7020272" y="2852936"/>
                <a:ext cx="465192" cy="7694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4400" b="1">
                    <a:solidFill>
                      <a:srgbClr val="C00000"/>
                    </a:solidFill>
                  </a:rPr>
                  <a:t>=</a:t>
                </a:r>
              </a:p>
            </p:txBody>
          </p:sp>
        </p:grpSp>
      </p:grp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2"/>
          <p:cNvGrpSpPr>
            <a:grpSpLocks/>
          </p:cNvGrpSpPr>
          <p:nvPr/>
        </p:nvGrpSpPr>
        <p:grpSpPr bwMode="auto">
          <a:xfrm>
            <a:off x="467545" y="548680"/>
            <a:ext cx="8352606" cy="4464645"/>
            <a:chOff x="683567" y="1484784"/>
            <a:chExt cx="8136905" cy="3528392"/>
          </a:xfrm>
        </p:grpSpPr>
        <p:sp>
          <p:nvSpPr>
            <p:cNvPr id="32" name="Прямоугольник 31">
              <a:hlinkClick r:id="" action="ppaction://noaction"/>
            </p:cNvPr>
            <p:cNvSpPr/>
            <p:nvPr/>
          </p:nvSpPr>
          <p:spPr>
            <a:xfrm>
              <a:off x="683567" y="1484784"/>
              <a:ext cx="7992426" cy="352839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i="1"/>
            </a:p>
          </p:txBody>
        </p:sp>
        <p:grpSp>
          <p:nvGrpSpPr>
            <p:cNvPr id="3" name="Группа 30"/>
            <p:cNvGrpSpPr>
              <a:grpSpLocks/>
            </p:cNvGrpSpPr>
            <p:nvPr/>
          </p:nvGrpSpPr>
          <p:grpSpPr bwMode="auto">
            <a:xfrm>
              <a:off x="899592" y="1556792"/>
              <a:ext cx="7920880" cy="3082783"/>
              <a:chOff x="611560" y="1556792"/>
              <a:chExt cx="7920880" cy="3082783"/>
            </a:xfrm>
          </p:grpSpPr>
          <p:sp>
            <p:nvSpPr>
              <p:cNvPr id="8197" name="Прямоугольник 21"/>
              <p:cNvSpPr>
                <a:spLocks noChangeArrowheads="1"/>
              </p:cNvSpPr>
              <p:nvPr/>
            </p:nvSpPr>
            <p:spPr bwMode="auto">
              <a:xfrm>
                <a:off x="611560" y="1556792"/>
                <a:ext cx="7920880" cy="23083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3600" b="1" i="1" dirty="0"/>
                  <a:t>Чтобы  записать десятичную дробь</a:t>
                </a:r>
              </a:p>
              <a:p>
                <a:r>
                  <a:rPr lang="ru-RU" sz="3600" b="1" i="1" dirty="0"/>
                  <a:t>с помощью процентов , нужно </a:t>
                </a:r>
                <a:r>
                  <a:rPr lang="ru-RU" sz="3600" b="1" i="1" dirty="0">
                    <a:solidFill>
                      <a:srgbClr val="FF0000"/>
                    </a:solidFill>
                  </a:rPr>
                  <a:t>умножить эту дробь   на 100 и приписать знак %.</a:t>
                </a:r>
                <a:endParaRPr lang="ru-RU" sz="3600" i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4" name="Группа 29"/>
              <p:cNvGrpSpPr>
                <a:grpSpLocks/>
              </p:cNvGrpSpPr>
              <p:nvPr/>
            </p:nvGrpSpPr>
            <p:grpSpPr bwMode="auto">
              <a:xfrm>
                <a:off x="683568" y="3931813"/>
                <a:ext cx="3925545" cy="707762"/>
                <a:chOff x="2987824" y="5181915"/>
                <a:chExt cx="3925545" cy="707762"/>
              </a:xfrm>
            </p:grpSpPr>
            <p:sp>
              <p:nvSpPr>
                <p:cNvPr id="8199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2987824" y="5229200"/>
                  <a:ext cx="915635" cy="584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3200" b="1" i="1"/>
                    <a:t>0,25</a:t>
                  </a:r>
                </a:p>
              </p:txBody>
            </p:sp>
            <p:sp>
              <p:nvSpPr>
                <p:cNvPr id="8200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3851920" y="5222508"/>
                  <a:ext cx="389850" cy="584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3200" b="1" i="1"/>
                    <a:t>=</a:t>
                  </a:r>
                </a:p>
              </p:txBody>
            </p:sp>
            <p:sp>
              <p:nvSpPr>
                <p:cNvPr id="8201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4139952" y="5229200"/>
                  <a:ext cx="915635" cy="584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3200" b="1" i="1"/>
                    <a:t>0,25</a:t>
                  </a:r>
                </a:p>
              </p:txBody>
            </p:sp>
            <p:sp>
              <p:nvSpPr>
                <p:cNvPr id="8202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5021626" y="5222508"/>
                  <a:ext cx="809837" cy="584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3200" b="1" i="1"/>
                    <a:t>100</a:t>
                  </a:r>
                </a:p>
              </p:txBody>
            </p:sp>
            <p:sp>
              <p:nvSpPr>
                <p:cNvPr id="8203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5724128" y="5229200"/>
                  <a:ext cx="389850" cy="584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3200" b="1" i="1" dirty="0"/>
                    <a:t>=</a:t>
                  </a:r>
                </a:p>
              </p:txBody>
            </p:sp>
            <p:sp>
              <p:nvSpPr>
                <p:cNvPr id="8204" name="TextBox 27"/>
                <p:cNvSpPr txBox="1">
                  <a:spLocks noChangeArrowheads="1"/>
                </p:cNvSpPr>
                <p:nvPr/>
              </p:nvSpPr>
              <p:spPr bwMode="auto">
                <a:xfrm>
                  <a:off x="6012160" y="5229200"/>
                  <a:ext cx="901209" cy="584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3200" b="1" i="1"/>
                    <a:t>25%</a:t>
                  </a:r>
                </a:p>
              </p:txBody>
            </p:sp>
            <p:sp>
              <p:nvSpPr>
                <p:cNvPr id="8205" name="TextBox 28"/>
                <p:cNvSpPr txBox="1">
                  <a:spLocks noChangeArrowheads="1"/>
                </p:cNvSpPr>
                <p:nvPr/>
              </p:nvSpPr>
              <p:spPr bwMode="auto">
                <a:xfrm>
                  <a:off x="4944540" y="5181915"/>
                  <a:ext cx="312943" cy="7077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4000" b="1" i="1" dirty="0">
                      <a:latin typeface="Times New Roman" pitchFamily="18" charset="0"/>
                      <a:cs typeface="Times New Roman" pitchFamily="18" charset="0"/>
                    </a:rPr>
                    <a:t>·</a:t>
                  </a:r>
                  <a:endParaRPr lang="ru-RU" sz="4000" i="1" dirty="0"/>
                </a:p>
              </p:txBody>
            </p:sp>
          </p:grpSp>
        </p:grpSp>
      </p:grp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971550" y="1125538"/>
            <a:ext cx="6840538" cy="4319587"/>
            <a:chOff x="971600" y="1124744"/>
            <a:chExt cx="6840760" cy="4320480"/>
          </a:xfrm>
        </p:grpSpPr>
        <p:sp>
          <p:nvSpPr>
            <p:cNvPr id="12" name="Прямоугольник 11">
              <a:hlinkClick r:id="" action="ppaction://noaction"/>
            </p:cNvPr>
            <p:cNvSpPr/>
            <p:nvPr/>
          </p:nvSpPr>
          <p:spPr>
            <a:xfrm>
              <a:off x="971600" y="1124744"/>
              <a:ext cx="6840760" cy="432048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i="1">
                <a:latin typeface="Cambria" pitchFamily="18" charset="0"/>
              </a:endParaRPr>
            </a:p>
          </p:txBody>
        </p:sp>
        <p:grpSp>
          <p:nvGrpSpPr>
            <p:cNvPr id="3" name="Группа 3"/>
            <p:cNvGrpSpPr>
              <a:grpSpLocks/>
            </p:cNvGrpSpPr>
            <p:nvPr/>
          </p:nvGrpSpPr>
          <p:grpSpPr bwMode="auto">
            <a:xfrm>
              <a:off x="1475656" y="1340768"/>
              <a:ext cx="5760640" cy="3537224"/>
              <a:chOff x="1475656" y="1340768"/>
              <a:chExt cx="5760640" cy="3537224"/>
            </a:xfrm>
          </p:grpSpPr>
          <p:sp>
            <p:nvSpPr>
              <p:cNvPr id="9221" name="Прямоугольник 1"/>
              <p:cNvSpPr>
                <a:spLocks noChangeArrowheads="1"/>
              </p:cNvSpPr>
              <p:nvPr/>
            </p:nvSpPr>
            <p:spPr bwMode="auto">
              <a:xfrm>
                <a:off x="1475656" y="1340768"/>
                <a:ext cx="5760640" cy="28623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3600" b="1" i="1">
                    <a:latin typeface="Cambria" pitchFamily="18" charset="0"/>
                  </a:rPr>
                  <a:t>Чтобы число процентов выразить в виде дроби, достаточно </a:t>
                </a:r>
                <a:r>
                  <a:rPr lang="ru-RU" sz="3600" b="1" i="1">
                    <a:solidFill>
                      <a:srgbClr val="FF0000"/>
                    </a:solidFill>
                    <a:latin typeface="Cambria" pitchFamily="18" charset="0"/>
                  </a:rPr>
                  <a:t>число процентов разделить</a:t>
                </a:r>
              </a:p>
              <a:p>
                <a:r>
                  <a:rPr lang="ru-RU" sz="3600" b="1" i="1">
                    <a:solidFill>
                      <a:srgbClr val="FF0000"/>
                    </a:solidFill>
                    <a:latin typeface="Cambria" pitchFamily="18" charset="0"/>
                  </a:rPr>
                  <a:t> на 100.</a:t>
                </a:r>
              </a:p>
            </p:txBody>
          </p:sp>
          <p:grpSp>
            <p:nvGrpSpPr>
              <p:cNvPr id="4" name="Группа 2"/>
              <p:cNvGrpSpPr>
                <a:grpSpLocks/>
              </p:cNvGrpSpPr>
              <p:nvPr/>
            </p:nvGrpSpPr>
            <p:grpSpPr bwMode="auto">
              <a:xfrm>
                <a:off x="1619672" y="4264632"/>
                <a:ext cx="3890566" cy="613360"/>
                <a:chOff x="1619672" y="4264632"/>
                <a:chExt cx="3890566" cy="613360"/>
              </a:xfrm>
            </p:grpSpPr>
            <p:sp>
              <p:nvSpPr>
                <p:cNvPr id="9223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619672" y="4293096"/>
                  <a:ext cx="1072765" cy="5848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3200" b="1" i="1">
                      <a:latin typeface="Cambria" pitchFamily="18" charset="0"/>
                    </a:rPr>
                    <a:t>25%</a:t>
                  </a:r>
                </a:p>
              </p:txBody>
            </p:sp>
            <p:sp>
              <p:nvSpPr>
                <p:cNvPr id="9224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2483768" y="4286404"/>
                  <a:ext cx="428336" cy="5848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3200" b="1" i="1">
                      <a:latin typeface="Cambria" pitchFamily="18" charset="0"/>
                    </a:rPr>
                    <a:t>=</a:t>
                  </a:r>
                </a:p>
              </p:txBody>
            </p:sp>
            <p:sp>
              <p:nvSpPr>
                <p:cNvPr id="9225" name="TextBox 6"/>
                <p:cNvSpPr txBox="1">
                  <a:spLocks noChangeArrowheads="1"/>
                </p:cNvSpPr>
                <p:nvPr/>
              </p:nvSpPr>
              <p:spPr bwMode="auto">
                <a:xfrm>
                  <a:off x="2771800" y="4293096"/>
                  <a:ext cx="672001" cy="5848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3200" b="1" i="1">
                      <a:latin typeface="Cambria" pitchFamily="18" charset="0"/>
                    </a:rPr>
                    <a:t>25</a:t>
                  </a:r>
                </a:p>
              </p:txBody>
            </p:sp>
            <p:sp>
              <p:nvSpPr>
                <p:cNvPr id="9226" name="TextBox 7"/>
                <p:cNvSpPr txBox="1">
                  <a:spLocks noChangeArrowheads="1"/>
                </p:cNvSpPr>
                <p:nvPr/>
              </p:nvSpPr>
              <p:spPr bwMode="auto">
                <a:xfrm>
                  <a:off x="3491880" y="4293096"/>
                  <a:ext cx="915665" cy="5848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3200" b="1" i="1">
                      <a:latin typeface="Cambria" pitchFamily="18" charset="0"/>
                    </a:rPr>
                    <a:t>100</a:t>
                  </a:r>
                </a:p>
              </p:txBody>
            </p:sp>
            <p:sp>
              <p:nvSpPr>
                <p:cNvPr id="9227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4211960" y="4293096"/>
                  <a:ext cx="428336" cy="5848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3200" b="1" i="1">
                      <a:latin typeface="Cambria" pitchFamily="18" charset="0"/>
                    </a:rPr>
                    <a:t>=</a:t>
                  </a:r>
                </a:p>
              </p:txBody>
            </p:sp>
            <p:sp>
              <p:nvSpPr>
                <p:cNvPr id="9228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4499992" y="4293096"/>
                  <a:ext cx="1010246" cy="5848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3200" b="1" i="1">
                      <a:latin typeface="Cambria" pitchFamily="18" charset="0"/>
                    </a:rPr>
                    <a:t>0,25</a:t>
                  </a:r>
                </a:p>
              </p:txBody>
            </p:sp>
            <p:sp>
              <p:nvSpPr>
                <p:cNvPr id="9229" name="TextBox 10"/>
                <p:cNvSpPr txBox="1">
                  <a:spLocks noChangeArrowheads="1"/>
                </p:cNvSpPr>
                <p:nvPr/>
              </p:nvSpPr>
              <p:spPr bwMode="auto">
                <a:xfrm>
                  <a:off x="3286742" y="4264632"/>
                  <a:ext cx="298480" cy="584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3200" b="1" i="1">
                      <a:latin typeface="Cambria" pitchFamily="18" charset="0"/>
                    </a:rPr>
                    <a:t>:</a:t>
                  </a:r>
                </a:p>
              </p:txBody>
            </p:sp>
          </p:grpSp>
        </p:grpSp>
      </p:grp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827088" y="1700213"/>
            <a:ext cx="7848600" cy="3744912"/>
            <a:chOff x="755576" y="1700808"/>
            <a:chExt cx="7272808" cy="3744416"/>
          </a:xfrm>
        </p:grpSpPr>
        <p:sp>
          <p:nvSpPr>
            <p:cNvPr id="9" name="Прямоугольник 8">
              <a:hlinkClick r:id="" action="ppaction://noaction"/>
            </p:cNvPr>
            <p:cNvSpPr/>
            <p:nvPr/>
          </p:nvSpPr>
          <p:spPr>
            <a:xfrm>
              <a:off x="755576" y="1700808"/>
              <a:ext cx="7272808" cy="374441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i="1">
                <a:latin typeface="Cambria" pitchFamily="18" charset="0"/>
              </a:endParaRPr>
            </a:p>
          </p:txBody>
        </p:sp>
        <p:grpSp>
          <p:nvGrpSpPr>
            <p:cNvPr id="3" name="Группа 7"/>
            <p:cNvGrpSpPr>
              <a:grpSpLocks/>
            </p:cNvGrpSpPr>
            <p:nvPr/>
          </p:nvGrpSpPr>
          <p:grpSpPr bwMode="auto">
            <a:xfrm>
              <a:off x="1260050" y="2277391"/>
              <a:ext cx="6768334" cy="2374208"/>
              <a:chOff x="-36094" y="837231"/>
              <a:chExt cx="6768334" cy="2374208"/>
            </a:xfrm>
          </p:grpSpPr>
          <p:sp>
            <p:nvSpPr>
              <p:cNvPr id="10245" name="Прямоугольник 1"/>
              <p:cNvSpPr>
                <a:spLocks noChangeArrowheads="1"/>
              </p:cNvSpPr>
              <p:nvPr/>
            </p:nvSpPr>
            <p:spPr bwMode="auto">
              <a:xfrm>
                <a:off x="-36094" y="837231"/>
                <a:ext cx="6768334" cy="1200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3600" b="1" i="1">
                    <a:latin typeface="Cambria" pitchFamily="18" charset="0"/>
                  </a:rPr>
                  <a:t>Чтобы найти 1% от числа, нужно </a:t>
                </a:r>
                <a:r>
                  <a:rPr lang="ru-RU" sz="3600" b="1" i="1">
                    <a:solidFill>
                      <a:srgbClr val="FF0000"/>
                    </a:solidFill>
                    <a:latin typeface="Cambria" pitchFamily="18" charset="0"/>
                  </a:rPr>
                  <a:t>разделить число на 100.</a:t>
                </a:r>
              </a:p>
            </p:txBody>
          </p:sp>
          <p:grpSp>
            <p:nvGrpSpPr>
              <p:cNvPr id="4" name="Группа 6"/>
              <p:cNvGrpSpPr>
                <a:grpSpLocks/>
              </p:cNvGrpSpPr>
              <p:nvPr/>
            </p:nvGrpSpPr>
            <p:grpSpPr bwMode="auto">
              <a:xfrm>
                <a:off x="467885" y="2564904"/>
                <a:ext cx="3636205" cy="646535"/>
                <a:chOff x="899933" y="3501008"/>
                <a:chExt cx="3636205" cy="646535"/>
              </a:xfrm>
            </p:grpSpPr>
            <p:sp>
              <p:nvSpPr>
                <p:cNvPr id="10247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1835696" y="3501008"/>
                  <a:ext cx="278040" cy="5846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3200" b="1" i="1">
                      <a:latin typeface="Cambria" pitchFamily="18" charset="0"/>
                    </a:rPr>
                    <a:t>:</a:t>
                  </a:r>
                </a:p>
              </p:txBody>
            </p:sp>
            <p:sp>
              <p:nvSpPr>
                <p:cNvPr id="10248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899933" y="3501298"/>
                  <a:ext cx="933039" cy="6462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3600" b="1" i="1">
                      <a:latin typeface="Cambria" pitchFamily="18" charset="0"/>
                    </a:rPr>
                    <a:t>400</a:t>
                  </a:r>
                </a:p>
              </p:txBody>
            </p:sp>
            <p:sp>
              <p:nvSpPr>
                <p:cNvPr id="10249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1979712" y="3501008"/>
                  <a:ext cx="2556426" cy="6462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3600" b="1" i="1">
                      <a:latin typeface="Cambria" pitchFamily="18" charset="0"/>
                    </a:rPr>
                    <a:t>100=4 (1%)</a:t>
                  </a:r>
                </a:p>
              </p:txBody>
            </p:sp>
          </p:grpSp>
        </p:grpSp>
      </p:grp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1476375" y="1557338"/>
            <a:ext cx="6191250" cy="3671887"/>
            <a:chOff x="1475656" y="1556792"/>
            <a:chExt cx="6192688" cy="3672408"/>
          </a:xfrm>
        </p:grpSpPr>
        <p:sp>
          <p:nvSpPr>
            <p:cNvPr id="6" name="Прямоугольник 5">
              <a:hlinkClick r:id="" action="ppaction://noaction"/>
            </p:cNvPr>
            <p:cNvSpPr/>
            <p:nvPr/>
          </p:nvSpPr>
          <p:spPr>
            <a:xfrm>
              <a:off x="1475656" y="1556792"/>
              <a:ext cx="6192688" cy="367240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Cambria" pitchFamily="18" charset="0"/>
              </a:endParaRPr>
            </a:p>
          </p:txBody>
        </p:sp>
        <p:grpSp>
          <p:nvGrpSpPr>
            <p:cNvPr id="3" name="Группа 4"/>
            <p:cNvGrpSpPr>
              <a:grpSpLocks/>
            </p:cNvGrpSpPr>
            <p:nvPr/>
          </p:nvGrpSpPr>
          <p:grpSpPr bwMode="auto">
            <a:xfrm>
              <a:off x="2339752" y="1988840"/>
              <a:ext cx="5113237" cy="2654275"/>
              <a:chOff x="1547664" y="1196752"/>
              <a:chExt cx="5113237" cy="2654275"/>
            </a:xfrm>
          </p:grpSpPr>
          <p:sp>
            <p:nvSpPr>
              <p:cNvPr id="11269" name="Прямоугольник 1"/>
              <p:cNvSpPr>
                <a:spLocks noChangeArrowheads="1"/>
              </p:cNvSpPr>
              <p:nvPr/>
            </p:nvSpPr>
            <p:spPr bwMode="auto">
              <a:xfrm>
                <a:off x="1547664" y="1196752"/>
                <a:ext cx="5113237" cy="1754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3600" b="1">
                    <a:latin typeface="Cambria" pitchFamily="18" charset="0"/>
                  </a:rPr>
                  <a:t>Чтобы найти 25% от числа, нужно </a:t>
                </a:r>
                <a:r>
                  <a:rPr lang="ru-RU" sz="3600" b="1">
                    <a:solidFill>
                      <a:srgbClr val="FF0000"/>
                    </a:solidFill>
                    <a:latin typeface="Cambria" pitchFamily="18" charset="0"/>
                  </a:rPr>
                  <a:t>разделить число на 4.</a:t>
                </a:r>
              </a:p>
            </p:txBody>
          </p:sp>
          <p:sp>
            <p:nvSpPr>
              <p:cNvPr id="11270" name="TextBox 2"/>
              <p:cNvSpPr txBox="1">
                <a:spLocks noChangeArrowheads="1"/>
              </p:cNvSpPr>
              <p:nvPr/>
            </p:nvSpPr>
            <p:spPr bwMode="auto">
              <a:xfrm>
                <a:off x="1619672" y="3068960"/>
                <a:ext cx="1007241" cy="6464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3600" b="1">
                    <a:latin typeface="Cambria" pitchFamily="18" charset="0"/>
                  </a:rPr>
                  <a:t>400</a:t>
                </a:r>
              </a:p>
            </p:txBody>
          </p:sp>
          <p:pic>
            <p:nvPicPr>
              <p:cNvPr id="11271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195736" y="2996952"/>
                <a:ext cx="596900" cy="854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272" name="TextBox 3"/>
              <p:cNvSpPr txBox="1">
                <a:spLocks noChangeArrowheads="1"/>
              </p:cNvSpPr>
              <p:nvPr/>
            </p:nvSpPr>
            <p:spPr bwMode="auto">
              <a:xfrm>
                <a:off x="2555776" y="3068960"/>
                <a:ext cx="3033908" cy="6464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3600" b="1">
                    <a:latin typeface="Cambria" pitchFamily="18" charset="0"/>
                  </a:rPr>
                  <a:t>4=100 (25%)</a:t>
                </a:r>
              </a:p>
            </p:txBody>
          </p:sp>
        </p:grpSp>
      </p:grp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1331640" y="1196975"/>
            <a:ext cx="6624735" cy="4032250"/>
            <a:chOff x="1331949" y="1196752"/>
            <a:chExt cx="6623669" cy="4032448"/>
          </a:xfrm>
        </p:grpSpPr>
        <p:sp>
          <p:nvSpPr>
            <p:cNvPr id="8" name="Прямоугольник 7">
              <a:hlinkClick r:id="" action="ppaction://noaction"/>
            </p:cNvPr>
            <p:cNvSpPr/>
            <p:nvPr/>
          </p:nvSpPr>
          <p:spPr>
            <a:xfrm>
              <a:off x="1403648" y="1196752"/>
              <a:ext cx="6480720" cy="403244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i="1">
                <a:latin typeface="Cambria" pitchFamily="18" charset="0"/>
              </a:endParaRPr>
            </a:p>
          </p:txBody>
        </p:sp>
        <p:sp>
          <p:nvSpPr>
            <p:cNvPr id="12292" name="Прямоугольник 1"/>
            <p:cNvSpPr>
              <a:spLocks noChangeArrowheads="1"/>
            </p:cNvSpPr>
            <p:nvPr/>
          </p:nvSpPr>
          <p:spPr bwMode="auto">
            <a:xfrm>
              <a:off x="1331949" y="1628800"/>
              <a:ext cx="6623669" cy="1754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3600" b="1" i="1" dirty="0">
                  <a:solidFill>
                    <a:srgbClr val="000000"/>
                  </a:solidFill>
                  <a:latin typeface="Cambria" pitchFamily="18" charset="0"/>
                </a:rPr>
                <a:t>Чтобы найти 75% от числа, нужно </a:t>
              </a:r>
              <a:r>
                <a:rPr lang="ru-RU" sz="3600" b="1" i="1" dirty="0">
                  <a:solidFill>
                    <a:srgbClr val="FF0000"/>
                  </a:solidFill>
                  <a:latin typeface="Cambria" pitchFamily="18" charset="0"/>
                </a:rPr>
                <a:t>разделить число на 4 и умножить на 3.</a:t>
              </a:r>
            </a:p>
          </p:txBody>
        </p:sp>
        <p:grpSp>
          <p:nvGrpSpPr>
            <p:cNvPr id="3" name="Группа 6"/>
            <p:cNvGrpSpPr>
              <a:grpSpLocks/>
            </p:cNvGrpSpPr>
            <p:nvPr/>
          </p:nvGrpSpPr>
          <p:grpSpPr bwMode="auto">
            <a:xfrm>
              <a:off x="2339899" y="3861048"/>
              <a:ext cx="4421928" cy="854075"/>
              <a:chOff x="1907851" y="3861048"/>
              <a:chExt cx="4421928" cy="854075"/>
            </a:xfrm>
          </p:grpSpPr>
          <p:pic>
            <p:nvPicPr>
              <p:cNvPr id="12294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555776" y="3861048"/>
                <a:ext cx="596900" cy="854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295" name="TextBox 2"/>
              <p:cNvSpPr txBox="1">
                <a:spLocks noChangeArrowheads="1"/>
              </p:cNvSpPr>
              <p:nvPr/>
            </p:nvSpPr>
            <p:spPr bwMode="auto">
              <a:xfrm>
                <a:off x="1907851" y="3932968"/>
                <a:ext cx="1006845" cy="646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3600" b="1" i="1" dirty="0">
                    <a:latin typeface="Cambria" pitchFamily="18" charset="0"/>
                  </a:rPr>
                  <a:t>400</a:t>
                </a:r>
              </a:p>
            </p:txBody>
          </p:sp>
          <p:sp>
            <p:nvSpPr>
              <p:cNvPr id="12296" name="TextBox 3"/>
              <p:cNvSpPr txBox="1">
                <a:spLocks noChangeArrowheads="1"/>
              </p:cNvSpPr>
              <p:nvPr/>
            </p:nvSpPr>
            <p:spPr bwMode="auto">
              <a:xfrm>
                <a:off x="2890416" y="3916164"/>
                <a:ext cx="458706" cy="646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3600" b="1" i="1">
                    <a:latin typeface="Cambria" pitchFamily="18" charset="0"/>
                  </a:rPr>
                  <a:t>4</a:t>
                </a:r>
              </a:p>
            </p:txBody>
          </p:sp>
          <p:sp>
            <p:nvSpPr>
              <p:cNvPr id="12297" name="TextBox 5"/>
              <p:cNvSpPr txBox="1">
                <a:spLocks noChangeArrowheads="1"/>
              </p:cNvSpPr>
              <p:nvPr/>
            </p:nvSpPr>
            <p:spPr bwMode="auto">
              <a:xfrm>
                <a:off x="3102248" y="3899148"/>
                <a:ext cx="325678" cy="7079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4000" b="1" i="1">
                    <a:latin typeface="Cambria" pitchFamily="18" charset="0"/>
                    <a:cs typeface="Times New Roman" pitchFamily="18" charset="0"/>
                  </a:rPr>
                  <a:t>·</a:t>
                </a:r>
                <a:endParaRPr lang="ru-RU" sz="4000" i="1">
                  <a:latin typeface="Cambria" pitchFamily="18" charset="0"/>
                </a:endParaRPr>
              </a:p>
            </p:txBody>
          </p:sp>
          <p:sp>
            <p:nvSpPr>
              <p:cNvPr id="12298" name="TextBox 4"/>
              <p:cNvSpPr txBox="1">
                <a:spLocks noChangeArrowheads="1"/>
              </p:cNvSpPr>
              <p:nvPr/>
            </p:nvSpPr>
            <p:spPr bwMode="auto">
              <a:xfrm>
                <a:off x="3297064" y="3920356"/>
                <a:ext cx="3032715" cy="646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3600" b="1" i="1" dirty="0">
                    <a:latin typeface="Cambria" pitchFamily="18" charset="0"/>
                  </a:rPr>
                  <a:t>3=300 (75%)</a:t>
                </a:r>
              </a:p>
            </p:txBody>
          </p:sp>
        </p:grpSp>
      </p:grp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"/>
          <p:cNvGrpSpPr>
            <a:grpSpLocks/>
          </p:cNvGrpSpPr>
          <p:nvPr/>
        </p:nvGrpSpPr>
        <p:grpSpPr bwMode="auto">
          <a:xfrm>
            <a:off x="1116013" y="1844675"/>
            <a:ext cx="6696075" cy="3097213"/>
            <a:chOff x="1115616" y="1844824"/>
            <a:chExt cx="6696744" cy="3096344"/>
          </a:xfrm>
        </p:grpSpPr>
        <p:sp>
          <p:nvSpPr>
            <p:cNvPr id="3" name="Прямоугольник 2">
              <a:hlinkClick r:id="" action="ppaction://noaction"/>
            </p:cNvPr>
            <p:cNvSpPr/>
            <p:nvPr/>
          </p:nvSpPr>
          <p:spPr>
            <a:xfrm>
              <a:off x="1115616" y="1844824"/>
              <a:ext cx="6696744" cy="309634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i="1">
                <a:latin typeface="Cambria" pitchFamily="18" charset="0"/>
              </a:endParaRPr>
            </a:p>
          </p:txBody>
        </p:sp>
        <p:sp>
          <p:nvSpPr>
            <p:cNvPr id="13316" name="TextBox 1"/>
            <p:cNvSpPr txBox="1">
              <a:spLocks noChangeArrowheads="1"/>
            </p:cNvSpPr>
            <p:nvPr/>
          </p:nvSpPr>
          <p:spPr bwMode="auto">
            <a:xfrm>
              <a:off x="1907704" y="2636912"/>
              <a:ext cx="5840580" cy="1199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 i="1">
                  <a:latin typeface="Cambria" pitchFamily="18" charset="0"/>
                </a:rPr>
                <a:t>Целое всегда принимаем </a:t>
              </a:r>
            </a:p>
            <a:p>
              <a:r>
                <a:rPr lang="ru-RU" sz="3600" b="1" i="1">
                  <a:latin typeface="Cambria" pitchFamily="18" charset="0"/>
                </a:rPr>
                <a:t>за </a:t>
              </a:r>
              <a:r>
                <a:rPr lang="ru-RU" sz="3600" b="1" i="1">
                  <a:solidFill>
                    <a:srgbClr val="FF0000"/>
                  </a:solidFill>
                  <a:latin typeface="Cambria" pitchFamily="18" charset="0"/>
                </a:rPr>
                <a:t>единицу</a:t>
              </a:r>
              <a:r>
                <a:rPr lang="ru-RU" sz="3600" b="1" i="1">
                  <a:latin typeface="Cambria" pitchFamily="18" charset="0"/>
                </a:rPr>
                <a:t> или </a:t>
              </a:r>
              <a:r>
                <a:rPr lang="ru-RU" sz="3600" b="1" i="1">
                  <a:solidFill>
                    <a:srgbClr val="FF0000"/>
                  </a:solidFill>
                  <a:latin typeface="Cambria" pitchFamily="18" charset="0"/>
                </a:rPr>
                <a:t>100%.</a:t>
              </a:r>
            </a:p>
          </p:txBody>
        </p:sp>
      </p:grp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</TotalTime>
  <Words>296</Words>
  <Application>Microsoft Office PowerPoint</Application>
  <PresentationFormat>Экран (4:3)</PresentationFormat>
  <Paragraphs>89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Справедливость</vt:lpstr>
      <vt:lpstr>ПРОЦЕНТЫ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ПРОЦЕНТЫ</dc:title>
  <dc:creator>1</dc:creator>
  <cp:lastModifiedBy>1</cp:lastModifiedBy>
  <cp:revision>1</cp:revision>
  <dcterms:created xsi:type="dcterms:W3CDTF">2014-02-26T20:04:09Z</dcterms:created>
  <dcterms:modified xsi:type="dcterms:W3CDTF">2014-02-26T20:12:17Z</dcterms:modified>
</cp:coreProperties>
</file>