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90" r:id="rId7"/>
    <p:sldId id="293" r:id="rId8"/>
    <p:sldId id="264" r:id="rId9"/>
    <p:sldId id="265" r:id="rId10"/>
    <p:sldId id="291" r:id="rId11"/>
    <p:sldId id="267" r:id="rId12"/>
    <p:sldId id="266" r:id="rId13"/>
    <p:sldId id="268" r:id="rId14"/>
    <p:sldId id="292" r:id="rId15"/>
    <p:sldId id="270" r:id="rId16"/>
    <p:sldId id="294" r:id="rId17"/>
    <p:sldId id="296" r:id="rId18"/>
    <p:sldId id="295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4660"/>
  </p:normalViewPr>
  <p:slideViewPr>
    <p:cSldViewPr>
      <p:cViewPr>
        <p:scale>
          <a:sx n="75" d="100"/>
          <a:sy n="75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6075B-0CAF-436D-B8D0-7F4862A5025C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291B-D991-46C9-B2B6-29A81E71F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8291B-D991-46C9-B2B6-29A81E71FB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EC1E-847F-4BE0-A669-CD8DA2F73DA6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Множества</a:t>
            </a:r>
            <a:endParaRPr lang="ru-RU" sz="96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1989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Студентка 26 группы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Смирнова Ирина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8" name="Прямоугольник 17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20" name="Прямоугольник 19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Прямоугольник 20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рямоугольник 21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4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Операции над множествами</a:t>
            </a:r>
            <a:endParaRPr lang="ru-RU" sz="66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Пересечение множеств.</a:t>
            </a:r>
          </a:p>
          <a:p>
            <a:pPr algn="ctr">
              <a:buNone/>
            </a:pPr>
            <a:endParaRPr lang="ru-RU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Объединение множеств.</a:t>
            </a:r>
          </a:p>
          <a:p>
            <a:pPr algn="ctr">
              <a:buNone/>
            </a:pPr>
            <a:endParaRPr lang="ru-RU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Разность множеств.</a:t>
            </a:r>
          </a:p>
          <a:p>
            <a:pPr algn="ctr">
              <a:buNone/>
            </a:pPr>
            <a:endParaRPr lang="ru-RU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Дополнение множества.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8" name="Прямоугольник 17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7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2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2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Рисунок5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071678"/>
            <a:ext cx="4143404" cy="378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Объединение множеств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23" name="Рисунок 22" descr="Рисунок5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071678"/>
            <a:ext cx="4214842" cy="3857652"/>
          </a:xfrm>
          <a:prstGeom prst="rect">
            <a:avLst/>
          </a:prstGeom>
        </p:spPr>
      </p:pic>
      <p:sp>
        <p:nvSpPr>
          <p:cNvPr id="26" name="Содержимое 2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Объединением множеств А и В называется множество всех объектов, являющихся элементами множества А или множества В.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знак объединения.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А  </a:t>
            </a:r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  читается так: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«Объединение множества А и множества В».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2" name="Прямоугольник 11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4" name="Прямоугольник 13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Прямоугольник 14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Прямоугольник 15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8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Рисунок8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000240"/>
            <a:ext cx="4143404" cy="3857651"/>
          </a:xfrm>
          <a:prstGeom prst="rect">
            <a:avLst/>
          </a:prstGeom>
        </p:spPr>
      </p:pic>
      <p:pic>
        <p:nvPicPr>
          <p:cNvPr id="27" name="Рисунок 26" descr="Рисунок5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000240"/>
            <a:ext cx="4143404" cy="385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Пересечение множеств</a:t>
            </a:r>
            <a:endParaRPr lang="ru-RU" sz="66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286249" y="1500174"/>
            <a:ext cx="4714908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Пересечением множеств А и В называется множество, содержащее только те элементы, которые одновременно принадлежат и множеству А и множеству В.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∩-знак пересечения, соответствует союзу «и».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А ∩ В читается так: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«Пересечение множеств А и В»</a:t>
            </a:r>
            <a:endParaRPr lang="ru-RU" sz="2800" dirty="0">
              <a:latin typeface="Monotype Corsiva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2" name="Прямоугольник 11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5" name="Прямоугольник 14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Прямоугольник 15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Прямоугольник 16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5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Саша\Desktop\Рисунок6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000240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Рисунок5.png"/>
          <p:cNvPicPr>
            <a:picLocks noGrp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000240"/>
            <a:ext cx="4071966" cy="3744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Разность множеств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50056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Разностью множеств А и В  называется множество всех объектов, являющихся элементами множества А и не принадлежащих множеству В.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\ -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знак разности, соответствует предлогу «без».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Разность множеств А и В записывается так:  А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\  В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20" name="Прямоугольник 1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22" name="Прямоугольник 21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Прямоугольник 23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8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8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8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Рисунок4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143116"/>
            <a:ext cx="4071965" cy="3729207"/>
          </a:xfrm>
          <a:prstGeom prst="rect">
            <a:avLst/>
          </a:prstGeom>
        </p:spPr>
      </p:pic>
      <p:pic>
        <p:nvPicPr>
          <p:cNvPr id="20" name="Рисунок 19" descr="Рисунок1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143116"/>
            <a:ext cx="4056207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Дополнение множества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572032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Множество элементов множества В, не принадлежащих множеству А, называется дополнением множества А до множества В.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Часто множества являются подмножествами некоторого основного, или универсального множества  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U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Дополнение  обозначается 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Ā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6" name="Прямоугольник 15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8" name="Прямоугольник 17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Прямоугольник 20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рямоугольник 21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5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Свойства множеств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Пересечение и объединение множеств обладают свойствами: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Коммутативность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Ассоциативность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Дистрибутивность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7" name="Прямоугольник 16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рямоугольник 17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22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8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8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Рисунок13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500306"/>
            <a:ext cx="4071966" cy="3586011"/>
          </a:xfrm>
          <a:prstGeom prst="rect">
            <a:avLst/>
          </a:prstGeom>
        </p:spPr>
      </p:pic>
      <p:pic>
        <p:nvPicPr>
          <p:cNvPr id="22" name="Рисунок 21" descr="Рисунок12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428868"/>
            <a:ext cx="4055942" cy="3571900"/>
          </a:xfrm>
          <a:prstGeom prst="rect">
            <a:avLst/>
          </a:prstGeom>
        </p:spPr>
      </p:pic>
      <p:pic>
        <p:nvPicPr>
          <p:cNvPr id="21" name="Рисунок 20" descr="Рисунок11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7" y="2437394"/>
            <a:ext cx="4046262" cy="35633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Ассоциативность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bg1"/>
                </a:solidFill>
                <a:latin typeface="+mj-lt"/>
              </a:rPr>
              <a:t>( А ∩ В ) ∩ С = А ∩ ( В ∩ С )</a:t>
            </a:r>
            <a:endParaRPr lang="ru-RU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429124" y="1428736"/>
            <a:ext cx="4500594" cy="746138"/>
          </a:xfrm>
        </p:spPr>
        <p:txBody>
          <a:bodyPr>
            <a:noAutofit/>
          </a:bodyPr>
          <a:lstStyle/>
          <a:p>
            <a:pPr algn="ctr"/>
            <a:endParaRPr lang="ru-RU" sz="2800" b="0" dirty="0" smtClean="0">
              <a:solidFill>
                <a:schemeClr val="bg1"/>
              </a:solidFill>
            </a:endParaRPr>
          </a:p>
          <a:p>
            <a:pPr algn="ctr"/>
            <a:endParaRPr lang="ru-RU" sz="2800" b="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0" dirty="0" smtClean="0">
                <a:solidFill>
                  <a:schemeClr val="bg1"/>
                </a:solidFill>
              </a:rPr>
              <a:t>( А </a:t>
            </a:r>
            <a:r>
              <a:rPr lang="en-US" b="0" dirty="0" smtClean="0">
                <a:solidFill>
                  <a:schemeClr val="bg1"/>
                </a:solidFill>
              </a:rPr>
              <a:t>U</a:t>
            </a:r>
            <a:r>
              <a:rPr lang="ru-RU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smtClean="0">
                <a:solidFill>
                  <a:schemeClr val="bg1"/>
                </a:solidFill>
              </a:rPr>
              <a:t>В ) </a:t>
            </a:r>
            <a:r>
              <a:rPr lang="en-US" b="0" dirty="0" smtClean="0">
                <a:solidFill>
                  <a:schemeClr val="bg1"/>
                </a:solidFill>
              </a:rPr>
              <a:t>U</a:t>
            </a:r>
            <a:r>
              <a:rPr lang="ru-RU" sz="2800" b="0" dirty="0" smtClean="0">
                <a:solidFill>
                  <a:schemeClr val="bg1"/>
                </a:solidFill>
              </a:rPr>
              <a:t> С = А </a:t>
            </a:r>
            <a:r>
              <a:rPr lang="en-US" b="0" dirty="0" smtClean="0">
                <a:solidFill>
                  <a:schemeClr val="bg1"/>
                </a:solidFill>
              </a:rPr>
              <a:t>U</a:t>
            </a:r>
            <a:r>
              <a:rPr lang="ru-RU" sz="2800" b="0" dirty="0" smtClean="0">
                <a:solidFill>
                  <a:schemeClr val="bg1"/>
                </a:solidFill>
              </a:rPr>
              <a:t> ( В </a:t>
            </a:r>
            <a:r>
              <a:rPr lang="en-US" b="0" dirty="0" smtClean="0">
                <a:solidFill>
                  <a:schemeClr val="bg1"/>
                </a:solidFill>
              </a:rPr>
              <a:t>U</a:t>
            </a:r>
            <a:r>
              <a:rPr lang="ru-RU" sz="2800" b="0" dirty="0" smtClean="0">
                <a:solidFill>
                  <a:schemeClr val="bg1"/>
                </a:solidFill>
              </a:rPr>
              <a:t> С )</a:t>
            </a:r>
          </a:p>
        </p:txBody>
      </p:sp>
      <p:pic>
        <p:nvPicPr>
          <p:cNvPr id="24" name="Рисунок 23" descr="Рисунок11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500306"/>
            <a:ext cx="4046262" cy="3563374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8" name="Прямоугольник 17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20" name="Прямоугольник 19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Прямоугольник 25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5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4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4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4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Коммутативность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А ∩ В = В ∩ А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А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В = В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А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Содержимое 11" descr="Рисунок5.png"/>
          <p:cNvPicPr>
            <a:picLocks noGrp="1"/>
          </p:cNvPicPr>
          <p:nvPr>
            <p:ph sz="quarter" idx="4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5025" y="2312425"/>
            <a:ext cx="4041775" cy="3676187"/>
          </a:xfrm>
          <a:prstGeom prst="rect">
            <a:avLst/>
          </a:prstGeom>
        </p:spPr>
      </p:pic>
      <p:pic>
        <p:nvPicPr>
          <p:cNvPr id="22" name="Рисунок 21" descr="Рисунок61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357430"/>
            <a:ext cx="4040188" cy="3675965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8" name="Прямоугольник 17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21" name="Прямоугольник 20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Прямоугольник 23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3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4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4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4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14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7" y="2486194"/>
            <a:ext cx="4071966" cy="3586012"/>
          </a:xfrm>
          <a:prstGeom prst="rect">
            <a:avLst/>
          </a:prstGeom>
        </p:spPr>
      </p:pic>
      <p:pic>
        <p:nvPicPr>
          <p:cNvPr id="18" name="Рисунок 17" descr="Рисунок11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500306"/>
            <a:ext cx="4046262" cy="3563374"/>
          </a:xfrm>
          <a:prstGeom prst="rect">
            <a:avLst/>
          </a:prstGeom>
        </p:spPr>
      </p:pic>
      <p:pic>
        <p:nvPicPr>
          <p:cNvPr id="21" name="Рисунок 20" descr="Рисунок15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500306"/>
            <a:ext cx="4071966" cy="3586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Дистрибутивность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4282" y="1535113"/>
            <a:ext cx="4283106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( А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В ) ∩ С = (А ∩ С 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U</a:t>
            </a:r>
            <a:r>
              <a:rPr lang="ru-RU" dirty="0" smtClean="0">
                <a:solidFill>
                  <a:schemeClr val="bg1"/>
                </a:solidFill>
              </a:rPr>
              <a:t> ( В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∩ С )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Рисунок 18" descr="Рисунок11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500306"/>
            <a:ext cx="4046262" cy="3563374"/>
          </a:xfrm>
          <a:prstGeom prst="rect">
            <a:avLst/>
          </a:prstGeom>
        </p:spPr>
      </p:pic>
      <p:sp>
        <p:nvSpPr>
          <p:cNvPr id="22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56131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( А </a:t>
            </a:r>
            <a:r>
              <a:rPr lang="ru-RU" sz="2000" dirty="0" smtClean="0">
                <a:solidFill>
                  <a:schemeClr val="bg1"/>
                </a:solidFill>
              </a:rPr>
              <a:t>∩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В ) </a:t>
            </a:r>
            <a:r>
              <a:rPr lang="en-US" sz="2200" b="0" dirty="0" smtClean="0">
                <a:solidFill>
                  <a:schemeClr val="bg1"/>
                </a:solidFill>
              </a:rPr>
              <a:t>U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С = (А </a:t>
            </a:r>
            <a:r>
              <a:rPr lang="en-US" sz="2200" b="0" dirty="0" smtClean="0">
                <a:solidFill>
                  <a:schemeClr val="bg1"/>
                </a:solidFill>
              </a:rPr>
              <a:t>U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С 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∩ </a:t>
            </a:r>
            <a:r>
              <a:rPr lang="ru-RU" dirty="0" smtClean="0">
                <a:solidFill>
                  <a:schemeClr val="bg1"/>
                </a:solidFill>
              </a:rPr>
              <a:t> ( В </a:t>
            </a:r>
            <a:r>
              <a:rPr lang="en-US" sz="2200" b="0" dirty="0" smtClean="0">
                <a:solidFill>
                  <a:schemeClr val="bg1"/>
                </a:solidFill>
              </a:rPr>
              <a:t>U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С )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7" name="Прямоугольник 16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24" name="Прямоугольник 23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Прямоугольник 24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Прямоугольник 25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4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8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8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/>
      <p:bldP spid="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Отношения множеств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В теории множеств  рассматриваются отношения между множествами: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Тождественность.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Если каждый элемент множества А является также и элементом множества В , и каждый элемент множества В  есть также элементом множества А, то эти множества тождественны. Обозначается так : А=В.</a:t>
            </a:r>
            <a:endParaRPr lang="ru-RU" sz="24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Эквивалентность.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Соответствие между элементами множеств А и В, при котором каждому элементу множества А соответствует единственный элемент множества В, и наоборот, различным элементам одного множества соответствуют различные элементы другого множества, называется взаимно однозначными. Если существует, по крайней мере, одно взаимно однозначное соответствие между элементами множеств А и В, то такие множества называются эквивалентными.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7" name="Прямоугольник 16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рямоугольник 17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0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Понятие множества.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1" name="Содержимое 10" descr="Кант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2000264" cy="2428892"/>
          </a:xfrm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571736" y="1571612"/>
            <a:ext cx="6000792" cy="4525963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Георг Кантор (1845-1918)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Профессор математики и философии, основоположник современной теории множеств.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«Под множеством мы подразумеваем  объединение в целое определённых, различающихся между собой объектов нашего представления или мышления». </a:t>
            </a:r>
            <a:r>
              <a:rPr lang="ru-RU" sz="2000" i="1" dirty="0" smtClean="0">
                <a:solidFill>
                  <a:schemeClr val="bg1"/>
                </a:solidFill>
              </a:rPr>
              <a:t>Георг Кантор     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9" name="Прямоугольник 18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21" name="Прямоугольник 20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рямоугольник 21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9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2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Свойства эквивалентности</a:t>
            </a:r>
            <a:endParaRPr lang="ru-RU" sz="66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Отношение эквивалентности  обладает следующими свойствами: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Симметричность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(взаимность). Если множество А эквивалентно множеству В , то множество В эквивалентно множеству 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  <a:cs typeface="AngsanaUPC"/>
              </a:rPr>
              <a:t>~В, В~А</a:t>
            </a:r>
            <a:endParaRPr lang="ru-RU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Транзитивность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( переходность) . Если множество А эквивалентно множеству В , а множество В эквивалентно множеству С, то множества А и С эквивалентны.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  <a:cs typeface="AngsanaUPC"/>
              </a:rPr>
              <a:t>~В, В~С, А~ С.</a:t>
            </a:r>
            <a:endParaRPr lang="ru-RU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Рефлексивность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( возвратность). Всякое множество эквивалентно самому себе.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  <a:cs typeface="AngsanaUPC"/>
              </a:rPr>
              <a:t>~А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  <a:cs typeface="AngsanaUPC"/>
              </a:rPr>
              <a:t>Использование отношения эквивалентности позволяет разбить всевозможные множества на классы эквивалентных между собой множеств.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7" name="Прямоугольник 16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рямоугольник 17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224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6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6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6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6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96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96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6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Понятие множества.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Основное понятие в математике - понятие множества.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Понятие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множество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относится к первоначальным понятиям, не подлежащим определению.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Под множеством подразумевается некоторая совокупность однородных  объектов.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Предметы ( объекты), составляющие множество, называются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элементами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7" name="Прямоугольник 16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рямоугольник 17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3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2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Обозначение множества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0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Множества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обозначаются заглавными буквами латинского алфавита: </a:t>
            </a: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A, B, C, X 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и др.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Элементы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множества обозначаются строчными  буквами латинского алфавита : </a:t>
            </a: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a, b, c, d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и др.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Запись </a:t>
            </a:r>
            <a:r>
              <a:rPr lang="en-US" sz="2800" i="1" dirty="0" smtClean="0">
                <a:solidFill>
                  <a:schemeClr val="bg1"/>
                </a:solidFill>
                <a:latin typeface="Monotype Corsiva" pitchFamily="66" charset="0"/>
              </a:rPr>
              <a:t>M = {  a , b, c, d }  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означает, что  множество М состоит из элементов   </a:t>
            </a:r>
            <a:r>
              <a:rPr lang="en-US" sz="2800" i="1" dirty="0" smtClean="0">
                <a:solidFill>
                  <a:schemeClr val="bg1"/>
                </a:solidFill>
                <a:latin typeface="Monotype Corsiva" pitchFamily="66" charset="0"/>
              </a:rPr>
              <a:t>a , b, c, d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en-US" sz="2800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Є</a:t>
            </a:r>
            <a:r>
              <a:rPr lang="en-US" sz="2800" b="1" i="1" dirty="0" smtClean="0">
                <a:solidFill>
                  <a:schemeClr val="bg1"/>
                </a:solidFill>
                <a:latin typeface="Monotype Corsiva" pitchFamily="66" charset="0"/>
              </a:rPr>
              <a:t> – 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знак принадлежности. Запись а </a:t>
            </a:r>
            <a:r>
              <a:rPr lang="ru-RU" sz="2800" i="1" dirty="0" err="1" smtClean="0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 М обозначает, что объект  а является элементом множества М и читается так: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« а принадлежит множеству М »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28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7" name="Прямоугольник 16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рямоугольник 17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56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4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4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4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4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Численность множества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Численность множества- число элементов в данном множестве.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Обозначается так :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n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Записывается так :  </a:t>
            </a: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n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(М) = 4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Множества бывают: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Конечные  множества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- состоят из конечного числа элементов, когда можно пересчитать все элементы множества.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Бесконечные множества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- когда невозможно пересчитать все элементы множества.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Пустые множества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-  множества, не содержащие элементов и обозначают так: </a:t>
            </a: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. Записывают так: </a:t>
            </a: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 n (A)=0 ;  A= 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Пустое  множество является подмножеством  любого множества.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7" name="Прямоугольник 16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рямоугольник 17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83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4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4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4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4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84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84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Виды множеств: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Дискретные множества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(прерывные)- имеют отдельные элементы. Путём счёта распознаются.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Непрерывные множества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- нет отдельных элементов. Распознаются путём измерения.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Конечные  множества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- состоят из конечного числа элементов, когда можно пересчитать все элементы множества.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Бесконечные множества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- когда невозможно пересчитать все элементы множества.</a:t>
            </a:r>
            <a:endParaRPr lang="ru-RU" sz="24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Упорядочные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множества.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Элемент из множества предшествует или следует за другим. Множество натуральных чисел, расположенных в виде натурального ряда.</a:t>
            </a:r>
          </a:p>
          <a:p>
            <a:pPr marL="0" indent="0">
              <a:buNone/>
            </a:pP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Неупорядочные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множества.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Любое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неупорядочное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множество можно упорядочить.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7" name="Прямоугольник 16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рямоугольник 17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8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6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6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6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6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6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9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000240"/>
            <a:ext cx="4000528" cy="3714776"/>
          </a:xfrm>
          <a:prstGeom prst="rect">
            <a:avLst/>
          </a:prstGeom>
        </p:spPr>
      </p:pic>
      <p:pic>
        <p:nvPicPr>
          <p:cNvPr id="16" name="Содержимое 11" descr="Рисунок4.png"/>
          <p:cNvPicPr>
            <a:picLocks noGrp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000240"/>
            <a:ext cx="4000528" cy="3698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Подмножество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14810" y="1714488"/>
            <a:ext cx="4786314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Если любой  элемент множества В принадлежит множеству А,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то множество В  называется подмножеством множества А.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    - Знак включения.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Запись В       А означает,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что множество В является подмножеством множества А.</a:t>
            </a:r>
          </a:p>
        </p:txBody>
      </p:sp>
      <p:sp>
        <p:nvSpPr>
          <p:cNvPr id="10" name="AutoShape 2"/>
          <p:cNvSpPr>
            <a:spLocks/>
          </p:cNvSpPr>
          <p:nvPr/>
        </p:nvSpPr>
        <p:spPr bwMode="auto">
          <a:xfrm>
            <a:off x="5214942" y="3786190"/>
            <a:ext cx="285750" cy="123825"/>
          </a:xfrm>
          <a:prstGeom prst="leftBracket">
            <a:avLst>
              <a:gd name="adj" fmla="val 8333"/>
            </a:avLst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>
            <a:spLocks/>
          </p:cNvSpPr>
          <p:nvPr/>
        </p:nvSpPr>
        <p:spPr bwMode="auto">
          <a:xfrm>
            <a:off x="6286512" y="4286256"/>
            <a:ext cx="285750" cy="123825"/>
          </a:xfrm>
          <a:prstGeom prst="leftBracket">
            <a:avLst>
              <a:gd name="adj" fmla="val 8333"/>
            </a:avLst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9" name="Прямоугольник 18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21" name="Прямоугольник 20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рямоугольник 21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6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2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2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2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2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2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2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uiExpand="1" build="p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Виды подмножеств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785786" y="1571612"/>
            <a:ext cx="8001056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FFFF00"/>
                </a:solidFill>
                <a:latin typeface="Monotype Corsiva" pitchFamily="66" charset="0"/>
              </a:rPr>
              <a:t>Собственное подмножество. 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Множество В называется собственным подмножеством множества А, если выполняются условия: В≠</a:t>
            </a:r>
            <a:r>
              <a:rPr lang="en-US" sz="2800" i="1" dirty="0" smtClean="0">
                <a:solidFill>
                  <a:schemeClr val="bg1"/>
                </a:solidFill>
                <a:latin typeface="Monotype Corsiva" pitchFamily="66" charset="0"/>
              </a:rPr>
              <a:t>Ø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, В≠А.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FFFF00"/>
                </a:solidFill>
                <a:latin typeface="Monotype Corsiva" pitchFamily="66" charset="0"/>
              </a:rPr>
              <a:t>Не собственные подмножества.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 Множество В называется не собственным подмножеством множества А, если выполняются условия: В≠</a:t>
            </a:r>
            <a:r>
              <a:rPr lang="en-US" sz="2800" i="1" dirty="0" smtClean="0">
                <a:solidFill>
                  <a:schemeClr val="bg1"/>
                </a:solidFill>
                <a:latin typeface="Monotype Corsiva" pitchFamily="66" charset="0"/>
              </a:rPr>
              <a:t>Ø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, В=А.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Пустое  множество является подмножеством  любого множества.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Любое множество является подмножеством самого себя.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18" name="Прямоугольник 17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14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4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4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4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428992" y="4000504"/>
            <a:ext cx="1500198" cy="135732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476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28992" y="4000504"/>
            <a:ext cx="1500198" cy="13573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476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28992" y="4000504"/>
            <a:ext cx="1500198" cy="1357322"/>
          </a:xfrm>
          <a:prstGeom prst="ellipse">
            <a:avLst/>
          </a:prstGeom>
          <a:solidFill>
            <a:srgbClr val="FFFF00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А=В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Равенства множеств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Множества равны, если они состоят из одних и тех же элементов.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Два множества являются равными , если каждый из них является подмножеством другого.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В этом случае пишут: А=В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5720" y="6429396"/>
            <a:ext cx="8715404" cy="142876"/>
            <a:chOff x="285720" y="6429396"/>
            <a:chExt cx="8715404" cy="142876"/>
          </a:xfrm>
        </p:grpSpPr>
        <p:sp>
          <p:nvSpPr>
            <p:cNvPr id="20" name="Прямоугольник 19">
              <a:hlinkClick r:id="" action="ppaction://hlinkshowjump?jump=nextslide"/>
            </p:cNvPr>
            <p:cNvSpPr/>
            <p:nvPr/>
          </p:nvSpPr>
          <p:spPr>
            <a:xfrm>
              <a:off x="8143900" y="6429396"/>
              <a:ext cx="857224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5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11"/>
            <p:cNvGrpSpPr/>
            <p:nvPr/>
          </p:nvGrpSpPr>
          <p:grpSpPr>
            <a:xfrm>
              <a:off x="285720" y="6429396"/>
              <a:ext cx="7786286" cy="142876"/>
              <a:chOff x="285720" y="6429396"/>
              <a:chExt cx="7786286" cy="142876"/>
            </a:xfrm>
          </p:grpSpPr>
          <p:sp>
            <p:nvSpPr>
              <p:cNvPr id="22" name="Прямоугольник 21">
                <a:hlinkClick r:id="" action="ppaction://hlinkshowjump?jump=endshow"/>
              </p:cNvPr>
              <p:cNvSpPr/>
              <p:nvPr/>
            </p:nvSpPr>
            <p:spPr>
              <a:xfrm>
                <a:off x="285720" y="6429396"/>
                <a:ext cx="856800" cy="1428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>
                <a:hlinkClick r:id="" action="ppaction://hlinkshowjump?jump=previousslide"/>
              </p:cNvPr>
              <p:cNvSpPr/>
              <p:nvPr/>
            </p:nvSpPr>
            <p:spPr>
              <a:xfrm>
                <a:off x="7215206" y="6429396"/>
                <a:ext cx="856800" cy="142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Прямоугольник 23">
                <a:hlinkClick r:id="" action="ppaction://hlinkshowjump?jump=firstslide"/>
              </p:cNvPr>
              <p:cNvSpPr/>
              <p:nvPr/>
            </p:nvSpPr>
            <p:spPr>
              <a:xfrm>
                <a:off x="5857884" y="6429396"/>
                <a:ext cx="8568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Tm="20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2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20"/>
                            </p:stCondLst>
                            <p:childTnLst>
                              <p:par>
                                <p:cTn id="3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720"/>
                            </p:stCondLst>
                            <p:childTnLst>
                              <p:par>
                                <p:cTn id="42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2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72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72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72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1" grpId="1" animBg="1"/>
      <p:bldP spid="11" grpId="2" animBg="1"/>
      <p:bldP spid="12" grpId="0" animBg="1"/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Доска и мелки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Доска и мелки</Template>
  <TotalTime>944</TotalTime>
  <Words>948</Words>
  <Application>Microsoft Office PowerPoint</Application>
  <PresentationFormat>Экран (4:3)</PresentationFormat>
  <Paragraphs>115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Доска и мелки</vt:lpstr>
      <vt:lpstr>Множества</vt:lpstr>
      <vt:lpstr>Понятие множества.</vt:lpstr>
      <vt:lpstr>Понятие множества.</vt:lpstr>
      <vt:lpstr>Обозначение множества</vt:lpstr>
      <vt:lpstr>Численность множества</vt:lpstr>
      <vt:lpstr>Виды множеств:</vt:lpstr>
      <vt:lpstr>Подмножество</vt:lpstr>
      <vt:lpstr>Виды подмножеств</vt:lpstr>
      <vt:lpstr>Равенства множеств</vt:lpstr>
      <vt:lpstr>Операции над множествами</vt:lpstr>
      <vt:lpstr>Объединение множеств</vt:lpstr>
      <vt:lpstr>Пересечение множеств</vt:lpstr>
      <vt:lpstr>Разность множеств</vt:lpstr>
      <vt:lpstr>Дополнение множества</vt:lpstr>
      <vt:lpstr>Свойства множеств</vt:lpstr>
      <vt:lpstr>Ассоциативность</vt:lpstr>
      <vt:lpstr>Коммутативность</vt:lpstr>
      <vt:lpstr>Дистрибутивность</vt:lpstr>
      <vt:lpstr>Отношения множеств</vt:lpstr>
      <vt:lpstr>Свойства эквивалентности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Доска и мелки</dc:title>
  <dc:creator>Саша</dc:creator>
  <cp:lastModifiedBy>Иришка</cp:lastModifiedBy>
  <cp:revision>104</cp:revision>
  <dcterms:created xsi:type="dcterms:W3CDTF">2010-06-04T14:58:32Z</dcterms:created>
  <dcterms:modified xsi:type="dcterms:W3CDTF">2012-12-26T13:34:17Z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TC300095321049</vt:lpwstr>
  </property>
</Properties>
</file>