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016D8-578F-41DE-B7D6-185225B87571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5D545-7553-4D6E-8B31-DC33C91510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0308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43764B-ABCB-4EB3-8854-8888394E50E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5C112BC-D585-423C-94C2-6C4D2F90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3764B-ABCB-4EB3-8854-8888394E50E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112BC-D585-423C-94C2-6C4D2F90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643764B-ABCB-4EB3-8854-8888394E50E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C112BC-D585-423C-94C2-6C4D2F90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3764B-ABCB-4EB3-8854-8888394E50E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112BC-D585-423C-94C2-6C4D2F90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43764B-ABCB-4EB3-8854-8888394E50E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5C112BC-D585-423C-94C2-6C4D2F90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3764B-ABCB-4EB3-8854-8888394E50E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112BC-D585-423C-94C2-6C4D2F90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3764B-ABCB-4EB3-8854-8888394E50E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112BC-D585-423C-94C2-6C4D2F90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3764B-ABCB-4EB3-8854-8888394E50E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112BC-D585-423C-94C2-6C4D2F90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43764B-ABCB-4EB3-8854-8888394E50E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112BC-D585-423C-94C2-6C4D2F90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3764B-ABCB-4EB3-8854-8888394E50E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112BC-D585-423C-94C2-6C4D2F90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3764B-ABCB-4EB3-8854-8888394E50E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112BC-D585-423C-94C2-6C4D2F906F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643764B-ABCB-4EB3-8854-8888394E50E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5C112BC-D585-423C-94C2-6C4D2F906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484784"/>
            <a:ext cx="6336704" cy="1916784"/>
          </a:xfrm>
        </p:spPr>
        <p:txBody>
          <a:bodyPr/>
          <a:lstStyle/>
          <a:p>
            <a:pPr algn="ctr"/>
            <a:r>
              <a:rPr lang="ru-RU" dirty="0" smtClean="0"/>
              <a:t>Множества и операции над ними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0" y="5561856"/>
            <a:ext cx="2915816" cy="1296144"/>
          </a:xfrm>
        </p:spPr>
        <p:txBody>
          <a:bodyPr>
            <a:normAutofit/>
          </a:bodyPr>
          <a:lstStyle/>
          <a:p>
            <a:pPr algn="l"/>
            <a:endParaRPr lang="ru-RU" sz="3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5870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427168" cy="6051072"/>
          </a:xfrm>
        </p:spPr>
        <p:txBody>
          <a:bodyPr/>
          <a:lstStyle/>
          <a:p>
            <a:r>
              <a:rPr lang="en-US" dirty="0" smtClean="0"/>
              <a:t>IV.</a:t>
            </a:r>
            <a:r>
              <a:rPr lang="ru-RU" dirty="0" smtClean="0"/>
              <a:t> </a:t>
            </a:r>
            <a:r>
              <a:rPr lang="ru-RU" dirty="0"/>
              <a:t>Рассмотрим 2 множества: А={</a:t>
            </a:r>
            <a:r>
              <a:rPr lang="en-US" dirty="0"/>
              <a:t>a, b, c, d, e</a:t>
            </a:r>
            <a:r>
              <a:rPr lang="ru-RU" dirty="0"/>
              <a:t>}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92080" y="836712"/>
            <a:ext cx="26773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dirty="0"/>
              <a:t>В</a:t>
            </a:r>
            <a:r>
              <a:rPr lang="ru-RU" sz="2600" dirty="0" smtClean="0"/>
              <a:t>={</a:t>
            </a:r>
            <a:r>
              <a:rPr lang="en-US" sz="2600" dirty="0"/>
              <a:t>c</a:t>
            </a:r>
            <a:r>
              <a:rPr lang="en-US" sz="2600" dirty="0" smtClean="0"/>
              <a:t>, </a:t>
            </a:r>
            <a:r>
              <a:rPr lang="en-US" sz="2600" dirty="0"/>
              <a:t>d</a:t>
            </a:r>
            <a:r>
              <a:rPr lang="en-US" sz="2600" dirty="0" smtClean="0"/>
              <a:t>, </a:t>
            </a:r>
            <a:r>
              <a:rPr lang="en-US" sz="2600" dirty="0"/>
              <a:t>a</a:t>
            </a:r>
            <a:r>
              <a:rPr lang="en-US" sz="2600" dirty="0" smtClean="0"/>
              <a:t>, </a:t>
            </a:r>
            <a:r>
              <a:rPr lang="en-US" sz="2600" dirty="0"/>
              <a:t>b</a:t>
            </a:r>
            <a:r>
              <a:rPr lang="en-US" sz="2600" dirty="0" smtClean="0"/>
              <a:t>, e</a:t>
            </a:r>
            <a:r>
              <a:rPr lang="ru-RU" sz="2600" dirty="0" smtClean="0"/>
              <a:t>}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1606153"/>
            <a:ext cx="7285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Эти множества пересекаются, причем каждый элемент множества А является элементом множества В (А ⊂ В), и наоборот, каждый элемент множества В является элементом множества А (В ⊂ А). 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2924944"/>
            <a:ext cx="6716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этом случае говорят, что множества равны и пишут: А = В.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3501740"/>
            <a:ext cx="6462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Множества А и В называются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равными</a:t>
            </a:r>
            <a:r>
              <a:rPr lang="ru-RU" dirty="0" smtClean="0"/>
              <a:t>, если А ⊂ В и В ⊂ А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691680" y="4221088"/>
            <a:ext cx="1800200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547664" y="4365104"/>
            <a:ext cx="348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19872" y="508518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65220" y="4623519"/>
            <a:ext cx="8531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    b</a:t>
            </a:r>
          </a:p>
          <a:p>
            <a:r>
              <a:rPr lang="en-US" dirty="0"/>
              <a:t> </a:t>
            </a:r>
            <a:r>
              <a:rPr lang="en-US" dirty="0" smtClean="0"/>
              <a:t>  c</a:t>
            </a:r>
          </a:p>
          <a:p>
            <a:r>
              <a:rPr lang="en-US" dirty="0" smtClean="0"/>
              <a:t>d      e</a:t>
            </a:r>
          </a:p>
        </p:txBody>
      </p:sp>
    </p:spTree>
    <p:extLst>
      <p:ext uri="{BB962C8B-B14F-4D97-AF65-F5344CB8AC3E}">
        <p14:creationId xmlns:p14="http://schemas.microsoft.com/office/powerpoint/2010/main" xmlns="" val="17339133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6263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Операции над множествами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Пересечение множеств</a:t>
            </a:r>
          </a:p>
          <a:p>
            <a:pPr marL="0" indent="0">
              <a:buNone/>
            </a:pP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060848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Пересечением множеств А и В называется множество, содержащее те и только те элементы, которые принадлежат множеству А и множеству В.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3284984"/>
            <a:ext cx="15568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  <a:r>
              <a:rPr lang="ru-RU" dirty="0" smtClean="0"/>
              <a:t>={2,4,6,8}</a:t>
            </a:r>
          </a:p>
          <a:p>
            <a:r>
              <a:rPr lang="ru-RU" dirty="0" smtClean="0"/>
              <a:t>В={5,6,7,8,9}</a:t>
            </a:r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949230" y="3275691"/>
            <a:ext cx="941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С=А</a:t>
            </a:r>
            <a:r>
              <a:rPr lang="ru-RU" dirty="0"/>
              <a:t>∩</a:t>
            </a:r>
            <a:r>
              <a:rPr lang="ru-RU" dirty="0" smtClean="0"/>
              <a:t>В</a:t>
            </a:r>
          </a:p>
          <a:p>
            <a:r>
              <a:rPr lang="ru-RU" dirty="0" smtClean="0"/>
              <a:t>С={6,8}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331640" y="4208314"/>
            <a:ext cx="1800200" cy="1656184"/>
          </a:xfrm>
          <a:prstGeom prst="ellipse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2</a:t>
            </a:r>
          </a:p>
          <a:p>
            <a:r>
              <a:rPr lang="ru-RU" dirty="0"/>
              <a:t> </a:t>
            </a:r>
            <a:r>
              <a:rPr lang="ru-RU" dirty="0" smtClean="0"/>
              <a:t>  4</a:t>
            </a:r>
          </a:p>
        </p:txBody>
      </p:sp>
      <p:sp>
        <p:nvSpPr>
          <p:cNvPr id="8" name="Овал 7"/>
          <p:cNvSpPr/>
          <p:nvPr/>
        </p:nvSpPr>
        <p:spPr>
          <a:xfrm>
            <a:off x="2085134" y="4581128"/>
            <a:ext cx="1728192" cy="1584176"/>
          </a:xfrm>
          <a:prstGeom prst="ellipse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</a:p>
          <a:p>
            <a:pPr algn="r"/>
            <a:r>
              <a:rPr lang="ru-RU" dirty="0" smtClean="0"/>
              <a:t>8         7     5</a:t>
            </a:r>
          </a:p>
          <a:p>
            <a:pPr algn="ctr"/>
            <a:r>
              <a:rPr lang="ru-RU" dirty="0" smtClean="0"/>
              <a:t>9  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332001" y="421179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2457" y="494116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2" name="Прямая соединительная линия 11"/>
          <p:cNvCxnSpPr>
            <a:endCxn id="8" idx="1"/>
          </p:cNvCxnSpPr>
          <p:nvPr/>
        </p:nvCxnSpPr>
        <p:spPr>
          <a:xfrm flipH="1">
            <a:off x="2338222" y="4581128"/>
            <a:ext cx="721610" cy="231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2231740" y="4697126"/>
            <a:ext cx="828092" cy="244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123728" y="4819147"/>
            <a:ext cx="936104" cy="306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8" idx="2"/>
            <a:endCxn id="7" idx="6"/>
          </p:cNvCxnSpPr>
          <p:nvPr/>
        </p:nvCxnSpPr>
        <p:spPr>
          <a:xfrm flipV="1">
            <a:off x="2085134" y="5036406"/>
            <a:ext cx="1046706" cy="336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2085134" y="5204811"/>
            <a:ext cx="1046706" cy="312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085134" y="4941168"/>
            <a:ext cx="974698" cy="263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2123728" y="5310500"/>
            <a:ext cx="1008112" cy="278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2123728" y="5449870"/>
            <a:ext cx="936104" cy="283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7" idx="5"/>
          </p:cNvCxnSpPr>
          <p:nvPr/>
        </p:nvCxnSpPr>
        <p:spPr>
          <a:xfrm flipV="1">
            <a:off x="2231740" y="5621955"/>
            <a:ext cx="636467" cy="242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3391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Объединение множеств</a:t>
            </a:r>
          </a:p>
          <a:p>
            <a:pPr marL="0" indent="0">
              <a:buNone/>
            </a:pP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0139" y="1124744"/>
            <a:ext cx="6768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Объединением множеств А и В называется множество, содержащее те и только те элементы, которые принадлежат множеству А или множеству В.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420888"/>
            <a:ext cx="15568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А={2,4,6,8}</a:t>
            </a:r>
          </a:p>
          <a:p>
            <a:r>
              <a:rPr lang="ru-RU" dirty="0"/>
              <a:t>В={5,6,7,8,9}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47864" y="2420888"/>
            <a:ext cx="1975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С=А</a:t>
            </a:r>
            <a:r>
              <a:rPr lang="ru-RU" dirty="0"/>
              <a:t>∪</a:t>
            </a:r>
            <a:r>
              <a:rPr lang="ru-RU" dirty="0" smtClean="0"/>
              <a:t>В</a:t>
            </a:r>
          </a:p>
          <a:p>
            <a:r>
              <a:rPr lang="ru-RU" dirty="0" smtClean="0"/>
              <a:t>С={2,4,5,6,7,8,9}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589545" y="3789040"/>
            <a:ext cx="1800200" cy="1656184"/>
          </a:xfrm>
          <a:prstGeom prst="ellipse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</a:p>
          <a:p>
            <a:pPr algn="r"/>
            <a:r>
              <a:rPr lang="ru-RU" dirty="0" smtClean="0"/>
              <a:t>4           6   8</a:t>
            </a:r>
          </a:p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489645" y="4077072"/>
            <a:ext cx="1782102" cy="1728192"/>
          </a:xfrm>
          <a:prstGeom prst="ellipse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dirty="0" smtClean="0"/>
              <a:t>5</a:t>
            </a:r>
          </a:p>
          <a:p>
            <a:pPr algn="ctr"/>
            <a:r>
              <a:rPr lang="ru-RU" dirty="0" smtClean="0"/>
              <a:t>    7</a:t>
            </a:r>
          </a:p>
          <a:p>
            <a:pPr algn="r"/>
            <a:r>
              <a:rPr lang="ru-RU" dirty="0"/>
              <a:t>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89545" y="3773287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88878" y="413458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1589545" y="3789040"/>
            <a:ext cx="722867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7" idx="0"/>
            <a:endCxn id="7" idx="2"/>
          </p:cNvCxnSpPr>
          <p:nvPr/>
        </p:nvCxnSpPr>
        <p:spPr>
          <a:xfrm flipH="1">
            <a:off x="1589545" y="3789040"/>
            <a:ext cx="900100" cy="828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589545" y="3789040"/>
            <a:ext cx="1182255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691680" y="3861048"/>
            <a:ext cx="1224136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7" idx="7"/>
          </p:cNvCxnSpPr>
          <p:nvPr/>
        </p:nvCxnSpPr>
        <p:spPr>
          <a:xfrm flipH="1">
            <a:off x="1950978" y="4031583"/>
            <a:ext cx="1175134" cy="1197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1835696" y="3957953"/>
            <a:ext cx="1152128" cy="1127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2039595" y="4142619"/>
            <a:ext cx="1164253" cy="1158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8" idx="4"/>
          </p:cNvCxnSpPr>
          <p:nvPr/>
        </p:nvCxnSpPr>
        <p:spPr>
          <a:xfrm flipH="1">
            <a:off x="3380696" y="4630391"/>
            <a:ext cx="869444" cy="1174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8" idx="7"/>
          </p:cNvCxnSpPr>
          <p:nvPr/>
        </p:nvCxnSpPr>
        <p:spPr>
          <a:xfrm flipH="1">
            <a:off x="2987824" y="4330160"/>
            <a:ext cx="1022940" cy="1331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3126112" y="4503915"/>
            <a:ext cx="968402" cy="1229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8" idx="6"/>
          </p:cNvCxnSpPr>
          <p:nvPr/>
        </p:nvCxnSpPr>
        <p:spPr>
          <a:xfrm flipH="1">
            <a:off x="3707904" y="4941168"/>
            <a:ext cx="563843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8" idx="3"/>
          </p:cNvCxnSpPr>
          <p:nvPr/>
        </p:nvCxnSpPr>
        <p:spPr>
          <a:xfrm flipH="1">
            <a:off x="2750628" y="4203086"/>
            <a:ext cx="1064790" cy="1349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endCxn id="7" idx="4"/>
          </p:cNvCxnSpPr>
          <p:nvPr/>
        </p:nvCxnSpPr>
        <p:spPr>
          <a:xfrm flipH="1">
            <a:off x="2489645" y="4113076"/>
            <a:ext cx="1120668" cy="1332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8" idx="0"/>
          </p:cNvCxnSpPr>
          <p:nvPr/>
        </p:nvCxnSpPr>
        <p:spPr>
          <a:xfrm flipH="1">
            <a:off x="2180672" y="4077072"/>
            <a:ext cx="1200024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3391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III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Вычитание множеств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1800" dirty="0" smtClean="0"/>
              <a:t>Разностью множеств А и В называется множество, содержащее те и только те элементы, которые принадлежат множеству А и не принадлежат множеству В.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А\В={х</a:t>
            </a:r>
            <a:r>
              <a:rPr lang="en-US" sz="1800" dirty="0" smtClean="0"/>
              <a:t>|</a:t>
            </a:r>
            <a:r>
              <a:rPr lang="ru-RU" sz="1800" dirty="0" smtClean="0"/>
              <a:t>х Є А и х</a:t>
            </a:r>
            <a:r>
              <a:rPr lang="ru-RU" sz="1800" dirty="0"/>
              <a:t> </a:t>
            </a:r>
            <a:r>
              <a:rPr lang="ru-RU" sz="1800" dirty="0" smtClean="0"/>
              <a:t>∉ В}</a:t>
            </a:r>
          </a:p>
          <a:p>
            <a:pPr marL="0" indent="0">
              <a:buNone/>
            </a:pPr>
            <a:r>
              <a:rPr lang="ru-RU" sz="1800" dirty="0" smtClean="0"/>
              <a:t> 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Дополнением множества В до множества А называется множество, содержащее те и только те элементы множества А, которые не принадлежат множеству В.</a:t>
            </a:r>
            <a:endParaRPr lang="en-US" sz="1800" dirty="0" smtClean="0"/>
          </a:p>
        </p:txBody>
      </p:sp>
      <p:sp>
        <p:nvSpPr>
          <p:cNvPr id="4" name="Овал 3"/>
          <p:cNvSpPr/>
          <p:nvPr/>
        </p:nvSpPr>
        <p:spPr>
          <a:xfrm>
            <a:off x="1552701" y="3284984"/>
            <a:ext cx="1872208" cy="1728192"/>
          </a:xfrm>
          <a:prstGeom prst="ellipse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           a</a:t>
            </a:r>
          </a:p>
          <a:p>
            <a:pPr algn="r"/>
            <a:r>
              <a:rPr lang="en-US" dirty="0"/>
              <a:t>d</a:t>
            </a: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52701" y="33477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5628" y="334770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</a:p>
        </p:txBody>
      </p:sp>
      <p:cxnSp>
        <p:nvCxnSpPr>
          <p:cNvPr id="11" name="Прямая соединительная линия 10"/>
          <p:cNvCxnSpPr>
            <a:stCxn id="4" idx="2"/>
          </p:cNvCxnSpPr>
          <p:nvPr/>
        </p:nvCxnSpPr>
        <p:spPr>
          <a:xfrm flipV="1">
            <a:off x="1552701" y="3347700"/>
            <a:ext cx="571027" cy="801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4" idx="0"/>
          </p:cNvCxnSpPr>
          <p:nvPr/>
        </p:nvCxnSpPr>
        <p:spPr>
          <a:xfrm flipH="1">
            <a:off x="1619672" y="3284984"/>
            <a:ext cx="869133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4" idx="3"/>
          </p:cNvCxnSpPr>
          <p:nvPr/>
        </p:nvCxnSpPr>
        <p:spPr>
          <a:xfrm flipH="1">
            <a:off x="1826880" y="3347700"/>
            <a:ext cx="1038204" cy="1412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4" idx="7"/>
          </p:cNvCxnSpPr>
          <p:nvPr/>
        </p:nvCxnSpPr>
        <p:spPr>
          <a:xfrm flipH="1">
            <a:off x="2123728" y="3538072"/>
            <a:ext cx="1027002" cy="1403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endCxn id="4" idx="4"/>
          </p:cNvCxnSpPr>
          <p:nvPr/>
        </p:nvCxnSpPr>
        <p:spPr>
          <a:xfrm flipH="1">
            <a:off x="2488805" y="3748390"/>
            <a:ext cx="859059" cy="1264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4" idx="6"/>
          </p:cNvCxnSpPr>
          <p:nvPr/>
        </p:nvCxnSpPr>
        <p:spPr>
          <a:xfrm flipH="1">
            <a:off x="2868152" y="4149080"/>
            <a:ext cx="556757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1718772" y="3453868"/>
            <a:ext cx="1075083" cy="108012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   </a:t>
            </a:r>
          </a:p>
          <a:p>
            <a:pPr algn="r"/>
            <a:r>
              <a:rPr lang="en-US" dirty="0"/>
              <a:t>c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391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Декартово произведение множеств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Упорядоченную пару, образованную из элементов множеств А и В принято записывать, используя круглые скобки (</a:t>
            </a:r>
            <a:r>
              <a:rPr lang="en-US" sz="1800" dirty="0" smtClean="0"/>
              <a:t>a,</a:t>
            </a:r>
            <a:r>
              <a:rPr lang="ru-RU" sz="1800" dirty="0" smtClean="0"/>
              <a:t> </a:t>
            </a:r>
            <a:r>
              <a:rPr lang="en-US" sz="1800" dirty="0" smtClean="0"/>
              <a:t>b)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Элемент а называют первой координатой (компонентой) пары, а элемент </a:t>
            </a:r>
            <a:r>
              <a:rPr lang="en-US" sz="1800" dirty="0" smtClean="0"/>
              <a:t>b</a:t>
            </a:r>
            <a:r>
              <a:rPr lang="ru-RU" sz="1800" dirty="0" smtClean="0"/>
              <a:t> – второй координатой (компонентой) пары.</a:t>
            </a:r>
          </a:p>
          <a:p>
            <a:r>
              <a:rPr lang="ru-RU" sz="1800" dirty="0" smtClean="0"/>
              <a:t>Декартовым произведением множеств А и В называется множество всех пар, первая компонента которых принадлежит множеству А, а вторая компонента принадлежит множеству В.</a:t>
            </a:r>
          </a:p>
          <a:p>
            <a:endParaRPr lang="ru-RU" sz="1800" dirty="0"/>
          </a:p>
          <a:p>
            <a:pPr marL="0" indent="0" algn="ctr">
              <a:buNone/>
            </a:pPr>
            <a:r>
              <a:rPr lang="ru-RU" sz="1800" dirty="0" smtClean="0"/>
              <a:t>А х В = { (х; у) </a:t>
            </a:r>
            <a:r>
              <a:rPr lang="en-US" sz="1800" dirty="0" smtClean="0"/>
              <a:t>|</a:t>
            </a:r>
            <a:r>
              <a:rPr lang="ru-RU" sz="1800" dirty="0"/>
              <a:t> х </a:t>
            </a:r>
            <a:r>
              <a:rPr lang="ru-RU" sz="1800" dirty="0" smtClean="0"/>
              <a:t>Є А, у Є В }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7339133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5543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05358"/>
            <a:ext cx="7427168" cy="2035608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А={1,3,5}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В</a:t>
            </a:r>
            <a:r>
              <a:rPr lang="ru-RU" sz="2000" dirty="0" smtClean="0"/>
              <a:t>={2,4}</a:t>
            </a:r>
          </a:p>
          <a:p>
            <a:pPr marL="0" indent="0">
              <a:buNone/>
            </a:pPr>
            <a:endParaRPr lang="ru-RU" sz="2000" dirty="0"/>
          </a:p>
          <a:p>
            <a:pPr marL="0" indent="0" algn="ctr">
              <a:buNone/>
            </a:pPr>
            <a:r>
              <a:rPr lang="ru-RU" sz="2000" dirty="0" smtClean="0"/>
              <a:t>А</a:t>
            </a:r>
            <a:r>
              <a:rPr lang="ru-RU" sz="2000" dirty="0" smtClean="0">
                <a:ea typeface="SimSun"/>
              </a:rPr>
              <a:t>·</a:t>
            </a:r>
            <a:r>
              <a:rPr lang="ru-RU" sz="2000" dirty="0" smtClean="0"/>
              <a:t>В={(1;2), (1;4), (3;2), (3;4), (5;2), (5;4)}</a:t>
            </a:r>
            <a:endParaRPr lang="ru-RU" sz="2000" dirty="0"/>
          </a:p>
          <a:p>
            <a:pPr marL="0" indent="0" algn="ctr">
              <a:buNone/>
            </a:pPr>
            <a:endParaRPr lang="ru-RU" sz="2000" dirty="0"/>
          </a:p>
          <a:p>
            <a:endParaRPr lang="ru-RU" dirty="0"/>
          </a:p>
        </p:txBody>
      </p:sp>
      <p:pic>
        <p:nvPicPr>
          <p:cNvPr id="1026" name="Picture 2" descr="C:\Users\Наташа\Pictures\2012-10-23 11\11 0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678" t="55483" r="6508" b="24579"/>
          <a:stretch/>
        </p:blipFill>
        <p:spPr bwMode="auto">
          <a:xfrm rot="16045174">
            <a:off x="2285632" y="3097215"/>
            <a:ext cx="3209843" cy="354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391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5543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7239000" cy="1531552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А={1,3,5}</a:t>
            </a:r>
          </a:p>
          <a:p>
            <a:pPr marL="0" indent="0">
              <a:buNone/>
            </a:pPr>
            <a:r>
              <a:rPr lang="ru-RU" sz="2800" dirty="0" smtClean="0"/>
              <a:t>В=</a:t>
            </a:r>
            <a:r>
              <a:rPr lang="ru-RU" sz="2800" dirty="0" smtClean="0">
                <a:ea typeface="SimSun"/>
              </a:rPr>
              <a:t>[</a:t>
            </a:r>
            <a:r>
              <a:rPr lang="ru-RU" sz="2800" dirty="0" smtClean="0"/>
              <a:t>2,4</a:t>
            </a:r>
            <a:r>
              <a:rPr lang="ru-RU" sz="2800" dirty="0" smtClean="0">
                <a:ea typeface="SimSun"/>
              </a:rPr>
              <a:t>]  или  </a:t>
            </a:r>
            <a:r>
              <a:rPr lang="ru-RU" sz="2800" dirty="0" smtClean="0"/>
              <a:t>В={</a:t>
            </a:r>
            <a:r>
              <a:rPr lang="ru-RU" sz="2800" dirty="0" err="1" smtClean="0"/>
              <a:t>у</a:t>
            </a:r>
            <a:r>
              <a:rPr lang="ru-RU" sz="2800" dirty="0" err="1" smtClean="0">
                <a:ea typeface="SimSun"/>
              </a:rPr>
              <a:t>|у</a:t>
            </a:r>
            <a:r>
              <a:rPr lang="ru-RU" sz="2800" dirty="0" smtClean="0">
                <a:ea typeface="SimSun"/>
              </a:rPr>
              <a:t> </a:t>
            </a:r>
            <a:r>
              <a:rPr lang="ru-RU" sz="2800" dirty="0"/>
              <a:t>Є </a:t>
            </a:r>
            <a:r>
              <a:rPr lang="en-US" sz="2800" dirty="0" smtClean="0"/>
              <a:t>R</a:t>
            </a:r>
            <a:r>
              <a:rPr lang="ru-RU" sz="2800" dirty="0" smtClean="0"/>
              <a:t>, 2</a:t>
            </a:r>
            <a:r>
              <a:rPr lang="ru-RU" sz="2800" dirty="0" smtClean="0">
                <a:ea typeface="SimSun"/>
              </a:rPr>
              <a:t>≤у≤4</a:t>
            </a:r>
            <a:r>
              <a:rPr lang="ru-RU" sz="2800" dirty="0" smtClean="0"/>
              <a:t>}</a:t>
            </a: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endParaRPr lang="ru-RU" dirty="0"/>
          </a:p>
        </p:txBody>
      </p:sp>
      <p:pic>
        <p:nvPicPr>
          <p:cNvPr id="2050" name="Picture 2" descr="C:\Users\Наташа\Pictures\2012-10-23 11\11 0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352" t="54601" r="42359" b="26172"/>
          <a:stretch/>
        </p:blipFill>
        <p:spPr bwMode="auto">
          <a:xfrm rot="15997924">
            <a:off x="1882246" y="2685043"/>
            <a:ext cx="3585896" cy="347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391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5543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7239000" cy="124352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А=</a:t>
            </a:r>
            <a:r>
              <a:rPr lang="ru-RU" sz="2800" dirty="0" smtClean="0">
                <a:ea typeface="SimSun"/>
              </a:rPr>
              <a:t>[</a:t>
            </a:r>
            <a:r>
              <a:rPr lang="ru-RU" sz="2800" dirty="0" smtClean="0"/>
              <a:t>1;5</a:t>
            </a:r>
            <a:r>
              <a:rPr lang="ru-RU" sz="2800" dirty="0" smtClean="0">
                <a:ea typeface="SimSun"/>
              </a:rPr>
              <a:t>]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В={2,4}</a:t>
            </a:r>
          </a:p>
          <a:p>
            <a:endParaRPr lang="ru-RU" dirty="0"/>
          </a:p>
        </p:txBody>
      </p:sp>
      <p:pic>
        <p:nvPicPr>
          <p:cNvPr id="3074" name="Picture 2" descr="C:\Users\Наташа\Pictures\2012-10-23 11\11 0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5218" r="77896" b="27849"/>
          <a:stretch/>
        </p:blipFill>
        <p:spPr bwMode="auto">
          <a:xfrm rot="15963568">
            <a:off x="2325563" y="2445578"/>
            <a:ext cx="2986440" cy="314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391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5543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7239000" cy="124352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А=</a:t>
            </a:r>
            <a:r>
              <a:rPr lang="ru-RU" sz="2400" dirty="0">
                <a:ea typeface="SimSun"/>
              </a:rPr>
              <a:t>[</a:t>
            </a:r>
            <a:r>
              <a:rPr lang="ru-RU" sz="2400" dirty="0"/>
              <a:t>1;5</a:t>
            </a:r>
            <a:r>
              <a:rPr lang="ru-RU" sz="2400" dirty="0">
                <a:ea typeface="SimSun"/>
              </a:rPr>
              <a:t>]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В=</a:t>
            </a:r>
            <a:r>
              <a:rPr lang="ru-RU" sz="2400" dirty="0" smtClean="0">
                <a:ea typeface="SimSun"/>
              </a:rPr>
              <a:t>[</a:t>
            </a:r>
            <a:r>
              <a:rPr lang="ru-RU" sz="2400" dirty="0" smtClean="0"/>
              <a:t>2,4</a:t>
            </a:r>
            <a:r>
              <a:rPr lang="ru-RU" sz="2400" dirty="0" smtClean="0">
                <a:ea typeface="SimSun"/>
              </a:rPr>
              <a:t>]</a:t>
            </a:r>
            <a:endParaRPr lang="ru-RU" sz="2400" dirty="0"/>
          </a:p>
          <a:p>
            <a:endParaRPr lang="ru-RU" dirty="0"/>
          </a:p>
        </p:txBody>
      </p:sp>
      <p:pic>
        <p:nvPicPr>
          <p:cNvPr id="4098" name="Picture 2" descr="C:\Users\Наташа\Pictures\2012-10-23 22\22 0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263" t="69770" r="39933" b="12327"/>
          <a:stretch/>
        </p:blipFill>
        <p:spPr bwMode="auto">
          <a:xfrm rot="10621891">
            <a:off x="1923880" y="2517327"/>
            <a:ext cx="3815280" cy="350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391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4823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7239000" cy="124352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А=</a:t>
            </a:r>
            <a:r>
              <a:rPr lang="ru-RU" sz="2800" dirty="0">
                <a:ea typeface="SimSun"/>
              </a:rPr>
              <a:t>[</a:t>
            </a:r>
            <a:r>
              <a:rPr lang="ru-RU" sz="2800" dirty="0" smtClean="0"/>
              <a:t>1;5</a:t>
            </a:r>
            <a:r>
              <a:rPr lang="ru-RU" sz="2800" dirty="0" smtClean="0">
                <a:ea typeface="SimSun"/>
              </a:rPr>
              <a:t>)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В=</a:t>
            </a:r>
            <a:r>
              <a:rPr lang="ru-RU" sz="2800" dirty="0" smtClean="0">
                <a:ea typeface="SimSun"/>
              </a:rPr>
              <a:t>(</a:t>
            </a:r>
            <a:r>
              <a:rPr lang="ru-RU" sz="2800" dirty="0" smtClean="0"/>
              <a:t>2,4</a:t>
            </a:r>
            <a:r>
              <a:rPr lang="ru-RU" sz="2800" dirty="0">
                <a:ea typeface="SimSun"/>
              </a:rPr>
              <a:t>]</a:t>
            </a:r>
            <a:endParaRPr lang="ru-RU" sz="2800" dirty="0"/>
          </a:p>
          <a:p>
            <a:endParaRPr lang="ru-RU" dirty="0"/>
          </a:p>
        </p:txBody>
      </p:sp>
      <p:pic>
        <p:nvPicPr>
          <p:cNvPr id="5122" name="Picture 2" descr="C:\Users\Наташа\Pictures\2012-10-23 22\22 0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082" t="44547" r="40297" b="37197"/>
          <a:stretch/>
        </p:blipFill>
        <p:spPr bwMode="auto">
          <a:xfrm rot="10504946">
            <a:off x="2210459" y="2360264"/>
            <a:ext cx="3791675" cy="386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08333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848872" cy="52904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Понятие множества и операции над ними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6707088" cy="73946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Понятие множества является одним из основных понятий математики и поэтому не определяется через другие.</a:t>
            </a:r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55679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Множества принято обозначать прописными буквами латинского алфавита: </a:t>
            </a:r>
            <a:r>
              <a:rPr lang="en-US" dirty="0" smtClean="0"/>
              <a:t>A, B, C, …, Z.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244052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Множество, не содержащее ни одного объекта, называется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пустым</a:t>
            </a:r>
            <a:r>
              <a:rPr lang="ru-RU" dirty="0" smtClean="0"/>
              <a:t> и обозначается так: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945469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Объекты, из которых образованно множество, называются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элементами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0688" y="3636628"/>
            <a:ext cx="6095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Элементы множества принято обозначать строчными буквами латинского алфавита: </a:t>
            </a:r>
            <a:r>
              <a:rPr lang="en-US" dirty="0" smtClean="0"/>
              <a:t>a, b, c, …, z.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0688" y="4437112"/>
            <a:ext cx="61127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Множества бывают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конечными</a:t>
            </a:r>
            <a:r>
              <a:rPr lang="ru-RU" dirty="0" smtClean="0"/>
              <a:t> (множество дней в неделе, месяцев в году) и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бесконечными</a:t>
            </a:r>
            <a:r>
              <a:rPr lang="ru-RU" dirty="0" smtClean="0"/>
              <a:t> (множество натуральных чисел, точек на прямой)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4330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Стандартные обозначения числовых множеств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7239000" cy="2827696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ru-RU" dirty="0" smtClean="0"/>
              <a:t> – множество всех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натуральных</a:t>
            </a:r>
            <a:r>
              <a:rPr lang="ru-RU" dirty="0" smtClean="0"/>
              <a:t> чисел</a:t>
            </a:r>
            <a:endParaRPr lang="en-US" dirty="0" smtClean="0"/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ru-RU" dirty="0" smtClean="0"/>
              <a:t> – множество всех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целых</a:t>
            </a:r>
            <a:r>
              <a:rPr lang="ru-RU" dirty="0" smtClean="0"/>
              <a:t> чисел</a:t>
            </a:r>
            <a:endParaRPr lang="en-US" dirty="0" smtClean="0"/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dirty="0" smtClean="0"/>
              <a:t>– множество всех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рациональных</a:t>
            </a:r>
            <a:r>
              <a:rPr lang="ru-RU" dirty="0" smtClean="0"/>
              <a:t> чисел</a:t>
            </a:r>
            <a:endParaRPr lang="en-US" dirty="0" smtClean="0"/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r>
              <a:rPr lang="ru-RU" dirty="0" smtClean="0"/>
              <a:t> – множество всех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иррациональных</a:t>
            </a:r>
            <a:r>
              <a:rPr lang="ru-RU" dirty="0" smtClean="0"/>
              <a:t> чисел</a:t>
            </a:r>
            <a:endParaRPr lang="en-US" dirty="0" smtClean="0"/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ru-RU" dirty="0" smtClean="0"/>
              <a:t> – множество всех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действительных</a:t>
            </a:r>
            <a:r>
              <a:rPr lang="ru-RU" dirty="0" smtClean="0"/>
              <a:t> чисел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93637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5543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Способы задания множеств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 Способом перечисления всех его элементов.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Например, если множество А состоит из чисел 1,3,5,7 и 9, то мы зададим это множество, т.к. все его элементы оказались перечисленными. При этом используется следующая запись: {1,3,5,7,9}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Такая форма задания множеств применяется в том случае, когда оно имеет небольшое количество элементов.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30485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7239000" cy="626709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 Через характеристическое свойство его элементов</a:t>
            </a:r>
          </a:p>
          <a:p>
            <a:pPr marL="0" indent="0"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Характеристическое свойство </a:t>
            </a:r>
            <a:r>
              <a:rPr lang="ru-RU" dirty="0" smtClean="0"/>
              <a:t>– это такое свойство, которым обладает каждый элемент, принадлежащий множеству, и не обладает ни один элемент, который ему не принадлежит.</a:t>
            </a:r>
          </a:p>
          <a:p>
            <a:pPr marL="0" indent="0">
              <a:buNone/>
            </a:pPr>
            <a:r>
              <a:rPr lang="ru-RU" dirty="0" smtClean="0"/>
              <a:t>Например, множество А={1,3,5,7,9} можно задать через характеристическое свойство – множество однозначных, нечетных натуральных чисел.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Так множества обычно задают в том случае, когда множество содержит большое количество элементов или множество бесконечно.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3670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Символическая форма задания множеств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 – это множество всех натуральных чисел, больших 3 и меньших 10 можно записать таким образом: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ru-RU" dirty="0" smtClean="0"/>
              <a:t>А = { х</a:t>
            </a:r>
            <a:r>
              <a:rPr lang="en-US" dirty="0" smtClean="0"/>
              <a:t>|</a:t>
            </a:r>
            <a:r>
              <a:rPr lang="ru-RU" dirty="0" smtClean="0"/>
              <a:t>х </a:t>
            </a:r>
            <a:r>
              <a:rPr lang="ru-RU" dirty="0"/>
              <a:t>Є </a:t>
            </a:r>
            <a:r>
              <a:rPr lang="en-US" dirty="0" smtClean="0"/>
              <a:t>N , 3 &lt; x &lt; 10</a:t>
            </a:r>
            <a:r>
              <a:rPr lang="ru-RU" dirty="0" smtClean="0"/>
              <a:t>}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611560" y="3717032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1043608" y="3717032"/>
            <a:ext cx="14401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475656" y="371703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835696" y="3717032"/>
            <a:ext cx="7200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627784" y="371703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419872" y="36450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963919" y="3738571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9036" y="4129969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59915" y="4129969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это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99028" y="4499301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множество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619672" y="4077072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всех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000102" y="4314635"/>
            <a:ext cx="140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н</a:t>
            </a:r>
            <a:r>
              <a:rPr lang="ru-RU" sz="1400" dirty="0" smtClean="0"/>
              <a:t>атуральных</a:t>
            </a:r>
          </a:p>
          <a:p>
            <a:pPr algn="ctr"/>
            <a:r>
              <a:rPr lang="ru-RU" sz="1400" dirty="0" smtClean="0"/>
              <a:t>чисел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2848892" y="4077072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больших</a:t>
            </a:r>
            <a:endParaRPr lang="ru-RU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491880" y="4415626"/>
            <a:ext cx="1032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меньших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73391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Отношения между множествами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ru-RU" dirty="0" smtClean="0"/>
              <a:t>. Рассмотрим 2 множества: А={</a:t>
            </a:r>
            <a:r>
              <a:rPr lang="en-US" dirty="0" smtClean="0"/>
              <a:t>a, b, c, d, e</a:t>
            </a:r>
            <a:r>
              <a:rPr lang="ru-RU" dirty="0"/>
              <a:t>}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2060846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B=</a:t>
            </a:r>
            <a:r>
              <a:rPr lang="ru-RU" sz="2600" dirty="0" smtClean="0"/>
              <a:t>{</a:t>
            </a:r>
            <a:r>
              <a:rPr lang="en-US" sz="2600" dirty="0" smtClean="0"/>
              <a:t>b, d, k, m</a:t>
            </a:r>
            <a:r>
              <a:rPr lang="ru-RU" sz="2600" dirty="0" smtClean="0"/>
              <a:t>}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837792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Эти множества имеют общие элементы. В этом случае говорят, что множества пересекаются.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6448" y="357301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Множества А и В называются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пересекающимися</a:t>
            </a:r>
            <a:r>
              <a:rPr lang="ru-RU" dirty="0" smtClean="0"/>
              <a:t>, если они имеют общие элементы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4230588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Отношения между множествами наглядно представляют с помощью особых чертежей, называемых кругами </a:t>
            </a:r>
            <a:r>
              <a:rPr lang="ru-RU" dirty="0" err="1" smtClean="0"/>
              <a:t>Эллера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467640" y="4941168"/>
            <a:ext cx="1223020" cy="1155402"/>
          </a:xfrm>
          <a:prstGeom prst="ellipse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932245" y="5373216"/>
            <a:ext cx="1224136" cy="1152128"/>
          </a:xfrm>
          <a:prstGeom prst="ellipse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290055" y="494116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8064" y="576096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9843" y="5149537"/>
            <a:ext cx="6270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 c </a:t>
            </a:r>
          </a:p>
          <a:p>
            <a:r>
              <a:rPr lang="en-US" dirty="0" smtClean="0"/>
              <a:t> 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36389" y="5962291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   m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046886" y="5576297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  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39133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427168" cy="6195088"/>
          </a:xfrm>
        </p:spPr>
        <p:txBody>
          <a:bodyPr/>
          <a:lstStyle/>
          <a:p>
            <a:r>
              <a:rPr lang="en-US" dirty="0" smtClean="0"/>
              <a:t>II</a:t>
            </a:r>
            <a:r>
              <a:rPr lang="ru-RU" dirty="0" smtClean="0"/>
              <a:t>. </a:t>
            </a:r>
            <a:r>
              <a:rPr lang="ru-RU" dirty="0"/>
              <a:t>Рассмотрим 2 множества: А={</a:t>
            </a:r>
            <a:r>
              <a:rPr lang="en-US" dirty="0"/>
              <a:t>a, b, c, d, e</a:t>
            </a:r>
            <a:r>
              <a:rPr lang="ru-RU" dirty="0"/>
              <a:t>}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248790" y="764704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B=</a:t>
            </a:r>
            <a:r>
              <a:rPr lang="ru-RU" sz="2600" dirty="0" smtClean="0"/>
              <a:t>{</a:t>
            </a:r>
            <a:r>
              <a:rPr lang="en-US" sz="2600" dirty="0" smtClean="0"/>
              <a:t>k, m, n, f</a:t>
            </a:r>
            <a:r>
              <a:rPr lang="ru-RU" sz="2600" dirty="0" smtClean="0"/>
              <a:t>}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1534145"/>
            <a:ext cx="6771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Множества не имеют общих элементов. В этом случае говорят, что множества не пересекаются.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2420888"/>
            <a:ext cx="6797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Множества А и В называются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непересекающимися</a:t>
            </a:r>
            <a:r>
              <a:rPr lang="ru-RU" dirty="0" smtClean="0"/>
              <a:t>, если они не имеют общих элементов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401213" y="3429000"/>
            <a:ext cx="1584176" cy="1512168"/>
          </a:xfrm>
          <a:prstGeom prst="ellipse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131840" y="4014192"/>
            <a:ext cx="1584176" cy="1512168"/>
          </a:xfrm>
          <a:prstGeom prst="ellipse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401213" y="338835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429309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67575" y="3623542"/>
            <a:ext cx="992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     b         c</a:t>
            </a:r>
          </a:p>
          <a:p>
            <a:r>
              <a:rPr lang="en-US" dirty="0" smtClean="0"/>
              <a:t>       d      e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427638" y="4362206"/>
            <a:ext cx="9765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  <a:r>
              <a:rPr lang="en-US" dirty="0" smtClean="0"/>
              <a:t>   m    </a:t>
            </a:r>
          </a:p>
          <a:p>
            <a:r>
              <a:rPr lang="en-US" dirty="0"/>
              <a:t> </a:t>
            </a:r>
            <a:r>
              <a:rPr lang="en-US" dirty="0" smtClean="0"/>
              <a:t>  n</a:t>
            </a:r>
          </a:p>
          <a:p>
            <a:r>
              <a:rPr lang="en-US" dirty="0"/>
              <a:t> </a:t>
            </a:r>
            <a:r>
              <a:rPr lang="en-US" dirty="0" smtClean="0"/>
              <a:t>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391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499176" cy="6123080"/>
          </a:xfrm>
        </p:spPr>
        <p:txBody>
          <a:bodyPr/>
          <a:lstStyle/>
          <a:p>
            <a:r>
              <a:rPr lang="en-US" dirty="0" smtClean="0"/>
              <a:t>III</a:t>
            </a:r>
            <a:r>
              <a:rPr lang="ru-RU" dirty="0" smtClean="0"/>
              <a:t>. </a:t>
            </a:r>
            <a:r>
              <a:rPr lang="ru-RU" dirty="0"/>
              <a:t>Рассмотрим 2 множества: А={</a:t>
            </a:r>
            <a:r>
              <a:rPr lang="en-US" dirty="0"/>
              <a:t>a, b, c, d, e</a:t>
            </a:r>
            <a:r>
              <a:rPr lang="ru-RU" dirty="0"/>
              <a:t>}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64088" y="818101"/>
            <a:ext cx="24482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/>
              <a:t>В</a:t>
            </a:r>
            <a:r>
              <a:rPr lang="ru-RU" sz="2600" dirty="0" smtClean="0"/>
              <a:t>={</a:t>
            </a:r>
            <a:r>
              <a:rPr lang="en-US" sz="2600" dirty="0" smtClean="0"/>
              <a:t>b, c, d</a:t>
            </a:r>
            <a:r>
              <a:rPr lang="ru-RU" sz="2600" dirty="0" smtClean="0"/>
              <a:t>}</a:t>
            </a:r>
            <a:endParaRPr lang="ru-RU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272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Эти множества называются пересекающимися, и, кроме того, каждый элемент множества В являются элементом множества А.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2276872"/>
            <a:ext cx="7200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этом случае говорят, что множество В является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подмножеством</a:t>
            </a:r>
            <a:r>
              <a:rPr lang="ru-RU" dirty="0" smtClean="0"/>
              <a:t> множества А и пишут:  В ⊂ 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83569" y="3068960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Множество В называется подмножеством множества А, если каждый элемент множества В является также элементом множества А.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Пустое множество является подмножеством любого множества.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⊂ А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Любое множество является подмножеством самого себя.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⊂ А</a:t>
            </a:r>
          </a:p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547664" y="5229200"/>
            <a:ext cx="144016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912038" y="5584014"/>
            <a:ext cx="956556" cy="9001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</a:t>
            </a:r>
            <a:r>
              <a:rPr lang="en-US" b="1" dirty="0" smtClean="0">
                <a:solidFill>
                  <a:schemeClr val="tx1"/>
                </a:solidFill>
              </a:rPr>
              <a:t>  c  d</a:t>
            </a:r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49176" y="5183904"/>
            <a:ext cx="348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5732" y="547904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 rot="20851677">
            <a:off x="1604551" y="5452010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  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39133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246</TotalTime>
  <Words>1036</Words>
  <Application>Microsoft Office PowerPoint</Application>
  <PresentationFormat>Экран (4:3)</PresentationFormat>
  <Paragraphs>156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Множества и операции над ними</vt:lpstr>
      <vt:lpstr>Понятие множества и операции над ними</vt:lpstr>
      <vt:lpstr>Стандартные обозначения числовых множеств</vt:lpstr>
      <vt:lpstr>Способы задания множеств</vt:lpstr>
      <vt:lpstr>Слайд 5</vt:lpstr>
      <vt:lpstr>Символическая форма задания множеств</vt:lpstr>
      <vt:lpstr>Отношения между множествами</vt:lpstr>
      <vt:lpstr>Слайд 8</vt:lpstr>
      <vt:lpstr>Слайд 9</vt:lpstr>
      <vt:lpstr>Слайд 10</vt:lpstr>
      <vt:lpstr>Операции над множествами</vt:lpstr>
      <vt:lpstr>Слайд 12</vt:lpstr>
      <vt:lpstr>Слайд 13</vt:lpstr>
      <vt:lpstr>Декартово произведение множеств</vt:lpstr>
      <vt:lpstr>Пример 1</vt:lpstr>
      <vt:lpstr>Пример 2</vt:lpstr>
      <vt:lpstr>Пример 3</vt:lpstr>
      <vt:lpstr>Пример 4</vt:lpstr>
      <vt:lpstr>Пример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Множества и операции над ними</dc:title>
  <dc:creator>Наташа</dc:creator>
  <cp:lastModifiedBy>ион</cp:lastModifiedBy>
  <cp:revision>21</cp:revision>
  <dcterms:created xsi:type="dcterms:W3CDTF">2012-09-25T14:17:17Z</dcterms:created>
  <dcterms:modified xsi:type="dcterms:W3CDTF">2014-02-26T19:42:36Z</dcterms:modified>
</cp:coreProperties>
</file>