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51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66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907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21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6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41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1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241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53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09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2736B-AD98-44E3-A610-3882B6F1E697}" type="datetimeFigureOut">
              <a:rPr lang="ru-RU" smtClean="0"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AE9A4-1792-4F1A-BFDA-7F12076B0F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75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136904" cy="197165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Georgia" pitchFamily="18" charset="0"/>
              </a:rPr>
              <a:t>Математические предложения</a:t>
            </a:r>
            <a:endParaRPr lang="ru-RU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301208"/>
            <a:ext cx="5328592" cy="124854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bg1"/>
                </a:solidFill>
                <a:latin typeface="Georgia" pitchFamily="18" charset="0"/>
              </a:rPr>
              <a:t>Автор:</a:t>
            </a:r>
          </a:p>
          <a:p>
            <a:r>
              <a:rPr lang="ru-RU" i="1" dirty="0" err="1" smtClean="0">
                <a:solidFill>
                  <a:schemeClr val="bg1"/>
                </a:solidFill>
                <a:latin typeface="Georgia" pitchFamily="18" charset="0"/>
              </a:rPr>
              <a:t>Трошнева</a:t>
            </a:r>
            <a:r>
              <a:rPr lang="ru-RU" i="1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Georgia" pitchFamily="18" charset="0"/>
              </a:rPr>
              <a:t>Анастасия,группа</a:t>
            </a:r>
            <a:r>
              <a:rPr lang="ru-RU" i="1" dirty="0" smtClean="0">
                <a:solidFill>
                  <a:schemeClr val="bg1"/>
                </a:solidFill>
                <a:latin typeface="Georgia" pitchFamily="18" charset="0"/>
              </a:rPr>
              <a:t> 22</a:t>
            </a:r>
            <a:endParaRPr lang="ru-RU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652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607" y="1556792"/>
            <a:ext cx="4572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i="1" dirty="0" smtClean="0">
                <a:solidFill>
                  <a:schemeClr val="bg1"/>
                </a:solidFill>
                <a:latin typeface="Georgia" pitchFamily="18" charset="0"/>
              </a:rPr>
              <a:t>Конец показа.</a:t>
            </a:r>
          </a:p>
          <a:p>
            <a:pPr algn="ctr">
              <a:buFont typeface="Wingdings" pitchFamily="2" charset="2"/>
              <a:buNone/>
            </a:pPr>
            <a:endParaRPr lang="ru-RU" sz="5400" i="1" dirty="0" smtClean="0">
              <a:solidFill>
                <a:schemeClr val="bg1"/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5400" i="1" dirty="0" smtClean="0">
                <a:solidFill>
                  <a:schemeClr val="bg1"/>
                </a:solidFill>
                <a:latin typeface="Georgia" pitchFamily="18" charset="0"/>
              </a:rPr>
              <a:t>Спасибо за внимание!</a:t>
            </a:r>
            <a:endParaRPr lang="ru-RU" sz="54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968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Математические предложения</a:t>
            </a:r>
            <a:endParaRPr lang="ru-RU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63577223"/>
              </p:ext>
            </p:extLst>
          </p:nvPr>
        </p:nvGraphicFramePr>
        <p:xfrm>
          <a:off x="1547664" y="1412776"/>
          <a:ext cx="6985000" cy="3490913"/>
        </p:xfrm>
        <a:graphic>
          <a:graphicData uri="http://schemas.openxmlformats.org/drawingml/2006/table">
            <a:tbl>
              <a:tblPr/>
              <a:tblGrid>
                <a:gridCol w="1944687"/>
                <a:gridCol w="1547813"/>
                <a:gridCol w="1746250"/>
                <a:gridCol w="1746250"/>
              </a:tblGrid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Составное предложение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Логическая структура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Элементарное предложение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Элементарное предложение 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20-четное и делится на 5 (составное)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А и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20-четное число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20- делится на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Х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≥8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(составное)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А или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Х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&gt;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Х=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Х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  <a:cs typeface="Arial" charset="0"/>
                        </a:rPr>
                        <a:t>≠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 7 (составное)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Не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eorgia" pitchFamily="18" charset="0"/>
                        </a:rPr>
                        <a:t>Х=7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2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1412776"/>
            <a:ext cx="50223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>Математические предложения</a:t>
            </a:r>
            <a:b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/>
            </a:r>
            <a:b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</a:br>
            <a:r>
              <a:rPr lang="ru-RU" sz="3600" i="1" dirty="0" smtClean="0">
                <a:solidFill>
                  <a:schemeClr val="bg1"/>
                </a:solidFill>
                <a:latin typeface="Georgia" pitchFamily="18" charset="0"/>
              </a:rPr>
              <a:t>Высказывания и высказывательные формы</a:t>
            </a:r>
            <a:endParaRPr lang="ru-RU" sz="36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3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2780928"/>
            <a:ext cx="5958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400" i="1" u="sng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Высказывательная форма 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– это предложение, которое содержит одну или несколько переменных и обращается в высказывание при подстановке в него конкретных значений переменных.</a:t>
            </a:r>
          </a:p>
          <a:p>
            <a:pPr algn="ctr">
              <a:buFont typeface="Wingdings" pitchFamily="2" charset="2"/>
              <a:buNone/>
            </a:pP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400" i="1" u="sng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Примеры: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6*6=36,   7*7=47,   Х+100=5,    Х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› 8, </a:t>
            </a:r>
          </a:p>
          <a:p>
            <a:pPr algn="ctr">
              <a:buFont typeface="Wingdings" pitchFamily="2" charset="2"/>
              <a:buNone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Arial" charset="0"/>
              </a:rPr>
              <a:t>5-натуральное число.</a:t>
            </a:r>
            <a:endParaRPr lang="ru-RU" sz="2400" i="1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9288" y="548680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i="1" u="sng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Высказыванием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в математике называют предложение, относительно которого имеет смысл вопрос: истинно оно или ложно.</a:t>
            </a:r>
            <a:b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2+5=9,</a:t>
            </a:r>
            <a:b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число 6-натуральное, 2+5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Times New Roman" pitchFamily="18" charset="0"/>
              </a:rPr>
              <a:t>› 8.</a:t>
            </a:r>
            <a:r>
              <a:rPr lang="ru-RU" sz="2400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  <a:t/>
            </a:r>
            <a:br>
              <a:rPr lang="ru-RU" sz="2400" i="1" dirty="0" smtClean="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rPr>
            </a:br>
            <a:endParaRPr lang="ru-RU" sz="24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29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821391"/>
              </p:ext>
            </p:extLst>
          </p:nvPr>
        </p:nvGraphicFramePr>
        <p:xfrm>
          <a:off x="2267744" y="1340768"/>
          <a:ext cx="6337376" cy="4384873"/>
        </p:xfrm>
        <a:graphic>
          <a:graphicData uri="http://schemas.openxmlformats.org/drawingml/2006/table">
            <a:tbl>
              <a:tblPr/>
              <a:tblGrid>
                <a:gridCol w="1267193"/>
                <a:gridCol w="1267193"/>
                <a:gridCol w="1268604"/>
                <a:gridCol w="1267193"/>
                <a:gridCol w="1267193"/>
              </a:tblGrid>
              <a:tr h="9424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А и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А или 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Не 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11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321860" y="332656"/>
            <a:ext cx="67785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i="1" u="sng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Таблица истинности</a:t>
            </a:r>
            <a:endParaRPr lang="ru-RU" sz="4800" i="1" u="sng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92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54484"/>
            <a:ext cx="808586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i="1" u="sng" dirty="0" smtClean="0">
                <a:solidFill>
                  <a:schemeClr val="accent6">
                    <a:lumMod val="75000"/>
                  </a:schemeClr>
                </a:solidFill>
                <a:latin typeface="Georgia" pitchFamily="18" charset="0"/>
              </a:rPr>
              <a:t>Высказывания с кванторами</a:t>
            </a:r>
            <a:endParaRPr lang="ru-RU" sz="4400" u="sng" dirty="0">
              <a:solidFill>
                <a:schemeClr val="accent6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22392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b="1" i="1" u="sng" dirty="0" smtClean="0">
                <a:latin typeface="Georgia" pitchFamily="18" charset="0"/>
              </a:rPr>
              <a:t>Разбейте слова на две группы:</a:t>
            </a:r>
          </a:p>
          <a:p>
            <a:pPr algn="ctr"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      Все, имеются, некоторые,           любой, каждый, всякий,</a:t>
            </a:r>
          </a:p>
          <a:p>
            <a:pPr algn="ctr"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      существуют, есть, хотя бы один, найдется.</a:t>
            </a:r>
          </a:p>
          <a:p>
            <a:pPr algn="ctr">
              <a:buFont typeface="Wingdings" pitchFamily="2" charset="2"/>
              <a:buNone/>
            </a:pPr>
            <a:endParaRPr lang="ru-RU" i="1" dirty="0" smtClean="0">
              <a:latin typeface="Georg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«Все числа однозначные»</a:t>
            </a:r>
          </a:p>
          <a:p>
            <a:pPr algn="ctr">
              <a:buFont typeface="Wingdings" pitchFamily="2" charset="2"/>
              <a:buNone/>
            </a:pPr>
            <a:r>
              <a:rPr lang="ru-RU" i="1" dirty="0" smtClean="0">
                <a:latin typeface="Georgia" pitchFamily="18" charset="0"/>
              </a:rPr>
              <a:t>«Некоторые числа отрицательные»</a:t>
            </a:r>
            <a:endParaRPr lang="ru-RU" i="1" dirty="0">
              <a:latin typeface="Georgia" pitchFamily="18" charset="0"/>
            </a:endParaRPr>
          </a:p>
        </p:txBody>
      </p:sp>
      <p:graphicFrame>
        <p:nvGraphicFramePr>
          <p:cNvPr id="4" name="Group 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9457199"/>
              </p:ext>
            </p:extLst>
          </p:nvPr>
        </p:nvGraphicFramePr>
        <p:xfrm>
          <a:off x="4726502" y="1845629"/>
          <a:ext cx="3960298" cy="3417245"/>
        </p:xfrm>
        <a:graphic>
          <a:graphicData uri="http://schemas.openxmlformats.org/drawingml/2006/table">
            <a:tbl>
              <a:tblPr/>
              <a:tblGrid>
                <a:gridCol w="958392"/>
                <a:gridCol w="926710"/>
                <a:gridCol w="1037598"/>
                <a:gridCol w="1037598"/>
              </a:tblGrid>
              <a:tr h="85461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Высказывания с кванторами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461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общности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существования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3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Истина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Ложь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Истина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Ложь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6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док-во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Контр-пример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пример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eorgia" pitchFamily="18" charset="0"/>
                        </a:rPr>
                        <a:t>док-во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777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2477" y="2348880"/>
            <a:ext cx="61024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Даны числа: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1,2,3,4,5,6,7,8,9.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«Все числа однозначные»- истинное высказывание, т к, проверив каждое число (способ доказательства- полная индукция), мы убеждаемся в справедливости высказывания.</a:t>
            </a:r>
          </a:p>
          <a:p>
            <a:endParaRPr lang="ru-RU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«Все числа четные»- ложное высказывание, т к, например, число 5 не является четным (контр=пример).</a:t>
            </a: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«Некоторые числа отрицательные»</a:t>
            </a:r>
            <a:endParaRPr lang="ru-RU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1044" y="764704"/>
            <a:ext cx="357341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u="sng" dirty="0" smtClean="0">
                <a:solidFill>
                  <a:schemeClr val="accent2"/>
                </a:solidFill>
                <a:latin typeface="Georgia" pitchFamily="18" charset="0"/>
              </a:rPr>
              <a:t> Пример</a:t>
            </a:r>
            <a:endParaRPr lang="ru-RU" sz="6600" u="sng" dirty="0">
              <a:solidFill>
                <a:schemeClr val="accent2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393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2564904"/>
            <a:ext cx="444705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8000" i="1" dirty="0" smtClean="0">
                <a:solidFill>
                  <a:schemeClr val="bg1"/>
                </a:solidFill>
                <a:latin typeface="Georgia" pitchFamily="18" charset="0"/>
              </a:rPr>
              <a:t>Теоремы</a:t>
            </a:r>
            <a:endParaRPr lang="ru-RU" sz="80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340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404664"/>
            <a:ext cx="6768752" cy="501675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</a:t>
            </a:r>
            <a:r>
              <a:rPr lang="ru-RU" sz="2000" b="1" i="1" u="sng" dirty="0" smtClean="0">
                <a:solidFill>
                  <a:schemeClr val="accent2"/>
                </a:solidFill>
                <a:latin typeface="Georgia" pitchFamily="18" charset="0"/>
              </a:rPr>
              <a:t>Теорема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- это высказывание, истинность которого устанавливается посредством доказательства.</a:t>
            </a:r>
          </a:p>
          <a:p>
            <a:pPr algn="ctr">
              <a:buFont typeface="Wingdings" pitchFamily="2" charset="2"/>
              <a:buNone/>
            </a:pPr>
            <a:endParaRPr lang="ru-RU" sz="2000" i="1" dirty="0" smtClean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«Если треугольник равнобедренный, то углы при основании  равны»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                               «если А, то В»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«Если углы при основании  равны, то треугольник – равнобедренный»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                                «если В, то А» (обратная)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«Если  треугольник не  равнобедренный, то углы при основании  не равны»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                    «если не А, то не В» (противоположная)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«Если углы при основании не равны, то треугольник – не равнобедренный» </a:t>
            </a:r>
          </a:p>
          <a:p>
            <a:pPr algn="ctr">
              <a:buFont typeface="Wingdings" pitchFamily="2" charset="2"/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</a:rPr>
              <a:t>                       «если не В, то не А» (обратно противоположная)</a:t>
            </a:r>
            <a:endParaRPr lang="ru-RU" sz="2000" i="1" dirty="0">
              <a:solidFill>
                <a:schemeClr val="accent1">
                  <a:lumMod val="75000"/>
                </a:schemeClr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41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376</Words>
  <Application>Microsoft Office PowerPoint</Application>
  <PresentationFormat>Экран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Математические предложения</vt:lpstr>
      <vt:lpstr>Математические предложения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предложения</dc:title>
  <dc:creator>Настасья</dc:creator>
  <cp:lastModifiedBy>Настасья</cp:lastModifiedBy>
  <cp:revision>3</cp:revision>
  <dcterms:created xsi:type="dcterms:W3CDTF">2012-12-26T18:49:11Z</dcterms:created>
  <dcterms:modified xsi:type="dcterms:W3CDTF">2012-12-26T19:09:23Z</dcterms:modified>
</cp:coreProperties>
</file>