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60" r:id="rId4"/>
    <p:sldId id="257" r:id="rId5"/>
    <p:sldId id="258" r:id="rId6"/>
    <p:sldId id="259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5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B9CE1C-2CDE-4D79-BF8B-92A7093ECB6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BF0F49-66CB-4737-B413-B479C549FECA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E05A137-7748-40BE-9BBE-9384422826FD}" type="parTrans" cxnId="{C223A2BE-CDF2-40A4-9A83-8AE00972CA33}">
      <dgm:prSet/>
      <dgm:spPr/>
      <dgm:t>
        <a:bodyPr/>
        <a:lstStyle/>
        <a:p>
          <a:endParaRPr lang="ru-RU"/>
        </a:p>
      </dgm:t>
    </dgm:pt>
    <dgm:pt modelId="{297AE737-7F6B-452E-A955-2FFFFA093F0F}" type="sibTrans" cxnId="{C223A2BE-CDF2-40A4-9A83-8AE00972CA33}">
      <dgm:prSet/>
      <dgm:spPr/>
      <dgm:t>
        <a:bodyPr/>
        <a:lstStyle/>
        <a:p>
          <a:endParaRPr lang="ru-RU"/>
        </a:p>
      </dgm:t>
    </dgm:pt>
    <dgm:pt modelId="{3A4913ED-5C0D-46A3-8D0D-7DA8EE287275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A7CF326-60F7-4900-B3B5-A814B72704C7}" type="parTrans" cxnId="{74171B70-2ECA-4C7F-A114-CEDA62FA744C}">
      <dgm:prSet/>
      <dgm:spPr/>
      <dgm:t>
        <a:bodyPr/>
        <a:lstStyle/>
        <a:p>
          <a:endParaRPr lang="ru-RU"/>
        </a:p>
      </dgm:t>
    </dgm:pt>
    <dgm:pt modelId="{536FDF49-468B-4ECA-B2D3-AFDDE39A2725}" type="sibTrans" cxnId="{74171B70-2ECA-4C7F-A114-CEDA62FA744C}">
      <dgm:prSet/>
      <dgm:spPr/>
      <dgm:t>
        <a:bodyPr/>
        <a:lstStyle/>
        <a:p>
          <a:endParaRPr lang="ru-RU"/>
        </a:p>
      </dgm:t>
    </dgm:pt>
    <dgm:pt modelId="{273822B3-DB69-49A9-9557-C9012AFABBA6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7C9263D-8D14-4E7B-B428-BDF959E2C66C}" type="sibTrans" cxnId="{79183EA7-2F4D-4DF8-AA8C-D1ACB32A0AC4}">
      <dgm:prSet/>
      <dgm:spPr/>
      <dgm:t>
        <a:bodyPr/>
        <a:lstStyle/>
        <a:p>
          <a:endParaRPr lang="ru-RU"/>
        </a:p>
      </dgm:t>
    </dgm:pt>
    <dgm:pt modelId="{304FF223-48D4-4A34-9292-22D29530D7A0}" type="parTrans" cxnId="{79183EA7-2F4D-4DF8-AA8C-D1ACB32A0AC4}">
      <dgm:prSet/>
      <dgm:spPr/>
      <dgm:t>
        <a:bodyPr/>
        <a:lstStyle/>
        <a:p>
          <a:endParaRPr lang="ru-RU"/>
        </a:p>
      </dgm:t>
    </dgm:pt>
    <dgm:pt modelId="{159A2AB9-81CD-4330-9483-2AC9C5F7CFAA}" type="pres">
      <dgm:prSet presAssocID="{79B9CE1C-2CDE-4D79-BF8B-92A7093ECB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BE3315-5C0B-4717-9023-6DB4E79382CF}" type="pres">
      <dgm:prSet presAssocID="{273822B3-DB69-49A9-9557-C9012AFABBA6}" presName="hierRoot1" presStyleCnt="0"/>
      <dgm:spPr/>
    </dgm:pt>
    <dgm:pt modelId="{DC77B1C8-B05C-4E78-9E00-2E09D33DD2E9}" type="pres">
      <dgm:prSet presAssocID="{273822B3-DB69-49A9-9557-C9012AFABBA6}" presName="composite" presStyleCnt="0"/>
      <dgm:spPr/>
    </dgm:pt>
    <dgm:pt modelId="{94C8A6FD-F4F4-43EF-8B2A-8C91905DD1A3}" type="pres">
      <dgm:prSet presAssocID="{273822B3-DB69-49A9-9557-C9012AFABBA6}" presName="background" presStyleLbl="node0" presStyleIdx="0" presStyleCnt="1"/>
      <dgm:spPr/>
    </dgm:pt>
    <dgm:pt modelId="{759F18F0-A19F-45A1-8E07-55A0AB12D359}" type="pres">
      <dgm:prSet presAssocID="{273822B3-DB69-49A9-9557-C9012AFABBA6}" presName="text" presStyleLbl="fgAcc0" presStyleIdx="0" presStyleCnt="1" custScaleX="137572" custScaleY="128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E07100-8825-4FE9-A70F-A9C947C3D8AC}" type="pres">
      <dgm:prSet presAssocID="{273822B3-DB69-49A9-9557-C9012AFABBA6}" presName="hierChild2" presStyleCnt="0"/>
      <dgm:spPr/>
    </dgm:pt>
    <dgm:pt modelId="{28215B5A-689D-4504-8036-2945794FF398}" type="pres">
      <dgm:prSet presAssocID="{7E05A137-7748-40BE-9BBE-9384422826F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3395E87-4BAF-4624-9B03-23C5D864E1AF}" type="pres">
      <dgm:prSet presAssocID="{08BF0F49-66CB-4737-B413-B479C549FECA}" presName="hierRoot2" presStyleCnt="0"/>
      <dgm:spPr/>
    </dgm:pt>
    <dgm:pt modelId="{95C43EB1-01B6-4635-8EBA-A3645C36F3DF}" type="pres">
      <dgm:prSet presAssocID="{08BF0F49-66CB-4737-B413-B479C549FECA}" presName="composite2" presStyleCnt="0"/>
      <dgm:spPr/>
    </dgm:pt>
    <dgm:pt modelId="{4B21DF42-B2D3-4C11-9C08-C3218E7379E0}" type="pres">
      <dgm:prSet presAssocID="{08BF0F49-66CB-4737-B413-B479C549FECA}" presName="background2" presStyleLbl="node2" presStyleIdx="0" presStyleCnt="2"/>
      <dgm:spPr/>
    </dgm:pt>
    <dgm:pt modelId="{77F063FC-11FE-4ED1-B2B0-D36F762A372D}" type="pres">
      <dgm:prSet presAssocID="{08BF0F49-66CB-4737-B413-B479C549FECA}" presName="text2" presStyleLbl="fgAcc2" presStyleIdx="0" presStyleCnt="2" custScaleX="135917" custScaleY="137576" custLinFactNeighborX="-33614" custLinFactNeighborY="-6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15233E-B283-4A80-BFBA-9F500241D019}" type="pres">
      <dgm:prSet presAssocID="{08BF0F49-66CB-4737-B413-B479C549FECA}" presName="hierChild3" presStyleCnt="0"/>
      <dgm:spPr/>
    </dgm:pt>
    <dgm:pt modelId="{5DE87DB0-41A9-478A-A7EA-8E2F7BFAB2DD}" type="pres">
      <dgm:prSet presAssocID="{3A7CF326-60F7-4900-B3B5-A814B72704C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E6C9A09-6804-4804-A014-C7109D8729CF}" type="pres">
      <dgm:prSet presAssocID="{3A4913ED-5C0D-46A3-8D0D-7DA8EE287275}" presName="hierRoot2" presStyleCnt="0"/>
      <dgm:spPr/>
    </dgm:pt>
    <dgm:pt modelId="{FD04BFE3-A287-46A9-B6D3-CABB0278FFD2}" type="pres">
      <dgm:prSet presAssocID="{3A4913ED-5C0D-46A3-8D0D-7DA8EE287275}" presName="composite2" presStyleCnt="0"/>
      <dgm:spPr/>
    </dgm:pt>
    <dgm:pt modelId="{5DF711F8-23F8-424C-BD3C-A05B66AC9C2B}" type="pres">
      <dgm:prSet presAssocID="{3A4913ED-5C0D-46A3-8D0D-7DA8EE287275}" presName="background2" presStyleLbl="node2" presStyleIdx="1" presStyleCnt="2"/>
      <dgm:spPr/>
    </dgm:pt>
    <dgm:pt modelId="{698942CB-A85F-4581-A376-77EE9EE4F517}" type="pres">
      <dgm:prSet presAssocID="{3A4913ED-5C0D-46A3-8D0D-7DA8EE287275}" presName="text2" presStyleLbl="fgAcc2" presStyleIdx="1" presStyleCnt="2" custScaleX="137594" custScaleY="142150" custLinFactNeighborX="32350" custLinFactNeighborY="-110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DF3341-9E6A-4B3F-B72A-2E3276E8AF44}" type="pres">
      <dgm:prSet presAssocID="{3A4913ED-5C0D-46A3-8D0D-7DA8EE287275}" presName="hierChild3" presStyleCnt="0"/>
      <dgm:spPr/>
    </dgm:pt>
  </dgm:ptLst>
  <dgm:cxnLst>
    <dgm:cxn modelId="{12F68631-25EC-4EF6-8C25-CCC124A6FE1D}" type="presOf" srcId="{3A4913ED-5C0D-46A3-8D0D-7DA8EE287275}" destId="{698942CB-A85F-4581-A376-77EE9EE4F517}" srcOrd="0" destOrd="0" presId="urn:microsoft.com/office/officeart/2005/8/layout/hierarchy1"/>
    <dgm:cxn modelId="{F8C5F48D-9E84-4660-81AB-1EC0DFDCA76C}" type="presOf" srcId="{3A7CF326-60F7-4900-B3B5-A814B72704C7}" destId="{5DE87DB0-41A9-478A-A7EA-8E2F7BFAB2DD}" srcOrd="0" destOrd="0" presId="urn:microsoft.com/office/officeart/2005/8/layout/hierarchy1"/>
    <dgm:cxn modelId="{1FBC7EF9-F863-4D9C-AB88-E650F98C338B}" type="presOf" srcId="{273822B3-DB69-49A9-9557-C9012AFABBA6}" destId="{759F18F0-A19F-45A1-8E07-55A0AB12D359}" srcOrd="0" destOrd="0" presId="urn:microsoft.com/office/officeart/2005/8/layout/hierarchy1"/>
    <dgm:cxn modelId="{6605C79F-AF8D-44BF-8688-6E80F343C990}" type="presOf" srcId="{79B9CE1C-2CDE-4D79-BF8B-92A7093ECB66}" destId="{159A2AB9-81CD-4330-9483-2AC9C5F7CFAA}" srcOrd="0" destOrd="0" presId="urn:microsoft.com/office/officeart/2005/8/layout/hierarchy1"/>
    <dgm:cxn modelId="{74171B70-2ECA-4C7F-A114-CEDA62FA744C}" srcId="{273822B3-DB69-49A9-9557-C9012AFABBA6}" destId="{3A4913ED-5C0D-46A3-8D0D-7DA8EE287275}" srcOrd="1" destOrd="0" parTransId="{3A7CF326-60F7-4900-B3B5-A814B72704C7}" sibTransId="{536FDF49-468B-4ECA-B2D3-AFDDE39A2725}"/>
    <dgm:cxn modelId="{55C7EC4B-43B9-498C-ABD2-0F0EFFE60B84}" type="presOf" srcId="{7E05A137-7748-40BE-9BBE-9384422826FD}" destId="{28215B5A-689D-4504-8036-2945794FF398}" srcOrd="0" destOrd="0" presId="urn:microsoft.com/office/officeart/2005/8/layout/hierarchy1"/>
    <dgm:cxn modelId="{B0A5EF37-4775-4A63-B54F-D8BA5BD860DD}" type="presOf" srcId="{08BF0F49-66CB-4737-B413-B479C549FECA}" destId="{77F063FC-11FE-4ED1-B2B0-D36F762A372D}" srcOrd="0" destOrd="0" presId="urn:microsoft.com/office/officeart/2005/8/layout/hierarchy1"/>
    <dgm:cxn modelId="{79183EA7-2F4D-4DF8-AA8C-D1ACB32A0AC4}" srcId="{79B9CE1C-2CDE-4D79-BF8B-92A7093ECB66}" destId="{273822B3-DB69-49A9-9557-C9012AFABBA6}" srcOrd="0" destOrd="0" parTransId="{304FF223-48D4-4A34-9292-22D29530D7A0}" sibTransId="{07C9263D-8D14-4E7B-B428-BDF959E2C66C}"/>
    <dgm:cxn modelId="{C223A2BE-CDF2-40A4-9A83-8AE00972CA33}" srcId="{273822B3-DB69-49A9-9557-C9012AFABBA6}" destId="{08BF0F49-66CB-4737-B413-B479C549FECA}" srcOrd="0" destOrd="0" parTransId="{7E05A137-7748-40BE-9BBE-9384422826FD}" sibTransId="{297AE737-7F6B-452E-A955-2FFFFA093F0F}"/>
    <dgm:cxn modelId="{3A1028EE-584A-4ACB-8608-DB53B5D8C9CC}" type="presParOf" srcId="{159A2AB9-81CD-4330-9483-2AC9C5F7CFAA}" destId="{8ABE3315-5C0B-4717-9023-6DB4E79382CF}" srcOrd="0" destOrd="0" presId="urn:microsoft.com/office/officeart/2005/8/layout/hierarchy1"/>
    <dgm:cxn modelId="{A13E6961-0FA0-463C-8830-0A596948CF8D}" type="presParOf" srcId="{8ABE3315-5C0B-4717-9023-6DB4E79382CF}" destId="{DC77B1C8-B05C-4E78-9E00-2E09D33DD2E9}" srcOrd="0" destOrd="0" presId="urn:microsoft.com/office/officeart/2005/8/layout/hierarchy1"/>
    <dgm:cxn modelId="{68BBA525-36E8-45E9-A3E7-7D32BC39E3BF}" type="presParOf" srcId="{DC77B1C8-B05C-4E78-9E00-2E09D33DD2E9}" destId="{94C8A6FD-F4F4-43EF-8B2A-8C91905DD1A3}" srcOrd="0" destOrd="0" presId="urn:microsoft.com/office/officeart/2005/8/layout/hierarchy1"/>
    <dgm:cxn modelId="{09572D17-DEA3-4921-9182-D21DBA56FE48}" type="presParOf" srcId="{DC77B1C8-B05C-4E78-9E00-2E09D33DD2E9}" destId="{759F18F0-A19F-45A1-8E07-55A0AB12D359}" srcOrd="1" destOrd="0" presId="urn:microsoft.com/office/officeart/2005/8/layout/hierarchy1"/>
    <dgm:cxn modelId="{352F77EA-9844-4E53-ACA5-4B7AB714B57C}" type="presParOf" srcId="{8ABE3315-5C0B-4717-9023-6DB4E79382CF}" destId="{FDE07100-8825-4FE9-A70F-A9C947C3D8AC}" srcOrd="1" destOrd="0" presId="urn:microsoft.com/office/officeart/2005/8/layout/hierarchy1"/>
    <dgm:cxn modelId="{712580E8-7BAF-42DC-BBAB-E879D1E72B3F}" type="presParOf" srcId="{FDE07100-8825-4FE9-A70F-A9C947C3D8AC}" destId="{28215B5A-689D-4504-8036-2945794FF398}" srcOrd="0" destOrd="0" presId="urn:microsoft.com/office/officeart/2005/8/layout/hierarchy1"/>
    <dgm:cxn modelId="{58BFD1D0-2333-45B9-871B-95F2D7BB82DF}" type="presParOf" srcId="{FDE07100-8825-4FE9-A70F-A9C947C3D8AC}" destId="{73395E87-4BAF-4624-9B03-23C5D864E1AF}" srcOrd="1" destOrd="0" presId="urn:microsoft.com/office/officeart/2005/8/layout/hierarchy1"/>
    <dgm:cxn modelId="{32A0A83E-B00E-4CD2-9047-5DA5887BF51F}" type="presParOf" srcId="{73395E87-4BAF-4624-9B03-23C5D864E1AF}" destId="{95C43EB1-01B6-4635-8EBA-A3645C36F3DF}" srcOrd="0" destOrd="0" presId="urn:microsoft.com/office/officeart/2005/8/layout/hierarchy1"/>
    <dgm:cxn modelId="{87AFAC24-E609-438D-82FC-7C8D31A61F38}" type="presParOf" srcId="{95C43EB1-01B6-4635-8EBA-A3645C36F3DF}" destId="{4B21DF42-B2D3-4C11-9C08-C3218E7379E0}" srcOrd="0" destOrd="0" presId="urn:microsoft.com/office/officeart/2005/8/layout/hierarchy1"/>
    <dgm:cxn modelId="{FE193294-4291-429D-A0DB-3687F2BB8C74}" type="presParOf" srcId="{95C43EB1-01B6-4635-8EBA-A3645C36F3DF}" destId="{77F063FC-11FE-4ED1-B2B0-D36F762A372D}" srcOrd="1" destOrd="0" presId="urn:microsoft.com/office/officeart/2005/8/layout/hierarchy1"/>
    <dgm:cxn modelId="{0D991650-1B9B-4F60-A73B-52D55D5A0DD8}" type="presParOf" srcId="{73395E87-4BAF-4624-9B03-23C5D864E1AF}" destId="{7B15233E-B283-4A80-BFBA-9F500241D019}" srcOrd="1" destOrd="0" presId="urn:microsoft.com/office/officeart/2005/8/layout/hierarchy1"/>
    <dgm:cxn modelId="{D8228C8F-5050-403F-AB90-5BD727032FFA}" type="presParOf" srcId="{FDE07100-8825-4FE9-A70F-A9C947C3D8AC}" destId="{5DE87DB0-41A9-478A-A7EA-8E2F7BFAB2DD}" srcOrd="2" destOrd="0" presId="urn:microsoft.com/office/officeart/2005/8/layout/hierarchy1"/>
    <dgm:cxn modelId="{3C20EFF2-FDD7-48A4-B25D-B23E06C94F39}" type="presParOf" srcId="{FDE07100-8825-4FE9-A70F-A9C947C3D8AC}" destId="{8E6C9A09-6804-4804-A014-C7109D8729CF}" srcOrd="3" destOrd="0" presId="urn:microsoft.com/office/officeart/2005/8/layout/hierarchy1"/>
    <dgm:cxn modelId="{B48CCE15-1ADB-440A-A007-148920AB1DD8}" type="presParOf" srcId="{8E6C9A09-6804-4804-A014-C7109D8729CF}" destId="{FD04BFE3-A287-46A9-B6D3-CABB0278FFD2}" srcOrd="0" destOrd="0" presId="urn:microsoft.com/office/officeart/2005/8/layout/hierarchy1"/>
    <dgm:cxn modelId="{4223C4F5-E595-44E4-9214-1342D4D68FF9}" type="presParOf" srcId="{FD04BFE3-A287-46A9-B6D3-CABB0278FFD2}" destId="{5DF711F8-23F8-424C-BD3C-A05B66AC9C2B}" srcOrd="0" destOrd="0" presId="urn:microsoft.com/office/officeart/2005/8/layout/hierarchy1"/>
    <dgm:cxn modelId="{9279A473-D94F-4736-B51F-F9F863D5EBF5}" type="presParOf" srcId="{FD04BFE3-A287-46A9-B6D3-CABB0278FFD2}" destId="{698942CB-A85F-4581-A376-77EE9EE4F517}" srcOrd="1" destOrd="0" presId="urn:microsoft.com/office/officeart/2005/8/layout/hierarchy1"/>
    <dgm:cxn modelId="{E7835362-22EB-4E73-93E0-63BF64AB8404}" type="presParOf" srcId="{8E6C9A09-6804-4804-A014-C7109D8729CF}" destId="{9BDF3341-9E6A-4B3F-B72A-2E3276E8AF44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B0FA-6142-4D3B-8D91-F9B0C16FCD15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BA6F-16A7-4DA0-969A-8A0814E0D6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B0FA-6142-4D3B-8D91-F9B0C16FCD15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BA6F-16A7-4DA0-969A-8A0814E0D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B0FA-6142-4D3B-8D91-F9B0C16FCD15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BA6F-16A7-4DA0-969A-8A0814E0D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B0FA-6142-4D3B-8D91-F9B0C16FCD15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BA6F-16A7-4DA0-969A-8A0814E0D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B0FA-6142-4D3B-8D91-F9B0C16FCD15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495BA6F-16A7-4DA0-969A-8A0814E0D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B0FA-6142-4D3B-8D91-F9B0C16FCD15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BA6F-16A7-4DA0-969A-8A0814E0D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B0FA-6142-4D3B-8D91-F9B0C16FCD15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BA6F-16A7-4DA0-969A-8A0814E0D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B0FA-6142-4D3B-8D91-F9B0C16FCD15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BA6F-16A7-4DA0-969A-8A0814E0D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B0FA-6142-4D3B-8D91-F9B0C16FCD15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BA6F-16A7-4DA0-969A-8A0814E0D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B0FA-6142-4D3B-8D91-F9B0C16FCD15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BA6F-16A7-4DA0-969A-8A0814E0D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B0FA-6142-4D3B-8D91-F9B0C16FCD15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BA6F-16A7-4DA0-969A-8A0814E0D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09B0FA-6142-4D3B-8D91-F9B0C16FCD15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95BA6F-16A7-4DA0-969A-8A0814E0D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643314"/>
            <a:ext cx="8229600" cy="18288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FFFF"/>
                </a:solidFill>
              </a:rPr>
              <a:t>Урок-путешествие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Слалом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21505" name="Picture 1" descr="G:\59614d43626a5f3c742dc404dbb74c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734175" cy="447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Задача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4572008"/>
            <a:ext cx="18288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357422" y="1600200"/>
            <a:ext cx="6329378" cy="4757758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Спортсмен преодолевает спуск 1200 м за 15 мин. За какое время он преодолеет спуск длиной 2500 м, если будет двигаться с той же скоростью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Решение: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488" y="1500174"/>
          <a:ext cx="307183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917"/>
                <a:gridCol w="1535917"/>
              </a:tblGrid>
              <a:tr h="3276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Длина спуска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/>
                </a:tc>
              </a:tr>
              <a:tr h="3276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1200 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мин</a:t>
                      </a:r>
                      <a:endParaRPr lang="ru-RU" dirty="0"/>
                    </a:p>
                  </a:txBody>
                  <a:tcPr/>
                </a:tc>
              </a:tr>
              <a:tr h="3276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2500 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ru-RU" baseline="0" dirty="0" smtClean="0"/>
                        <a:t> мин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5400000">
            <a:off x="2143108" y="2214554"/>
            <a:ext cx="857256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0034" y="5286388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Ответ: 31,25 мин</a:t>
            </a:r>
            <a:endParaRPr lang="ru-RU" sz="40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5715802" y="2285198"/>
            <a:ext cx="857256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357562"/>
            <a:ext cx="2114550" cy="1123950"/>
          </a:xfrm>
          <a:prstGeom prst="rect">
            <a:avLst/>
          </a:prstGeom>
          <a:noFill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3857628"/>
            <a:ext cx="187642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Фигурное катание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24578" name="Picture 2" descr="G:\db038dedf927ddc46a0b8ff1d3a374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3714752"/>
            <a:ext cx="4477494" cy="2976552"/>
          </a:xfrm>
          <a:prstGeom prst="rect">
            <a:avLst/>
          </a:prstGeom>
          <a:noFill/>
        </p:spPr>
      </p:pic>
      <p:pic>
        <p:nvPicPr>
          <p:cNvPr id="24579" name="Picture 3" descr="G:\2ebbad25cbb0ea87aeabfd41ec12fb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285860"/>
            <a:ext cx="4620822" cy="3071834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4290"/>
            <a:ext cx="2095500" cy="346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D:\pic_21165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478341"/>
            <a:ext cx="3569489" cy="2379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Задача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На выступлениях по фигурному катанию выступали две пары. Первая пара в общем зачете заработала 60,5 баллов, а вторая 27,5 баллов. Какую часть баллов первой пары набрала вторая пара?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Ответ: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786322"/>
            <a:ext cx="18288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857356" y="5000636"/>
          <a:ext cx="586100" cy="1211274"/>
        </p:xfrm>
        <a:graphic>
          <a:graphicData uri="http://schemas.openxmlformats.org/presentationml/2006/ole">
            <p:oleObj spid="_x0000_s1026" name="Формула" r:id="rId4" imgW="1904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357166"/>
            <a:ext cx="4114800" cy="85724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Лыжный спорт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71414"/>
            <a:ext cx="1828800" cy="2505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5171925"/>
            <a:ext cx="2428892" cy="1614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059668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88" y="3000375"/>
            <a:ext cx="2500312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60" y="71414"/>
            <a:ext cx="187642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83233" y="1571612"/>
            <a:ext cx="2860767" cy="173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69893" y="3929066"/>
            <a:ext cx="3978025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Самостоятельная работа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4429156" cy="535785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 smtClean="0">
                <a:solidFill>
                  <a:schemeClr val="bg1"/>
                </a:solidFill>
              </a:rPr>
              <a:t>1 вариант</a:t>
            </a:r>
          </a:p>
          <a:p>
            <a:pPr marL="651510" indent="-514350">
              <a:buAutoNum type="arabicPeriod"/>
            </a:pPr>
            <a:r>
              <a:rPr lang="ru-RU" sz="2200" dirty="0" smtClean="0">
                <a:solidFill>
                  <a:schemeClr val="bg1"/>
                </a:solidFill>
              </a:rPr>
              <a:t>Решите уравнение:</a:t>
            </a:r>
          </a:p>
          <a:p>
            <a:pPr marL="651510" indent="-514350" algn="ctr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1,3 : 3,9 = </a:t>
            </a:r>
            <a:r>
              <a:rPr lang="en-US" sz="2200" dirty="0" smtClean="0">
                <a:solidFill>
                  <a:schemeClr val="bg1"/>
                </a:solidFill>
              </a:rPr>
              <a:t>x</a:t>
            </a:r>
            <a:r>
              <a:rPr lang="ru-RU" sz="2200" dirty="0" smtClean="0">
                <a:solidFill>
                  <a:schemeClr val="bg1"/>
                </a:solidFill>
              </a:rPr>
              <a:t> : 0,6</a:t>
            </a:r>
          </a:p>
          <a:p>
            <a:pPr marL="651510" indent="-51435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2. Для перевозки зрителей олимпиады в первый день автобус вместимостью 40 человек сделал 12 рейсов. Сколько рейсов придется сделать автобусу вместимостью 26 человек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651510" indent="-51435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3. На пошив спортивных костюмов для команда из 6 человек потребовалось 40 метров ткани. Сколько ткани потребуется для пошива костюмов для команды из 12 человек?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3438" y="1214422"/>
            <a:ext cx="4286280" cy="535785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 smtClean="0">
                <a:solidFill>
                  <a:schemeClr val="bg1"/>
                </a:solidFill>
              </a:rPr>
              <a:t>2 вариант</a:t>
            </a:r>
          </a:p>
          <a:p>
            <a:pPr marL="651510" indent="-514350">
              <a:buAutoNum type="arabicPeriod"/>
            </a:pPr>
            <a:r>
              <a:rPr lang="ru-RU" sz="2200" dirty="0" smtClean="0">
                <a:solidFill>
                  <a:schemeClr val="bg1"/>
                </a:solidFill>
              </a:rPr>
              <a:t>Решите уравнение:</a:t>
            </a:r>
          </a:p>
          <a:p>
            <a:pPr marL="651510" indent="-514350" algn="ctr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2,4 : </a:t>
            </a:r>
            <a:r>
              <a:rPr lang="en-US" sz="2200" dirty="0" smtClean="0">
                <a:solidFill>
                  <a:schemeClr val="bg1"/>
                </a:solidFill>
              </a:rPr>
              <a:t>x = </a:t>
            </a:r>
            <a:r>
              <a:rPr lang="ru-RU" sz="2200" dirty="0" smtClean="0">
                <a:solidFill>
                  <a:schemeClr val="bg1"/>
                </a:solidFill>
              </a:rPr>
              <a:t>6 : 4,5</a:t>
            </a:r>
          </a:p>
          <a:p>
            <a:pPr marL="651510" indent="-51435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2. Для изготовления 18 одинаковых медалей потребуются 27 г серебра. Сколько серебра потребуется на изготовление 28 таких медалей? </a:t>
            </a:r>
          </a:p>
          <a:p>
            <a:pPr marL="651510" indent="-51435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3. Бригада из 4 человек подготовят каток к игре в хоккей за 100 мин. За сколько минут подготовят этот же каток  5 человек?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tx2"/>
                </a:solidFill>
              </a:rPr>
              <a:t>Награждение:</a:t>
            </a:r>
            <a:endParaRPr lang="ru-RU" sz="7200" dirty="0">
              <a:solidFill>
                <a:schemeClr val="tx2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8401080" cy="4951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/>
                </a:solidFill>
              </a:rPr>
              <a:t>Домашнее задание:</a:t>
            </a:r>
            <a:endParaRPr lang="ru-RU" sz="6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Придумать и решить задачи на прямую и обратную пропорциональности</a:t>
            </a:r>
            <a:endParaRPr lang="ru-RU" sz="3600" dirty="0"/>
          </a:p>
        </p:txBody>
      </p:sp>
      <p:pic>
        <p:nvPicPr>
          <p:cNvPr id="2050" name="Picture 2" descr="D:\detail_detail_9ef9937be8d1445394fbf74b5492cb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071810"/>
            <a:ext cx="6662754" cy="3407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/>
                </a:solidFill>
              </a:rPr>
              <a:t>До новых встреч!</a:t>
            </a:r>
            <a:endParaRPr lang="ru-RU" sz="54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D:\091d351f5c6634b3d98bd633127a78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382" y="1357299"/>
            <a:ext cx="8288022" cy="5509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9" name="Rectangle 1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КАССА</a:t>
            </a:r>
          </a:p>
        </p:txBody>
      </p:sp>
      <p:sp>
        <p:nvSpPr>
          <p:cNvPr id="103440" name="AutoShape 16"/>
          <p:cNvSpPr>
            <a:spLocks noChangeArrowheads="1"/>
          </p:cNvSpPr>
          <p:nvPr/>
        </p:nvSpPr>
        <p:spPr bwMode="auto">
          <a:xfrm>
            <a:off x="4071934" y="1000108"/>
            <a:ext cx="4284670" cy="2605107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Что называется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отношением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двух чисел?</a:t>
            </a:r>
          </a:p>
        </p:txBody>
      </p:sp>
      <p:sp>
        <p:nvSpPr>
          <p:cNvPr id="103441" name="AutoShape 17"/>
          <p:cNvSpPr>
            <a:spLocks noChangeArrowheads="1"/>
          </p:cNvSpPr>
          <p:nvPr/>
        </p:nvSpPr>
        <p:spPr bwMode="auto">
          <a:xfrm rot="-704095">
            <a:off x="-458743" y="857517"/>
            <a:ext cx="4523907" cy="2979055"/>
          </a:xfrm>
          <a:prstGeom prst="irregularSeal1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dirty="0" err="1">
                <a:solidFill>
                  <a:schemeClr val="bg1"/>
                </a:solidFill>
              </a:rPr>
              <a:t>Как</a:t>
            </a:r>
            <a:r>
              <a:rPr lang="uk-UA" sz="2800" dirty="0">
                <a:solidFill>
                  <a:schemeClr val="bg1"/>
                </a:solidFill>
              </a:rPr>
              <a:t> найти </a:t>
            </a:r>
            <a:r>
              <a:rPr lang="uk-UA" sz="2800" dirty="0" err="1">
                <a:solidFill>
                  <a:schemeClr val="bg1"/>
                </a:solidFill>
              </a:rPr>
              <a:t>дробь</a:t>
            </a:r>
            <a:r>
              <a:rPr lang="uk-UA" sz="2800" dirty="0">
                <a:solidFill>
                  <a:schemeClr val="bg1"/>
                </a:solidFill>
              </a:rPr>
              <a:t> </a:t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800" dirty="0">
                <a:solidFill>
                  <a:schemeClr val="bg1"/>
                </a:solidFill>
              </a:rPr>
              <a:t>от числа?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103443" name="AutoShape 19"/>
          <p:cNvSpPr>
            <a:spLocks noChangeArrowheads="1"/>
          </p:cNvSpPr>
          <p:nvPr/>
        </p:nvSpPr>
        <p:spPr bwMode="auto">
          <a:xfrm rot="552257">
            <a:off x="286853" y="3870630"/>
            <a:ext cx="3905711" cy="2115008"/>
          </a:xfrm>
          <a:prstGeom prst="irregularSeal2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Что такое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пропорция?</a:t>
            </a:r>
          </a:p>
        </p:txBody>
      </p:sp>
      <p:sp>
        <p:nvSpPr>
          <p:cNvPr id="103444" name="AutoShape 20"/>
          <p:cNvSpPr>
            <a:spLocks noChangeArrowheads="1"/>
          </p:cNvSpPr>
          <p:nvPr/>
        </p:nvSpPr>
        <p:spPr bwMode="auto">
          <a:xfrm rot="2153411">
            <a:off x="4984740" y="3955543"/>
            <a:ext cx="4620826" cy="2700916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Какие величины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называются прямо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пропорциональными?</a:t>
            </a:r>
          </a:p>
        </p:txBody>
      </p:sp>
      <p:sp>
        <p:nvSpPr>
          <p:cNvPr id="103445" name="AutoShape 21"/>
          <p:cNvSpPr>
            <a:spLocks noChangeArrowheads="1"/>
          </p:cNvSpPr>
          <p:nvPr/>
        </p:nvSpPr>
        <p:spPr bwMode="auto">
          <a:xfrm rot="552257">
            <a:off x="3189220" y="2054262"/>
            <a:ext cx="4460796" cy="2638923"/>
          </a:xfrm>
          <a:prstGeom prst="irregularSeal2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Char char="v"/>
            </a:pPr>
            <a:r>
              <a:rPr lang="ru-RU" sz="2400" dirty="0">
                <a:solidFill>
                  <a:schemeClr val="bg1"/>
                </a:solidFill>
              </a:rPr>
              <a:t>Что показывает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отношение двух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чисел? </a:t>
            </a:r>
          </a:p>
          <a:p>
            <a:pPr algn="ctr">
              <a:buFont typeface="Wingdings" pitchFamily="2" charset="2"/>
              <a:buChar char="v"/>
            </a:pPr>
            <a:endParaRPr lang="ru-RU" dirty="0">
              <a:solidFill>
                <a:srgbClr val="993300"/>
              </a:solidFill>
            </a:endParaRPr>
          </a:p>
        </p:txBody>
      </p:sp>
      <p:sp>
        <p:nvSpPr>
          <p:cNvPr id="103446" name="AutoShape 22"/>
          <p:cNvSpPr>
            <a:spLocks noChangeArrowheads="1"/>
          </p:cNvSpPr>
          <p:nvPr/>
        </p:nvSpPr>
        <p:spPr bwMode="auto">
          <a:xfrm>
            <a:off x="5357818" y="2168525"/>
            <a:ext cx="4335457" cy="2974987"/>
          </a:xfrm>
          <a:prstGeom prst="irregularSeal2">
            <a:avLst/>
          </a:prstGeom>
          <a:solidFill>
            <a:schemeClr val="tx2">
              <a:lumMod val="9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Char char="v"/>
            </a:pPr>
            <a:r>
              <a:rPr lang="uk-UA" sz="2400" dirty="0" err="1">
                <a:solidFill>
                  <a:schemeClr val="bg1"/>
                </a:solidFill>
              </a:rPr>
              <a:t>Как</a:t>
            </a:r>
            <a:r>
              <a:rPr lang="uk-UA" sz="2400" dirty="0">
                <a:solidFill>
                  <a:schemeClr val="bg1"/>
                </a:solidFill>
              </a:rPr>
              <a:t> найти число</a:t>
            </a: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 по </a:t>
            </a:r>
            <a:r>
              <a:rPr lang="uk-UA" sz="2400" dirty="0" err="1">
                <a:solidFill>
                  <a:schemeClr val="bg1"/>
                </a:solidFill>
              </a:rPr>
              <a:t>его</a:t>
            </a:r>
            <a:r>
              <a:rPr lang="uk-UA" sz="2400" dirty="0">
                <a:solidFill>
                  <a:schemeClr val="bg1"/>
                </a:solidFill>
              </a:rPr>
              <a:t> дроби?</a:t>
            </a:r>
          </a:p>
          <a:p>
            <a:pPr algn="ctr">
              <a:buFont typeface="Wingdings" pitchFamily="2" charset="2"/>
              <a:buChar char="v"/>
            </a:pPr>
            <a:endParaRPr lang="ru-RU" dirty="0">
              <a:solidFill>
                <a:srgbClr val="993300"/>
              </a:solidFill>
            </a:endParaRPr>
          </a:p>
        </p:txBody>
      </p:sp>
      <p:sp>
        <p:nvSpPr>
          <p:cNvPr id="103447" name="AutoShape 23"/>
          <p:cNvSpPr>
            <a:spLocks noChangeArrowheads="1"/>
          </p:cNvSpPr>
          <p:nvPr/>
        </p:nvSpPr>
        <p:spPr bwMode="auto">
          <a:xfrm>
            <a:off x="2857488" y="4572009"/>
            <a:ext cx="3605225" cy="2285992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Char char="v"/>
            </a:pPr>
            <a:r>
              <a:rPr lang="uk-UA" sz="2400" dirty="0" err="1">
                <a:solidFill>
                  <a:schemeClr val="bg1"/>
                </a:solidFill>
              </a:rPr>
              <a:t>Основное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 err="1">
                <a:solidFill>
                  <a:schemeClr val="bg1"/>
                </a:solidFill>
              </a:rPr>
              <a:t>свойство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 err="1">
                <a:solidFill>
                  <a:schemeClr val="bg1"/>
                </a:solidFill>
              </a:rPr>
              <a:t>пропорции</a:t>
            </a:r>
            <a:r>
              <a:rPr lang="uk-UA" sz="24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103448" name="AutoShape 24"/>
          <p:cNvSpPr>
            <a:spLocks noChangeArrowheads="1"/>
          </p:cNvSpPr>
          <p:nvPr/>
        </p:nvSpPr>
        <p:spPr bwMode="auto">
          <a:xfrm>
            <a:off x="214282" y="2000240"/>
            <a:ext cx="5759450" cy="4140200"/>
          </a:xfrm>
          <a:prstGeom prst="star16">
            <a:avLst>
              <a:gd name="adj" fmla="val 2491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Char char="v"/>
            </a:pPr>
            <a:r>
              <a:rPr lang="ru-RU" sz="2800" dirty="0">
                <a:solidFill>
                  <a:schemeClr val="bg1"/>
                </a:solidFill>
              </a:rPr>
              <a:t>Какие величины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называются обратно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пропорциональными?</a:t>
            </a:r>
          </a:p>
          <a:p>
            <a:pPr algn="ctr"/>
            <a:endParaRPr lang="ru-RU" b="1" i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44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4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4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0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034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0" dur="20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9" grpId="0"/>
      <p:bldP spid="103439" grpId="1"/>
      <p:bldP spid="103440" grpId="0" animBg="1"/>
      <p:bldP spid="103440" grpId="1" animBg="1"/>
      <p:bldP spid="103441" grpId="0" animBg="1"/>
      <p:bldP spid="103441" grpId="1" animBg="1"/>
      <p:bldP spid="103443" grpId="0" animBg="1"/>
      <p:bldP spid="103443" grpId="1" animBg="1"/>
      <p:bldP spid="103444" grpId="0" animBg="1"/>
      <p:bldP spid="103444" grpId="1" animBg="1"/>
      <p:bldP spid="103445" grpId="0" uiExpand="1" build="allAtOnce" animBg="1"/>
      <p:bldP spid="103445" grpId="1" build="allAtOnce" animBg="1"/>
      <p:bldP spid="103446" grpId="0" animBg="1"/>
      <p:bldP spid="103446" grpId="1" animBg="1"/>
      <p:bldP spid="103447" grpId="0" animBg="1"/>
      <p:bldP spid="103447" grpId="1" animBg="1"/>
      <p:bldP spid="103448" grpId="0" animBg="1"/>
      <p:bldP spid="10344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Наши спутники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G:\8ab5e1d61d133d496a82b7276735f7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0951" y="3000372"/>
            <a:ext cx="5373049" cy="3571900"/>
          </a:xfrm>
          <a:prstGeom prst="rect">
            <a:avLst/>
          </a:prstGeom>
          <a:noFill/>
        </p:spPr>
      </p:pic>
      <p:pic>
        <p:nvPicPr>
          <p:cNvPr id="17411" name="Picture 3" descr="G:\bb074c1bff8f46901e726a635f2dfa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5265589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29600" cy="3429024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28.11.13</a:t>
            </a:r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>Прямая и обратная пропорциональные зависимости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Задача: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214422"/>
            <a:ext cx="8215370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Пассажирский поезд, двигаясь со скоростью 90 км/ч от станции «Иркутск пассажирский» до станции «Сочи», находится в пути 7 суток. С какой скоростью должен двигаться скорый поезд, чтобы прибыть на место назначения за 5 суток? </a:t>
            </a:r>
            <a:endParaRPr lang="ru-RU" sz="3600" dirty="0"/>
          </a:p>
        </p:txBody>
      </p:sp>
      <p:pic>
        <p:nvPicPr>
          <p:cNvPr id="2052" name="Picture 4" descr="D:\1cef6baf64ab5fd31191aca89415c9b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214818"/>
            <a:ext cx="19050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Решение: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488" y="1500174"/>
          <a:ext cx="307183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917"/>
                <a:gridCol w="1535917"/>
              </a:tblGrid>
              <a:tr h="3276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скорость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/>
                </a:tc>
              </a:tr>
              <a:tr h="3276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 км/ч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суток</a:t>
                      </a:r>
                      <a:endParaRPr lang="ru-RU" dirty="0"/>
                    </a:p>
                  </a:txBody>
                  <a:tcPr/>
                </a:tc>
              </a:tr>
              <a:tr h="3276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 </a:t>
                      </a:r>
                      <a:r>
                        <a:rPr lang="ru-RU" dirty="0" smtClean="0"/>
                        <a:t>км/ч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суток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5400000">
            <a:off x="2143108" y="2214554"/>
            <a:ext cx="857256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5822165" y="2178835"/>
            <a:ext cx="785818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214685"/>
            <a:ext cx="1928826" cy="159866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28596" y="5286388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Ответ: 126 км/ч </a:t>
            </a:r>
            <a:endParaRPr lang="ru-RU" sz="4000" dirty="0"/>
          </a:p>
        </p:txBody>
      </p:sp>
      <p:pic>
        <p:nvPicPr>
          <p:cNvPr id="1031" name="Picture 7" descr="D:\standimg2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30723"/>
            <a:ext cx="4500562" cy="2812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6" name="Picture 4" descr="D:\50cf45e63a5e7f64032ec0555e6086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4998" y="1357298"/>
            <a:ext cx="4979002" cy="3309945"/>
          </a:xfrm>
          <a:prstGeom prst="rect">
            <a:avLst/>
          </a:prstGeom>
          <a:noFill/>
        </p:spPr>
      </p:pic>
      <p:pic>
        <p:nvPicPr>
          <p:cNvPr id="18435" name="Picture 3" descr="G:\de7db8f2bc8d992d75a1ee5579c9f9f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3429000"/>
            <a:ext cx="4909739" cy="3263900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5072074"/>
            <a:ext cx="2971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1" y="0"/>
            <a:ext cx="4643469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ресторане отеля акция: При покупке трех бизнес – ленчей, вы платите 80,5 % стоимости одного. Сколько мы потратим денег на обед, если один </a:t>
            </a:r>
            <a:r>
              <a:rPr lang="ru-RU" dirty="0" err="1" smtClean="0"/>
              <a:t>бизне-ленч</a:t>
            </a:r>
            <a:r>
              <a:rPr lang="ru-RU" dirty="0" smtClean="0"/>
              <a:t> стоит 136 рублей.</a:t>
            </a:r>
            <a:endParaRPr lang="ru-RU" dirty="0"/>
          </a:p>
        </p:txBody>
      </p:sp>
      <p:pic>
        <p:nvPicPr>
          <p:cNvPr id="19459" name="Picture 3" descr="D:\0cc7d3f84a23c7a9d80a2b65f71679a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714752"/>
            <a:ext cx="19050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Решение: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488" y="1500174"/>
          <a:ext cx="307183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917"/>
                <a:gridCol w="1535917"/>
              </a:tblGrid>
              <a:tr h="3276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276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136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276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80,5 %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5400000">
            <a:off x="2143108" y="2214554"/>
            <a:ext cx="857256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8596" y="5286388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Ответ: 109 </a:t>
            </a:r>
            <a:r>
              <a:rPr lang="ru-RU" sz="4000" dirty="0" err="1" smtClean="0"/>
              <a:t>руб</a:t>
            </a:r>
            <a:r>
              <a:rPr lang="ru-RU" sz="4000" dirty="0" smtClean="0"/>
              <a:t> 48 коп </a:t>
            </a:r>
            <a:endParaRPr lang="ru-RU" sz="40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5715802" y="2285198"/>
            <a:ext cx="857256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214686"/>
            <a:ext cx="2209800" cy="1171575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848228"/>
            <a:ext cx="3571868" cy="200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169</TotalTime>
  <Words>364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Апекс</vt:lpstr>
      <vt:lpstr>Формула</vt:lpstr>
      <vt:lpstr>Урок-путешествие </vt:lpstr>
      <vt:lpstr>КАССА</vt:lpstr>
      <vt:lpstr>Наши спутники</vt:lpstr>
      <vt:lpstr>28.11.13 Прямая и обратная пропорциональные зависимости</vt:lpstr>
      <vt:lpstr>Задача:</vt:lpstr>
      <vt:lpstr>Решение:</vt:lpstr>
      <vt:lpstr>Слайд 7</vt:lpstr>
      <vt:lpstr>Задача</vt:lpstr>
      <vt:lpstr>Решение:</vt:lpstr>
      <vt:lpstr>Слалом</vt:lpstr>
      <vt:lpstr>Задача</vt:lpstr>
      <vt:lpstr>Решение:</vt:lpstr>
      <vt:lpstr>Фигурное катание</vt:lpstr>
      <vt:lpstr>Задача</vt:lpstr>
      <vt:lpstr>Лыжный спорт</vt:lpstr>
      <vt:lpstr>Самостоятельная работа</vt:lpstr>
      <vt:lpstr>Награждение:</vt:lpstr>
      <vt:lpstr>Домашнее задание:</vt:lpstr>
      <vt:lpstr>До новых встреч!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Олимпийский урок</dc:title>
  <dc:creator>Admin</dc:creator>
  <cp:lastModifiedBy>Admin</cp:lastModifiedBy>
  <cp:revision>22</cp:revision>
  <dcterms:created xsi:type="dcterms:W3CDTF">2013-01-24T17:24:35Z</dcterms:created>
  <dcterms:modified xsi:type="dcterms:W3CDTF">2014-03-01T08:11:11Z</dcterms:modified>
</cp:coreProperties>
</file>