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7"/>
  </p:notesMasterIdLst>
  <p:sldIdLst>
    <p:sldId id="256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70" r:id="rId15"/>
    <p:sldId id="26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0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E8306-61C1-4D44-83DA-B675DA5A1523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FFD1C-A5BD-49B9-BEC8-A6099B671C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FFD1C-A5BD-49B9-BEC8-A6099B671C1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3857628"/>
            <a:ext cx="8429684" cy="1752600"/>
          </a:xfrm>
        </p:spPr>
        <p:txBody>
          <a:bodyPr>
            <a:normAutofit fontScale="92500" lnSpcReduction="10000"/>
          </a:bodyPr>
          <a:lstStyle/>
          <a:p>
            <a:r>
              <a:rPr lang="ru-RU" sz="3600" i="1" dirty="0" smtClean="0">
                <a:solidFill>
                  <a:schemeClr val="tx1"/>
                </a:solidFill>
              </a:rPr>
              <a:t>5 класс</a:t>
            </a:r>
          </a:p>
          <a:p>
            <a:r>
              <a:rPr lang="ru-RU" sz="3600" i="1" dirty="0" smtClean="0">
                <a:solidFill>
                  <a:schemeClr val="tx1"/>
                </a:solidFill>
              </a:rPr>
              <a:t>ГБОУ СОШ №629</a:t>
            </a:r>
          </a:p>
          <a:p>
            <a:r>
              <a:rPr lang="ru-RU" sz="3600" dirty="0" smtClean="0">
                <a:solidFill>
                  <a:schemeClr val="tx1"/>
                </a:solidFill>
              </a:rPr>
              <a:t>Учитель математики    </a:t>
            </a:r>
            <a:r>
              <a:rPr lang="ru-RU" sz="3600" dirty="0" err="1" smtClean="0">
                <a:solidFill>
                  <a:schemeClr val="tx1"/>
                </a:solidFill>
              </a:rPr>
              <a:t>Осмоловская</a:t>
            </a:r>
            <a:r>
              <a:rPr lang="ru-RU" sz="3600" dirty="0" smtClean="0">
                <a:solidFill>
                  <a:schemeClr val="tx1"/>
                </a:solidFill>
              </a:rPr>
              <a:t> О.А.</a:t>
            </a:r>
          </a:p>
          <a:p>
            <a:endParaRPr lang="en-US" sz="3600" i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714356"/>
            <a:ext cx="857256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Объём прямоугольного параллелепипеда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807249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Найдите по рисунку объём каждой фигуры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214554"/>
            <a:ext cx="2363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Ответы:</a:t>
            </a:r>
            <a:endParaRPr lang="ru-RU" sz="4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7554" y="2285992"/>
            <a:ext cx="41434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5.1)60 см</a:t>
            </a:r>
          </a:p>
          <a:p>
            <a:r>
              <a:rPr lang="ru-RU" sz="4400" dirty="0" smtClean="0"/>
              <a:t>5.2)96 см</a:t>
            </a:r>
          </a:p>
          <a:p>
            <a:r>
              <a:rPr lang="ru-RU" sz="4400" dirty="0" smtClean="0"/>
              <a:t>5.3)60 см</a:t>
            </a:r>
          </a:p>
          <a:p>
            <a:r>
              <a:rPr lang="ru-RU" sz="4400" dirty="0" smtClean="0"/>
              <a:t>5.4)96 см</a:t>
            </a:r>
          </a:p>
          <a:p>
            <a:r>
              <a:rPr lang="ru-RU" sz="4400" dirty="0" smtClean="0"/>
              <a:t>5.5)96 см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00694" y="2285992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3000372"/>
            <a:ext cx="214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00694" y="3643314"/>
            <a:ext cx="571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428625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492919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0"/>
            <a:ext cx="8121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Дополнительное задание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428736"/>
            <a:ext cx="28023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Ответы:</a:t>
            </a:r>
            <a:endParaRPr lang="ru-RU" sz="48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14744" y="1571612"/>
            <a:ext cx="492922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1.</a:t>
            </a:r>
            <a:r>
              <a:rPr lang="en-US" sz="4000" dirty="0" smtClean="0"/>
              <a:t>V = 32 </a:t>
            </a:r>
            <a:r>
              <a:rPr lang="ru-RU" sz="4000" dirty="0" smtClean="0"/>
              <a:t>см</a:t>
            </a:r>
          </a:p>
          <a:p>
            <a:r>
              <a:rPr lang="ru-RU" sz="4000" dirty="0" smtClean="0"/>
              <a:t>2.</a:t>
            </a:r>
            <a:r>
              <a:rPr lang="en-US" sz="4000" dirty="0" smtClean="0"/>
              <a:t>V = </a:t>
            </a:r>
            <a:r>
              <a:rPr lang="ru-RU" sz="4000" dirty="0" smtClean="0"/>
              <a:t>40 см</a:t>
            </a:r>
          </a:p>
          <a:p>
            <a:r>
              <a:rPr lang="ru-RU" sz="4000" dirty="0" smtClean="0"/>
              <a:t>3.</a:t>
            </a:r>
            <a:r>
              <a:rPr lang="en-US" sz="4000" dirty="0" smtClean="0"/>
              <a:t>V</a:t>
            </a:r>
            <a:r>
              <a:rPr lang="ru-RU" sz="4000" dirty="0" smtClean="0"/>
              <a:t> = 40 см</a:t>
            </a:r>
          </a:p>
          <a:p>
            <a:r>
              <a:rPr lang="ru-RU" sz="4000" dirty="0" smtClean="0"/>
              <a:t>4.</a:t>
            </a:r>
            <a:r>
              <a:rPr lang="en-US" sz="4000" dirty="0" smtClean="0"/>
              <a:t>V</a:t>
            </a:r>
            <a:r>
              <a:rPr lang="ru-RU" sz="4000" dirty="0" smtClean="0"/>
              <a:t> = 48 см</a:t>
            </a:r>
          </a:p>
          <a:p>
            <a:r>
              <a:rPr lang="ru-RU" sz="4000" dirty="0" smtClean="0"/>
              <a:t>5.</a:t>
            </a:r>
            <a:r>
              <a:rPr lang="en-US" sz="4000" dirty="0" smtClean="0"/>
              <a:t>V = 40 c</a:t>
            </a:r>
            <a:r>
              <a:rPr lang="ru-RU" sz="4000" dirty="0" smtClean="0"/>
              <a:t>м</a:t>
            </a:r>
          </a:p>
          <a:p>
            <a:r>
              <a:rPr lang="ru-RU" sz="4000" dirty="0" smtClean="0"/>
              <a:t>6.</a:t>
            </a:r>
            <a:r>
              <a:rPr lang="en-US" sz="4000" dirty="0" smtClean="0"/>
              <a:t>V</a:t>
            </a:r>
            <a:r>
              <a:rPr lang="ru-RU" sz="4000" dirty="0" smtClean="0"/>
              <a:t> = 56 см</a:t>
            </a:r>
          </a:p>
          <a:p>
            <a:r>
              <a:rPr lang="ru-RU" sz="4000" dirty="0" smtClean="0"/>
              <a:t>7.</a:t>
            </a:r>
            <a:r>
              <a:rPr lang="en-US" sz="4000" dirty="0" smtClean="0"/>
              <a:t>V</a:t>
            </a:r>
            <a:r>
              <a:rPr lang="ru-RU" sz="4000" dirty="0" smtClean="0"/>
              <a:t> = 48 см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00760" y="150017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214311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00760" y="271462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3357562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400050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00760" y="457200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00760" y="521495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  Рефлексия</a:t>
            </a:r>
          </a:p>
          <a:p>
            <a:pPr>
              <a:buNone/>
            </a:pPr>
            <a:r>
              <a:rPr lang="ru-RU" dirty="0" smtClean="0"/>
              <a:t>Продолжите высказывания об уроке.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1.Знания, полученные на уроке, мне необходимы для . . .</a:t>
            </a:r>
          </a:p>
          <a:p>
            <a:pPr>
              <a:buNone/>
            </a:pPr>
            <a:r>
              <a:rPr lang="ru-RU" dirty="0" smtClean="0"/>
              <a:t>2. Я получил(а) полезную информацию о </a:t>
            </a:r>
          </a:p>
          <a:p>
            <a:pPr>
              <a:buNone/>
            </a:pPr>
            <a:r>
              <a:rPr lang="ru-RU" dirty="0" smtClean="0"/>
              <a:t>     том, что . . 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  Домашнее задание:</a:t>
            </a:r>
          </a:p>
          <a:p>
            <a:pPr>
              <a:buNone/>
            </a:pPr>
            <a:r>
              <a:rPr lang="ru-RU" sz="4000" dirty="0" smtClean="0"/>
              <a:t>П.23, вопросы 1-7, № 630, 637</a:t>
            </a:r>
            <a:endParaRPr lang="ru-RU" sz="4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85794"/>
            <a:ext cx="8858280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i="1" cap="none" spc="0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Спасибо, ребята, </a:t>
            </a:r>
            <a:r>
              <a:rPr lang="ru-RU" sz="3200" i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всем за урок,</a:t>
            </a:r>
          </a:p>
          <a:p>
            <a:r>
              <a:rPr lang="ru-RU" sz="3200" i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Пусть все эти знанья будут вам впрок.</a:t>
            </a:r>
          </a:p>
          <a:p>
            <a:r>
              <a:rPr lang="ru-RU" sz="3200" i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Пусть вам пригодятся знанья объёма,</a:t>
            </a:r>
          </a:p>
          <a:p>
            <a:r>
              <a:rPr lang="ru-RU" sz="3200" i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Когда вы ремонт затеете дома,</a:t>
            </a:r>
          </a:p>
          <a:p>
            <a:pPr algn="just"/>
            <a:r>
              <a:rPr lang="ru-RU" sz="3200" i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Когда собираете в путь чемодан,</a:t>
            </a:r>
          </a:p>
          <a:p>
            <a:r>
              <a:rPr lang="ru-RU" sz="3200" i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Когда задвигаете в угол диван,</a:t>
            </a:r>
          </a:p>
          <a:p>
            <a:r>
              <a:rPr lang="ru-RU" sz="3200" i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Когда наливаете в банку воды,</a:t>
            </a:r>
          </a:p>
          <a:p>
            <a:r>
              <a:rPr lang="ru-RU" sz="3200" i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С объёмом и площадью будьте на «ты».</a:t>
            </a:r>
          </a:p>
          <a:p>
            <a:r>
              <a:rPr lang="ru-RU" sz="3200" i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Теперь говорю я вам «до свидания»,</a:t>
            </a:r>
          </a:p>
          <a:p>
            <a:r>
              <a:rPr lang="ru-RU" sz="3200" i="1" dirty="0" smtClean="0">
                <a:ln w="317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Окончен урок. Благодарю за вниманье.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654032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500042"/>
            <a:ext cx="3854478" cy="639762"/>
          </a:xfrm>
        </p:spPr>
        <p:txBody>
          <a:bodyPr>
            <a:noAutofit/>
          </a:bodyPr>
          <a:lstStyle/>
          <a:p>
            <a:r>
              <a:rPr lang="ru-RU" sz="3200" dirty="0" smtClean="0"/>
              <a:t>Вариант 1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2910" y="1071546"/>
            <a:ext cx="4786346" cy="46656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1)равные</a:t>
            </a:r>
          </a:p>
          <a:p>
            <a:pPr>
              <a:buNone/>
            </a:pPr>
            <a:r>
              <a:rPr lang="ru-RU" dirty="0" smtClean="0"/>
              <a:t>3)куб; ребро которого равно</a:t>
            </a:r>
          </a:p>
          <a:p>
            <a:pPr>
              <a:buNone/>
            </a:pPr>
            <a:r>
              <a:rPr lang="ru-RU" dirty="0" smtClean="0"/>
              <a:t>   единичному отрезку;</a:t>
            </a:r>
          </a:p>
          <a:p>
            <a:pPr>
              <a:buNone/>
            </a:pPr>
            <a:r>
              <a:rPr lang="ru-RU" dirty="0" smtClean="0"/>
              <a:t>   единичным</a:t>
            </a:r>
          </a:p>
          <a:p>
            <a:pPr>
              <a:buNone/>
            </a:pPr>
            <a:r>
              <a:rPr lang="ru-RU" dirty="0" smtClean="0"/>
              <a:t>5) с ребром один см</a:t>
            </a:r>
          </a:p>
          <a:p>
            <a:pPr>
              <a:buNone/>
            </a:pPr>
            <a:r>
              <a:rPr lang="ru-RU" dirty="0" smtClean="0"/>
              <a:t>7) газов;</a:t>
            </a:r>
          </a:p>
          <a:p>
            <a:pPr>
              <a:buNone/>
            </a:pPr>
            <a:r>
              <a:rPr lang="ru-RU" dirty="0" smtClean="0"/>
              <a:t>      называют литром</a:t>
            </a:r>
          </a:p>
          <a:p>
            <a:pPr marL="457200" indent="-457200">
              <a:buAutoNum type="arabicParenR" startAt="9"/>
            </a:pPr>
            <a:r>
              <a:rPr lang="ru-RU" dirty="0" smtClean="0"/>
              <a:t>единичных кубов</a:t>
            </a:r>
          </a:p>
          <a:p>
            <a:pPr marL="457200" indent="-457200">
              <a:buNone/>
            </a:pPr>
            <a:r>
              <a:rPr lang="ru-RU" dirty="0" smtClean="0"/>
              <a:t>11) </a:t>
            </a:r>
            <a:r>
              <a:rPr lang="en-US" dirty="0" smtClean="0"/>
              <a:t>V= </a:t>
            </a:r>
            <a:r>
              <a:rPr lang="en-US" dirty="0" err="1" smtClean="0"/>
              <a:t>abc</a:t>
            </a:r>
            <a:r>
              <a:rPr lang="ru-RU" dirty="0" smtClean="0"/>
              <a:t>, </a:t>
            </a:r>
            <a:r>
              <a:rPr lang="en-US" dirty="0" smtClean="0"/>
              <a:t>V- </a:t>
            </a:r>
            <a:r>
              <a:rPr lang="ru-RU" dirty="0" smtClean="0"/>
              <a:t>объём, а,</a:t>
            </a:r>
            <a:r>
              <a:rPr lang="en-US" dirty="0" err="1" smtClean="0"/>
              <a:t>b,c</a:t>
            </a:r>
            <a:r>
              <a:rPr lang="ru-RU" dirty="0" smtClean="0"/>
              <a:t>- его измерения</a:t>
            </a:r>
          </a:p>
          <a:p>
            <a:pPr marL="457200" indent="-457200">
              <a:buNone/>
            </a:pPr>
            <a:r>
              <a:rPr lang="ru-RU" dirty="0" smtClean="0"/>
              <a:t>13) </a:t>
            </a:r>
            <a:r>
              <a:rPr lang="en-US" dirty="0" smtClean="0"/>
              <a:t>V= </a:t>
            </a:r>
            <a:r>
              <a:rPr lang="en-US" dirty="0" err="1" smtClean="0"/>
              <a:t>Sh</a:t>
            </a:r>
            <a:r>
              <a:rPr lang="ru-RU" dirty="0" smtClean="0"/>
              <a:t>, </a:t>
            </a:r>
            <a:r>
              <a:rPr lang="en-US" dirty="0" smtClean="0"/>
              <a:t>V-</a:t>
            </a:r>
            <a:r>
              <a:rPr lang="ru-RU" dirty="0" smtClean="0"/>
              <a:t> объём, </a:t>
            </a:r>
            <a:r>
              <a:rPr lang="en-US" dirty="0" smtClean="0"/>
              <a:t>S</a:t>
            </a:r>
            <a:r>
              <a:rPr lang="ru-RU" dirty="0" smtClean="0"/>
              <a:t>- площадь основания, </a:t>
            </a:r>
            <a:r>
              <a:rPr lang="en-US" dirty="0" smtClean="0"/>
              <a:t>h</a:t>
            </a:r>
            <a:r>
              <a:rPr lang="ru-RU" dirty="0" smtClean="0"/>
              <a:t>- высота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500042"/>
            <a:ext cx="3784627" cy="63976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Вариант 2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4876" y="1071546"/>
            <a:ext cx="4141817" cy="462598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2) сумме объёмов фигур</a:t>
            </a:r>
          </a:p>
          <a:p>
            <a:pPr>
              <a:buNone/>
            </a:pPr>
            <a:r>
              <a:rPr lang="ru-RU" dirty="0" smtClean="0"/>
              <a:t>4) кубическим миллиметром</a:t>
            </a:r>
          </a:p>
          <a:p>
            <a:pPr>
              <a:buNone/>
            </a:pPr>
            <a:r>
              <a:rPr lang="ru-RU" dirty="0" smtClean="0"/>
              <a:t>6) кубическим дециметром</a:t>
            </a:r>
          </a:p>
          <a:p>
            <a:pPr>
              <a:buNone/>
            </a:pPr>
            <a:r>
              <a:rPr lang="ru-RU" dirty="0" smtClean="0"/>
              <a:t>8) объём куба с ребром один</a:t>
            </a:r>
          </a:p>
          <a:p>
            <a:pPr>
              <a:buNone/>
            </a:pPr>
            <a:r>
              <a:rPr lang="ru-RU" dirty="0" smtClean="0"/>
              <a:t>     метр</a:t>
            </a:r>
          </a:p>
          <a:p>
            <a:pPr>
              <a:buNone/>
            </a:pPr>
            <a:r>
              <a:rPr lang="ru-RU" dirty="0" smtClean="0"/>
              <a:t>10) произведению трёх его измерений</a:t>
            </a:r>
          </a:p>
          <a:p>
            <a:pPr>
              <a:buNone/>
            </a:pPr>
            <a:r>
              <a:rPr lang="ru-RU" dirty="0" smtClean="0"/>
              <a:t>12) произведению площади  основания на высоту</a:t>
            </a:r>
          </a:p>
          <a:p>
            <a:pPr>
              <a:buNone/>
            </a:pPr>
            <a:r>
              <a:rPr lang="ru-RU" dirty="0" smtClean="0"/>
              <a:t>14) </a:t>
            </a:r>
            <a:r>
              <a:rPr lang="en-US" dirty="0" smtClean="0"/>
              <a:t>V= a</a:t>
            </a:r>
            <a:r>
              <a:rPr lang="ru-RU" dirty="0" smtClean="0"/>
              <a:t> , </a:t>
            </a:r>
            <a:r>
              <a:rPr lang="en-US" dirty="0" smtClean="0"/>
              <a:t>V-</a:t>
            </a:r>
            <a:r>
              <a:rPr lang="ru-RU" dirty="0" smtClean="0"/>
              <a:t>объём, а- длина  его ребра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-214338"/>
            <a:ext cx="59434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Повторяем теорию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8" y="485776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www.booksite.ru/fulltext/1/001/009/001/2084672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48558">
            <a:off x="5715965" y="1839528"/>
            <a:ext cx="2003322" cy="12436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428604"/>
            <a:ext cx="917999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Практическая работа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1285860"/>
            <a:ext cx="650085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/>
              <a:t>V</a:t>
            </a:r>
            <a:r>
              <a:rPr lang="ru-RU" sz="3600" dirty="0" smtClean="0"/>
              <a:t> </a:t>
            </a:r>
            <a:r>
              <a:rPr lang="en-US" sz="3600" dirty="0" smtClean="0"/>
              <a:t>= 100 c</a:t>
            </a:r>
            <a:r>
              <a:rPr lang="ru-RU" sz="3600" dirty="0" smtClean="0"/>
              <a:t>м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V</a:t>
            </a:r>
            <a:r>
              <a:rPr lang="ru-RU" sz="3600" dirty="0" smtClean="0"/>
              <a:t> = 10648 мм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V</a:t>
            </a:r>
            <a:r>
              <a:rPr lang="ru-RU" sz="3600" dirty="0" smtClean="0"/>
              <a:t> = 27 см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V</a:t>
            </a:r>
            <a:r>
              <a:rPr lang="ru-RU" sz="3600" dirty="0" smtClean="0"/>
              <a:t> = 336288 мм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V</a:t>
            </a:r>
            <a:r>
              <a:rPr lang="ru-RU" sz="3600" dirty="0" smtClean="0"/>
              <a:t> = 305552 мм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V</a:t>
            </a:r>
            <a:r>
              <a:rPr lang="ru-RU" sz="3600" dirty="0" smtClean="0"/>
              <a:t> </a:t>
            </a:r>
            <a:r>
              <a:rPr lang="en-US" sz="3600" dirty="0" smtClean="0"/>
              <a:t>=</a:t>
            </a:r>
            <a:r>
              <a:rPr lang="ru-RU" sz="3600" dirty="0" smtClean="0"/>
              <a:t> 49000 мм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V</a:t>
            </a:r>
            <a:r>
              <a:rPr lang="ru-RU" sz="3600" dirty="0" smtClean="0"/>
              <a:t> = 475300 мм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V</a:t>
            </a:r>
            <a:r>
              <a:rPr lang="ru-RU" sz="3600" dirty="0" smtClean="0"/>
              <a:t> = 2250 мм</a:t>
            </a:r>
          </a:p>
          <a:p>
            <a:pPr marL="342900" indent="-342900">
              <a:buAutoNum type="arabicPeriod"/>
            </a:pPr>
            <a:r>
              <a:rPr lang="en-US" sz="3600" dirty="0" smtClean="0"/>
              <a:t>V</a:t>
            </a:r>
            <a:r>
              <a:rPr lang="ru-RU" sz="3600" dirty="0" smtClean="0"/>
              <a:t> = 60800 мм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786182" y="1214422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3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185736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242886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292893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342900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400050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457200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43372" y="514351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29124" y="564357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1034" name="Picture 10" descr="http://e-lib.gasu.ru/eposobia/chugunova/chap1/image00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27488">
            <a:off x="5713661" y="3536071"/>
            <a:ext cx="2071670" cy="2394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3600" dirty="0" smtClean="0"/>
              <a:t>         Дифференцированная работа          </a:t>
            </a:r>
            <a:r>
              <a:rPr lang="ru-RU" dirty="0" smtClean="0"/>
              <a:t>№284   Ответ: потребуется   60  кубиков с</a:t>
            </a:r>
          </a:p>
          <a:p>
            <a:pPr>
              <a:buNone/>
            </a:pPr>
            <a:r>
              <a:rPr lang="ru-RU" dirty="0" smtClean="0"/>
              <a:t>                               ребром 10 см. </a:t>
            </a:r>
            <a:r>
              <a:rPr lang="ru-RU" dirty="0" smtClean="0">
                <a:solidFill>
                  <a:srgbClr val="FF0000"/>
                </a:solidFill>
              </a:rPr>
              <a:t>(1балл)</a:t>
            </a:r>
          </a:p>
          <a:p>
            <a:pPr>
              <a:buNone/>
            </a:pPr>
            <a:r>
              <a:rPr lang="ru-RU" dirty="0" smtClean="0"/>
              <a:t>    №287   Ответ: объём  куба 125 </a:t>
            </a:r>
            <a:r>
              <a:rPr lang="ru-RU" dirty="0" err="1" smtClean="0"/>
              <a:t>кубичес</a:t>
            </a:r>
            <a:r>
              <a:rPr lang="ru-RU" dirty="0" smtClean="0"/>
              <a:t>-</a:t>
            </a:r>
          </a:p>
          <a:p>
            <a:pPr>
              <a:buNone/>
            </a:pPr>
            <a:r>
              <a:rPr lang="ru-RU" dirty="0" smtClean="0"/>
              <a:t>                               </a:t>
            </a:r>
            <a:r>
              <a:rPr lang="ru-RU" dirty="0" err="1" smtClean="0"/>
              <a:t>ких</a:t>
            </a:r>
            <a:r>
              <a:rPr lang="ru-RU" dirty="0" smtClean="0"/>
              <a:t> сантиметров. </a:t>
            </a:r>
            <a:r>
              <a:rPr lang="ru-RU" dirty="0" smtClean="0">
                <a:solidFill>
                  <a:srgbClr val="FF0000"/>
                </a:solidFill>
              </a:rPr>
              <a:t>(2 балла)</a:t>
            </a:r>
          </a:p>
          <a:p>
            <a:pPr>
              <a:buNone/>
            </a:pPr>
            <a:r>
              <a:rPr lang="ru-RU" dirty="0" smtClean="0"/>
              <a:t>    №291    Ответ: </a:t>
            </a:r>
            <a:r>
              <a:rPr lang="en-US" dirty="0" smtClean="0"/>
              <a:t>v</a:t>
            </a:r>
            <a:r>
              <a:rPr lang="ru-RU" dirty="0" smtClean="0"/>
              <a:t>=21550 квадратных  см. </a:t>
            </a:r>
          </a:p>
          <a:p>
            <a:pPr>
              <a:buNone/>
            </a:pPr>
            <a:r>
              <a:rPr lang="ru-RU" dirty="0" smtClean="0"/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(3 балла)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642918"/>
            <a:ext cx="79296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Классная комната является основным местом проведения обучающихся в школе, где они проводят большую часть времени. Необходимо соблюдение гигиенических требований к воздушному режиму, т.к.  несоблюдение его приводит к ухудшению восприятия и усвоения учебного материала. Основные нормы отражены в  Санитарных правилах, утверждённых </a:t>
            </a:r>
            <a:r>
              <a:rPr lang="ru-RU" sz="2400" dirty="0" err="1" smtClean="0"/>
              <a:t>СанПиН</a:t>
            </a:r>
            <a:r>
              <a:rPr lang="ru-RU" sz="2400" dirty="0" smtClean="0"/>
              <a:t>  2.4.2.2821 от 29 июня 2011 года. Комфортные, физически хорошо воспринимаемые условия для обучающихся в классах следующие: 18-20 градусов С, атмосферное давление – 760 мм. </a:t>
            </a:r>
            <a:r>
              <a:rPr lang="ru-RU" sz="2400" dirty="0" err="1" smtClean="0"/>
              <a:t>рт</a:t>
            </a:r>
            <a:r>
              <a:rPr lang="ru-RU" sz="2400" dirty="0" smtClean="0"/>
              <a:t>. ст., содержание кислорода – 21%, углекислого газа – 0,04%. Минимальная кубатура воздуха, приходящаяся на одного школьника, достигает </a:t>
            </a:r>
            <a:r>
              <a:rPr lang="ru-RU" sz="2400" b="1" u="sng" dirty="0" smtClean="0"/>
              <a:t>4 м </a:t>
            </a:r>
            <a:r>
              <a:rPr lang="ru-RU" sz="2400" dirty="0" smtClean="0"/>
              <a:t>. Соответствуют ли размеры нашего класса и его наполняемость нормам </a:t>
            </a:r>
            <a:r>
              <a:rPr lang="ru-RU" sz="2400" dirty="0" err="1" smtClean="0"/>
              <a:t>СанПиН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143900" y="500063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r.academic.ru/pictures/frwiki/80/Parallelepiped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571876"/>
            <a:ext cx="3643338" cy="258677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42910" y="500042"/>
            <a:ext cx="37037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Надо знать: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357298"/>
            <a:ext cx="74295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1) санитарно-гигиенические нормы потребления воздуха в классной комнате на одного обучающегося;</a:t>
            </a:r>
          </a:p>
          <a:p>
            <a:r>
              <a:rPr lang="ru-RU" sz="2400" dirty="0" smtClean="0"/>
              <a:t>2)надо знать, сколько обучающихся в классе;</a:t>
            </a:r>
          </a:p>
          <a:p>
            <a:r>
              <a:rPr lang="ru-RU" sz="2400" dirty="0" smtClean="0"/>
              <a:t>3)каков объём воздуха в классной комнате;</a:t>
            </a:r>
          </a:p>
          <a:p>
            <a:r>
              <a:rPr lang="ru-RU" sz="2400" dirty="0" smtClean="0"/>
              <a:t>4)объём воздуха класса надо вычислить, учитывая, что учебный кабинет имеет форму прямоугольного параллелепипеда.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рапеция 9"/>
          <p:cNvSpPr/>
          <p:nvPr/>
        </p:nvSpPr>
        <p:spPr>
          <a:xfrm rot="16200000">
            <a:off x="6465107" y="2464587"/>
            <a:ext cx="2714644" cy="1214446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429784" cy="157161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рапеция 5"/>
          <p:cNvSpPr/>
          <p:nvPr/>
        </p:nvSpPr>
        <p:spPr>
          <a:xfrm>
            <a:off x="-357222" y="4929198"/>
            <a:ext cx="9501222" cy="1928802"/>
          </a:xfrm>
          <a:prstGeom prst="trapezoid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Freeform 24" descr="Пергамент"/>
          <p:cNvSpPr>
            <a:spLocks/>
          </p:cNvSpPr>
          <p:nvPr/>
        </p:nvSpPr>
        <p:spPr bwMode="auto">
          <a:xfrm>
            <a:off x="6921500" y="-50800"/>
            <a:ext cx="2222500" cy="6908800"/>
          </a:xfrm>
          <a:custGeom>
            <a:avLst/>
            <a:gdLst>
              <a:gd name="T0" fmla="*/ 32 w 1400"/>
              <a:gd name="T1" fmla="*/ 3128 h 4352"/>
              <a:gd name="T2" fmla="*/ 0 w 1400"/>
              <a:gd name="T3" fmla="*/ 888 h 4352"/>
              <a:gd name="T4" fmla="*/ 1072 w 1400"/>
              <a:gd name="T5" fmla="*/ 0 h 4352"/>
              <a:gd name="T6" fmla="*/ 1400 w 1400"/>
              <a:gd name="T7" fmla="*/ 0 h 4352"/>
              <a:gd name="T8" fmla="*/ 1400 w 1400"/>
              <a:gd name="T9" fmla="*/ 4352 h 4352"/>
              <a:gd name="T10" fmla="*/ 32 w 1400"/>
              <a:gd name="T11" fmla="*/ 3128 h 4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0" h="4352">
                <a:moveTo>
                  <a:pt x="32" y="3128"/>
                </a:moveTo>
                <a:lnTo>
                  <a:pt x="0" y="888"/>
                </a:lnTo>
                <a:lnTo>
                  <a:pt x="1072" y="0"/>
                </a:lnTo>
                <a:lnTo>
                  <a:pt x="1400" y="0"/>
                </a:lnTo>
                <a:lnTo>
                  <a:pt x="1400" y="4352"/>
                </a:lnTo>
                <a:lnTo>
                  <a:pt x="32" y="3128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" name="Freeform 3" descr="Пергамент"/>
          <p:cNvSpPr>
            <a:spLocks/>
          </p:cNvSpPr>
          <p:nvPr/>
        </p:nvSpPr>
        <p:spPr bwMode="auto">
          <a:xfrm>
            <a:off x="2500298" y="1357298"/>
            <a:ext cx="4500594" cy="3571900"/>
          </a:xfrm>
          <a:custGeom>
            <a:avLst/>
            <a:gdLst>
              <a:gd name="T0" fmla="*/ 32 w 2856"/>
              <a:gd name="T1" fmla="*/ 2240 h 2240"/>
              <a:gd name="T2" fmla="*/ 2856 w 2856"/>
              <a:gd name="T3" fmla="*/ 2224 h 2240"/>
              <a:gd name="T4" fmla="*/ 2808 w 2856"/>
              <a:gd name="T5" fmla="*/ 16 h 2240"/>
              <a:gd name="T6" fmla="*/ 0 w 2856"/>
              <a:gd name="T7" fmla="*/ 0 h 2240"/>
              <a:gd name="T8" fmla="*/ 32 w 2856"/>
              <a:gd name="T9" fmla="*/ 2240 h 2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56" h="2240">
                <a:moveTo>
                  <a:pt x="32" y="2240"/>
                </a:moveTo>
                <a:lnTo>
                  <a:pt x="2856" y="2224"/>
                </a:lnTo>
                <a:lnTo>
                  <a:pt x="2808" y="16"/>
                </a:lnTo>
                <a:lnTo>
                  <a:pt x="0" y="0"/>
                </a:lnTo>
                <a:lnTo>
                  <a:pt x="32" y="224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Freeform 2" descr="Пергамент"/>
          <p:cNvSpPr>
            <a:spLocks/>
          </p:cNvSpPr>
          <p:nvPr/>
        </p:nvSpPr>
        <p:spPr bwMode="auto">
          <a:xfrm>
            <a:off x="0" y="-38100"/>
            <a:ext cx="2540000" cy="6896100"/>
          </a:xfrm>
          <a:custGeom>
            <a:avLst/>
            <a:gdLst>
              <a:gd name="T0" fmla="*/ 1600 w 1600"/>
              <a:gd name="T1" fmla="*/ 3112 h 4344"/>
              <a:gd name="T2" fmla="*/ 1568 w 1600"/>
              <a:gd name="T3" fmla="*/ 888 h 4344"/>
              <a:gd name="T4" fmla="*/ 632 w 1600"/>
              <a:gd name="T5" fmla="*/ 0 h 4344"/>
              <a:gd name="T6" fmla="*/ 8 w 1600"/>
              <a:gd name="T7" fmla="*/ 0 h 4344"/>
              <a:gd name="T8" fmla="*/ 0 w 1600"/>
              <a:gd name="T9" fmla="*/ 4344 h 4344"/>
              <a:gd name="T10" fmla="*/ 1600 w 1600"/>
              <a:gd name="T11" fmla="*/ 3112 h 4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0" h="4344">
                <a:moveTo>
                  <a:pt x="1600" y="3112"/>
                </a:moveTo>
                <a:lnTo>
                  <a:pt x="1568" y="888"/>
                </a:lnTo>
                <a:lnTo>
                  <a:pt x="632" y="0"/>
                </a:lnTo>
                <a:lnTo>
                  <a:pt x="8" y="0"/>
                </a:lnTo>
                <a:lnTo>
                  <a:pt x="0" y="4344"/>
                </a:lnTo>
                <a:lnTo>
                  <a:pt x="1600" y="3112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Freeform 35"/>
          <p:cNvSpPr>
            <a:spLocks/>
          </p:cNvSpPr>
          <p:nvPr/>
        </p:nvSpPr>
        <p:spPr bwMode="auto">
          <a:xfrm>
            <a:off x="7072330" y="1500174"/>
            <a:ext cx="1643074" cy="3214710"/>
          </a:xfrm>
          <a:custGeom>
            <a:avLst/>
            <a:gdLst>
              <a:gd name="T0" fmla="*/ 792 w 952"/>
              <a:gd name="T1" fmla="*/ 2056 h 2272"/>
              <a:gd name="T2" fmla="*/ 800 w 952"/>
              <a:gd name="T3" fmla="*/ 144 h 2272"/>
              <a:gd name="T4" fmla="*/ 80 w 952"/>
              <a:gd name="T5" fmla="*/ 488 h 2272"/>
              <a:gd name="T6" fmla="*/ 128 w 952"/>
              <a:gd name="T7" fmla="*/ 1696 h 2272"/>
              <a:gd name="T8" fmla="*/ 784 w 952"/>
              <a:gd name="T9" fmla="*/ 2040 h 2272"/>
              <a:gd name="T10" fmla="*/ 952 w 952"/>
              <a:gd name="T11" fmla="*/ 2264 h 2272"/>
              <a:gd name="T12" fmla="*/ 912 w 952"/>
              <a:gd name="T13" fmla="*/ 0 h 2272"/>
              <a:gd name="T14" fmla="*/ 0 w 952"/>
              <a:gd name="T15" fmla="*/ 464 h 2272"/>
              <a:gd name="T16" fmla="*/ 40 w 952"/>
              <a:gd name="T17" fmla="*/ 1768 h 2272"/>
              <a:gd name="T18" fmla="*/ 944 w 952"/>
              <a:gd name="T19" fmla="*/ 2272 h 2272"/>
              <a:gd name="T20" fmla="*/ 952 w 952"/>
              <a:gd name="T21" fmla="*/ 2248 h 2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2" h="2272">
                <a:moveTo>
                  <a:pt x="792" y="2056"/>
                </a:moveTo>
                <a:lnTo>
                  <a:pt x="800" y="144"/>
                </a:lnTo>
                <a:lnTo>
                  <a:pt x="80" y="488"/>
                </a:lnTo>
                <a:lnTo>
                  <a:pt x="128" y="1696"/>
                </a:lnTo>
                <a:lnTo>
                  <a:pt x="784" y="2040"/>
                </a:lnTo>
                <a:lnTo>
                  <a:pt x="952" y="2264"/>
                </a:lnTo>
                <a:lnTo>
                  <a:pt x="912" y="0"/>
                </a:lnTo>
                <a:lnTo>
                  <a:pt x="0" y="464"/>
                </a:lnTo>
                <a:lnTo>
                  <a:pt x="40" y="1768"/>
                </a:lnTo>
                <a:lnTo>
                  <a:pt x="944" y="2272"/>
                </a:lnTo>
                <a:lnTo>
                  <a:pt x="952" y="2248"/>
                </a:lnTo>
              </a:path>
            </a:pathLst>
          </a:cu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Freeform 34"/>
          <p:cNvSpPr>
            <a:spLocks/>
          </p:cNvSpPr>
          <p:nvPr/>
        </p:nvSpPr>
        <p:spPr bwMode="auto">
          <a:xfrm>
            <a:off x="7215206" y="1714488"/>
            <a:ext cx="1285884" cy="2714644"/>
          </a:xfrm>
          <a:custGeom>
            <a:avLst/>
            <a:gdLst>
              <a:gd name="T0" fmla="*/ 0 w 712"/>
              <a:gd name="T1" fmla="*/ 328 h 1880"/>
              <a:gd name="T2" fmla="*/ 704 w 712"/>
              <a:gd name="T3" fmla="*/ 0 h 1880"/>
              <a:gd name="T4" fmla="*/ 712 w 712"/>
              <a:gd name="T5" fmla="*/ 1880 h 1880"/>
              <a:gd name="T6" fmla="*/ 40 w 712"/>
              <a:gd name="T7" fmla="*/ 1552 h 1880"/>
              <a:gd name="T8" fmla="*/ 0 w 712"/>
              <a:gd name="T9" fmla="*/ 328 h 1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2" h="1880">
                <a:moveTo>
                  <a:pt x="0" y="328"/>
                </a:moveTo>
                <a:lnTo>
                  <a:pt x="704" y="0"/>
                </a:lnTo>
                <a:lnTo>
                  <a:pt x="712" y="1880"/>
                </a:lnTo>
                <a:lnTo>
                  <a:pt x="40" y="1552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18900000" scaled="1"/>
          </a:gra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Freeform 42"/>
          <p:cNvSpPr>
            <a:spLocks/>
          </p:cNvSpPr>
          <p:nvPr/>
        </p:nvSpPr>
        <p:spPr bwMode="auto">
          <a:xfrm>
            <a:off x="8143900" y="1785926"/>
            <a:ext cx="93662" cy="2571768"/>
          </a:xfrm>
          <a:custGeom>
            <a:avLst/>
            <a:gdLst>
              <a:gd name="T0" fmla="*/ 0 w 104"/>
              <a:gd name="T1" fmla="*/ 48 h 1448"/>
              <a:gd name="T2" fmla="*/ 56 w 104"/>
              <a:gd name="T3" fmla="*/ 0 h 1448"/>
              <a:gd name="T4" fmla="*/ 104 w 104"/>
              <a:gd name="T5" fmla="*/ 1448 h 1448"/>
              <a:gd name="T6" fmla="*/ 88 w 104"/>
              <a:gd name="T7" fmla="*/ 1440 h 1448"/>
              <a:gd name="T8" fmla="*/ 56 w 104"/>
              <a:gd name="T9" fmla="*/ 1416 h 1448"/>
              <a:gd name="T10" fmla="*/ 0 w 104"/>
              <a:gd name="T11" fmla="*/ 48 h 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448">
                <a:moveTo>
                  <a:pt x="0" y="48"/>
                </a:moveTo>
                <a:lnTo>
                  <a:pt x="56" y="0"/>
                </a:lnTo>
                <a:lnTo>
                  <a:pt x="104" y="1448"/>
                </a:lnTo>
                <a:lnTo>
                  <a:pt x="88" y="1440"/>
                </a:lnTo>
                <a:lnTo>
                  <a:pt x="56" y="1416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Freeform 41"/>
          <p:cNvSpPr>
            <a:spLocks/>
          </p:cNvSpPr>
          <p:nvPr/>
        </p:nvSpPr>
        <p:spPr bwMode="auto">
          <a:xfrm>
            <a:off x="7715272" y="2000240"/>
            <a:ext cx="142876" cy="2214578"/>
          </a:xfrm>
          <a:custGeom>
            <a:avLst/>
            <a:gdLst>
              <a:gd name="T0" fmla="*/ 0 w 80"/>
              <a:gd name="T1" fmla="*/ 24 h 1688"/>
              <a:gd name="T2" fmla="*/ 48 w 80"/>
              <a:gd name="T3" fmla="*/ 0 h 1688"/>
              <a:gd name="T4" fmla="*/ 80 w 80"/>
              <a:gd name="T5" fmla="*/ 1688 h 1688"/>
              <a:gd name="T6" fmla="*/ 64 w 80"/>
              <a:gd name="T7" fmla="*/ 1680 h 1688"/>
              <a:gd name="T8" fmla="*/ 32 w 80"/>
              <a:gd name="T9" fmla="*/ 1656 h 1688"/>
              <a:gd name="T10" fmla="*/ 0 w 80"/>
              <a:gd name="T11" fmla="*/ 24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1688">
                <a:moveTo>
                  <a:pt x="0" y="24"/>
                </a:moveTo>
                <a:lnTo>
                  <a:pt x="48" y="0"/>
                </a:lnTo>
                <a:lnTo>
                  <a:pt x="80" y="1688"/>
                </a:lnTo>
                <a:lnTo>
                  <a:pt x="64" y="1680"/>
                </a:lnTo>
                <a:lnTo>
                  <a:pt x="32" y="1656"/>
                </a:lnTo>
                <a:lnTo>
                  <a:pt x="0" y="24"/>
                </a:ln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71802" y="2786058"/>
            <a:ext cx="1214446" cy="214314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Oval 32"/>
          <p:cNvSpPr>
            <a:spLocks noChangeArrowheads="1"/>
          </p:cNvSpPr>
          <p:nvPr/>
        </p:nvSpPr>
        <p:spPr bwMode="auto">
          <a:xfrm>
            <a:off x="2071670" y="642918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17" name="Oval 32"/>
          <p:cNvSpPr>
            <a:spLocks noChangeArrowheads="1"/>
          </p:cNvSpPr>
          <p:nvPr/>
        </p:nvSpPr>
        <p:spPr bwMode="auto">
          <a:xfrm>
            <a:off x="1571604" y="0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18" name="Oval 32"/>
          <p:cNvSpPr>
            <a:spLocks noChangeArrowheads="1"/>
          </p:cNvSpPr>
          <p:nvPr/>
        </p:nvSpPr>
        <p:spPr bwMode="auto">
          <a:xfrm>
            <a:off x="3071802" y="357166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19" name="Oval 32"/>
          <p:cNvSpPr>
            <a:spLocks noChangeArrowheads="1"/>
          </p:cNvSpPr>
          <p:nvPr/>
        </p:nvSpPr>
        <p:spPr bwMode="auto">
          <a:xfrm>
            <a:off x="3071802" y="857232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4357686" y="857232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21" name="Oval 32"/>
          <p:cNvSpPr>
            <a:spLocks noChangeArrowheads="1"/>
          </p:cNvSpPr>
          <p:nvPr/>
        </p:nvSpPr>
        <p:spPr bwMode="auto">
          <a:xfrm>
            <a:off x="5715008" y="357166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22" name="Oval 32"/>
          <p:cNvSpPr>
            <a:spLocks noChangeArrowheads="1"/>
          </p:cNvSpPr>
          <p:nvPr/>
        </p:nvSpPr>
        <p:spPr bwMode="auto">
          <a:xfrm>
            <a:off x="5715008" y="928670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23" name="Oval 32"/>
          <p:cNvSpPr>
            <a:spLocks noChangeArrowheads="1"/>
          </p:cNvSpPr>
          <p:nvPr/>
        </p:nvSpPr>
        <p:spPr bwMode="auto">
          <a:xfrm>
            <a:off x="6572264" y="714356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24" name="Oval 32"/>
          <p:cNvSpPr>
            <a:spLocks noChangeArrowheads="1"/>
          </p:cNvSpPr>
          <p:nvPr/>
        </p:nvSpPr>
        <p:spPr bwMode="auto">
          <a:xfrm>
            <a:off x="4357686" y="357166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sp>
        <p:nvSpPr>
          <p:cNvPr id="25" name="Oval 32"/>
          <p:cNvSpPr>
            <a:spLocks noChangeArrowheads="1"/>
          </p:cNvSpPr>
          <p:nvPr/>
        </p:nvSpPr>
        <p:spPr bwMode="auto">
          <a:xfrm>
            <a:off x="7286644" y="0"/>
            <a:ext cx="685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175" algn="ctr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1800">
              <a:solidFill>
                <a:srgbClr val="FFFF00"/>
              </a:solidFill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rot="5400000">
            <a:off x="284926" y="3143248"/>
            <a:ext cx="3429818" cy="79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714612" y="2143116"/>
            <a:ext cx="4000528" cy="1588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5214942" y="5786454"/>
            <a:ext cx="1714512" cy="1588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 rot="16200000">
            <a:off x="287416" y="2579933"/>
            <a:ext cx="26432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</a:rPr>
              <a:t>3 метра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35" name="Полилиния 34"/>
          <p:cNvSpPr/>
          <p:nvPr/>
        </p:nvSpPr>
        <p:spPr>
          <a:xfrm>
            <a:off x="3294993" y="3862552"/>
            <a:ext cx="70945" cy="231227"/>
          </a:xfrm>
          <a:custGeom>
            <a:avLst/>
            <a:gdLst>
              <a:gd name="connsiteX0" fmla="*/ 47297 w 70945"/>
              <a:gd name="connsiteY0" fmla="*/ 0 h 231227"/>
              <a:gd name="connsiteX1" fmla="*/ 63062 w 70945"/>
              <a:gd name="connsiteY1" fmla="*/ 204951 h 231227"/>
              <a:gd name="connsiteX2" fmla="*/ 0 w 70945"/>
              <a:gd name="connsiteY2" fmla="*/ 157655 h 231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945" h="231227">
                <a:moveTo>
                  <a:pt x="47297" y="0"/>
                </a:moveTo>
                <a:cubicBezTo>
                  <a:pt x="59121" y="89337"/>
                  <a:pt x="70945" y="178675"/>
                  <a:pt x="63062" y="204951"/>
                </a:cubicBezTo>
                <a:cubicBezTo>
                  <a:pt x="55179" y="231227"/>
                  <a:pt x="10510" y="157655"/>
                  <a:pt x="0" y="157655"/>
                </a:cubicBezTo>
              </a:path>
            </a:pathLst>
          </a:custGeom>
          <a:solidFill>
            <a:schemeClr val="tx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428992" y="1357298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</a:rPr>
              <a:t>6 метров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 rot="16200000">
            <a:off x="3925811" y="4748884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9 </a:t>
            </a:r>
            <a:r>
              <a:rPr lang="ru-RU" sz="3200" b="1" i="1" dirty="0" smtClean="0">
                <a:solidFill>
                  <a:srgbClr val="C00000"/>
                </a:solidFill>
              </a:rPr>
              <a:t>метров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85860"/>
            <a:ext cx="735811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 = </a:t>
            </a:r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9  6  3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9058" y="1785926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*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1785926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*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3071810"/>
            <a:ext cx="11430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3000372"/>
            <a:ext cx="29338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162м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00826" y="1285860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292893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857364"/>
            <a:ext cx="764386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162 м : 35 =</a:t>
            </a:r>
            <a:endParaRPr lang="ru-RU" sz="8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3214686"/>
            <a:ext cx="677903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(остаток 22)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171448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MSC_MS_RU_RU_Ed_8_Math_2007v_Russi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21926C-F056-483B-B3E8-AE1F1A8F88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MSC_MS_RU_RU_Ed_8_Math_2007v_Russia</Template>
  <TotalTime>349</TotalTime>
  <Words>605</Words>
  <Application>Microsoft Office PowerPoint</Application>
  <PresentationFormat>Экран (4:3)</PresentationFormat>
  <Paragraphs>119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MSC_MS_RU_RU_Ed_8_Math_2007v_Russia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Шаблон оформления</dc:subject>
  <dc:creator>Ольга</dc:creator>
  <dc:description>Шаблон оформления
Корпорация Майкрософт</dc:description>
  <cp:lastModifiedBy>Admin</cp:lastModifiedBy>
  <cp:revision>34</cp:revision>
  <dcterms:created xsi:type="dcterms:W3CDTF">2014-01-22T17:53:15Z</dcterms:created>
  <dcterms:modified xsi:type="dcterms:W3CDTF">2014-02-27T10:49:58Z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TC019087039991</vt:lpwstr>
  </property>
</Properties>
</file>