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60" r:id="rId4"/>
    <p:sldId id="261" r:id="rId5"/>
    <p:sldId id="271" r:id="rId6"/>
    <p:sldId id="274" r:id="rId7"/>
    <p:sldId id="270" r:id="rId8"/>
    <p:sldId id="275" r:id="rId9"/>
    <p:sldId id="269" r:id="rId10"/>
    <p:sldId id="267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CFED-1183-4AC9-8AB3-37B01EF86E31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4E7929-4C0A-481E-A0A9-9BC93FDD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CFED-1183-4AC9-8AB3-37B01EF86E31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7929-4C0A-481E-A0A9-9BC93FDD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CFED-1183-4AC9-8AB3-37B01EF86E31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7929-4C0A-481E-A0A9-9BC93FDD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CFED-1183-4AC9-8AB3-37B01EF86E31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4E7929-4C0A-481E-A0A9-9BC93FDD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CFED-1183-4AC9-8AB3-37B01EF86E31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7929-4C0A-481E-A0A9-9BC93FDD45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CFED-1183-4AC9-8AB3-37B01EF86E31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7929-4C0A-481E-A0A9-9BC93FDD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CFED-1183-4AC9-8AB3-37B01EF86E31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4E7929-4C0A-481E-A0A9-9BC93FDD45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CFED-1183-4AC9-8AB3-37B01EF86E31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7929-4C0A-481E-A0A9-9BC93FDD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CFED-1183-4AC9-8AB3-37B01EF86E31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7929-4C0A-481E-A0A9-9BC93FDD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CFED-1183-4AC9-8AB3-37B01EF86E31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7929-4C0A-481E-A0A9-9BC93FDD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CFED-1183-4AC9-8AB3-37B01EF86E31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7929-4C0A-481E-A0A9-9BC93FDD45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63CFED-1183-4AC9-8AB3-37B01EF86E31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4E7929-4C0A-481E-A0A9-9BC93FDD45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77280" cy="52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2800" dirty="0" smtClean="0"/>
              <a:t>Высота здания МБОУ – СОШ №1 сл. Б. </a:t>
            </a:r>
            <a:r>
              <a:rPr lang="ru-RU" sz="2800" dirty="0" err="1" smtClean="0"/>
              <a:t>Мартыновка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12 метров</a:t>
            </a:r>
            <a:endParaRPr lang="ru-RU" sz="3600" dirty="0"/>
          </a:p>
        </p:txBody>
      </p:sp>
      <p:pic>
        <p:nvPicPr>
          <p:cNvPr id="1026" name="Picture 2" descr="C:\Documents and Settings\Учебный\Мои документы\Мои рисунки\Изображение\Изображение 0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143240" y="616634"/>
            <a:ext cx="5715040" cy="4312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Длина моста через реку Сал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45 метров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2500298" y="428604"/>
            <a:ext cx="603410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5000636"/>
            <a:ext cx="5867400" cy="5222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Высота вышки мобильной связи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84 метра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 rot="5400000">
            <a:off x="4024310" y="380980"/>
            <a:ext cx="4786346" cy="445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Высота газовой стойки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5 метров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071802" y="616634"/>
            <a:ext cx="5929354" cy="431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334404" cy="522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Глубина артезианской скважины </a:t>
            </a:r>
            <a:br>
              <a:rPr lang="ru-RU" sz="2800" dirty="0" smtClean="0"/>
            </a:br>
            <a:r>
              <a:rPr lang="ru-RU" sz="2800" dirty="0" smtClean="0"/>
              <a:t>в сл. Б. </a:t>
            </a:r>
            <a:r>
              <a:rPr lang="ru-RU" sz="2800" dirty="0" err="1" smtClean="0"/>
              <a:t>Мартыновка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786454"/>
            <a:ext cx="5867400" cy="7683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50 метров</a:t>
            </a:r>
            <a:endParaRPr lang="ru-RU" sz="3600" dirty="0"/>
          </a:p>
        </p:txBody>
      </p:sp>
      <p:pic>
        <p:nvPicPr>
          <p:cNvPr id="2050" name="Picture 2" descr="C:\Documents and Settings\Учебный\Мои документы\Мои рисунки\Изображение\Изображение 04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 rot="5400000">
            <a:off x="4385118" y="544048"/>
            <a:ext cx="4531430" cy="3871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C3300"/>
                </a:solidFill>
              </a:rPr>
              <a:t>                       </a:t>
            </a:r>
            <a:r>
              <a:rPr lang="ru-RU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br>
              <a:rPr lang="ru-RU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686800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№14.13(</a:t>
            </a:r>
            <a:r>
              <a:rPr lang="ru-RU" sz="1400" b="1" dirty="0" err="1" smtClean="0">
                <a:solidFill>
                  <a:schemeClr val="tx1"/>
                </a:solidFill>
              </a:rPr>
              <a:t>в,г</a:t>
            </a:r>
            <a:r>
              <a:rPr lang="ru-RU" sz="1400" b="1" dirty="0" smtClean="0">
                <a:solidFill>
                  <a:schemeClr val="tx1"/>
                </a:solidFill>
              </a:rPr>
              <a:t>)</a:t>
            </a:r>
            <a:r>
              <a:rPr lang="ru-RU" sz="1400" b="1" dirty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в)                                                                                                                   г)</a:t>
            </a:r>
          </a:p>
          <a:p>
            <a:pPr>
              <a:buNone/>
            </a:pPr>
            <a:r>
              <a:rPr lang="ru-RU" sz="1200" dirty="0" smtClean="0"/>
              <a:t> 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№14.17(</a:t>
            </a:r>
            <a:r>
              <a:rPr lang="ru-RU" sz="1400" b="1" dirty="0" err="1" smtClean="0">
                <a:solidFill>
                  <a:schemeClr val="tx1"/>
                </a:solidFill>
              </a:rPr>
              <a:t>в,г</a:t>
            </a:r>
            <a:r>
              <a:rPr lang="ru-RU" sz="1400" b="1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в)                                                                                                                    г)</a:t>
            </a:r>
          </a:p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№14.18(</a:t>
            </a:r>
            <a:r>
              <a:rPr lang="ru-RU" sz="1400" b="1" dirty="0" err="1" smtClean="0">
                <a:solidFill>
                  <a:schemeClr val="tx1"/>
                </a:solidFill>
              </a:rPr>
              <a:t>в,г</a:t>
            </a:r>
            <a:r>
              <a:rPr lang="ru-RU" sz="1400" b="1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ru-RU" sz="1200" dirty="0" smtClean="0"/>
              <a:t>  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в)                                                                                                       г) </a:t>
            </a:r>
            <a:endParaRPr lang="ru-RU" sz="1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*Дополнительное задание</a:t>
            </a:r>
          </a:p>
          <a:p>
            <a:pPr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Найдите значение выражения, не используя таблицу квадратов чисел  </a:t>
            </a:r>
          </a:p>
          <a:p>
            <a:pPr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Решение: Разложим на простые множители 784      </a:t>
            </a:r>
          </a:p>
          <a:p>
            <a:pPr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784       2</a:t>
            </a:r>
          </a:p>
          <a:p>
            <a:pPr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392       2</a:t>
            </a:r>
          </a:p>
          <a:p>
            <a:pPr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196       2</a:t>
            </a:r>
          </a:p>
          <a:p>
            <a:pPr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98         2</a:t>
            </a:r>
          </a:p>
          <a:p>
            <a:pPr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49         7</a:t>
            </a:r>
          </a:p>
          <a:p>
            <a:pPr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7           7</a:t>
            </a:r>
          </a:p>
          <a:p>
            <a:pPr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1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r>
              <a:rPr lang="ru-RU" sz="1200" dirty="0" smtClean="0"/>
              <a:t>                             </a:t>
            </a:r>
            <a:endParaRPr lang="ru-RU" sz="1200" dirty="0"/>
          </a:p>
          <a:p>
            <a:pPr>
              <a:buNone/>
            </a:pPr>
            <a:r>
              <a:rPr lang="ru-RU" sz="1200" dirty="0" smtClean="0"/>
              <a:t>  </a:t>
            </a:r>
            <a:endParaRPr lang="ru-RU" sz="12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-178627" y="4822041"/>
            <a:ext cx="121524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357158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214422"/>
            <a:ext cx="3524250" cy="228600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14488"/>
            <a:ext cx="3276600" cy="571500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785926"/>
            <a:ext cx="2981325" cy="571500"/>
          </a:xfrm>
          <a:prstGeom prst="rect">
            <a:avLst/>
          </a:prstGeom>
          <a:noFill/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86124"/>
            <a:ext cx="3724275" cy="342900"/>
          </a:xfrm>
          <a:prstGeom prst="rect">
            <a:avLst/>
          </a:prstGeom>
          <a:noFill/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80" y="2928934"/>
            <a:ext cx="4786314" cy="752475"/>
          </a:xfrm>
          <a:prstGeom prst="rect">
            <a:avLst/>
          </a:prstGeom>
          <a:noFill/>
        </p:spPr>
      </p:pic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572140"/>
            <a:ext cx="1209675" cy="285750"/>
          </a:xfrm>
          <a:prstGeom prst="rect">
            <a:avLst/>
          </a:prstGeom>
          <a:noFill/>
        </p:spPr>
      </p:pic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78579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857892"/>
            <a:ext cx="5905500" cy="342900"/>
          </a:xfrm>
          <a:prstGeom prst="rect">
            <a:avLst/>
          </a:prstGeom>
          <a:noFill/>
        </p:spPr>
      </p:pic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000504"/>
            <a:ext cx="495300" cy="3048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142984"/>
            <a:ext cx="4286250" cy="247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 каких значениях </a:t>
            </a:r>
            <a:r>
              <a:rPr lang="ru-RU" dirty="0" err="1" smtClean="0"/>
              <a:t>х</a:t>
            </a:r>
            <a:r>
              <a:rPr lang="ru-RU" dirty="0" smtClean="0"/>
              <a:t> имеет смысл выражение: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б)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600200"/>
            <a:ext cx="5705484" cy="4724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</a:t>
            </a:r>
            <a:r>
              <a:rPr lang="ru-RU" i="1" dirty="0" smtClean="0"/>
              <a:t>  </a:t>
            </a:r>
            <a:r>
              <a:rPr lang="en-US" i="1" dirty="0" smtClean="0"/>
              <a:t>x </a:t>
            </a:r>
            <a:r>
              <a:rPr lang="ru-RU" dirty="0" smtClean="0"/>
              <a:t>≥ 0; (при всех не отрицательных значениях </a:t>
            </a:r>
            <a:r>
              <a:rPr lang="en-US" i="1" dirty="0" smtClean="0"/>
              <a:t>x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б) </a:t>
            </a:r>
            <a:r>
              <a:rPr lang="en-US" i="1" dirty="0" smtClean="0"/>
              <a:t>x </a:t>
            </a:r>
            <a:r>
              <a:rPr lang="ru-RU" dirty="0" smtClean="0"/>
              <a:t>≤ 0 (при всех не положительных значениях </a:t>
            </a:r>
            <a:r>
              <a:rPr lang="ru-RU" i="1" dirty="0" err="1" smtClean="0"/>
              <a:t>х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500306"/>
            <a:ext cx="1152525" cy="6953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500174"/>
            <a:ext cx="942975" cy="742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 записи и разделите на группы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Двадцать пять;     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корень из произведения чисел 6 и 4</a:t>
            </a:r>
            <a:r>
              <a:rPr lang="en-US" dirty="0" smtClean="0">
                <a:solidFill>
                  <a:schemeClr val="tx1"/>
                </a:solidFill>
              </a:rPr>
              <a:t>x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частное          и        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571612"/>
            <a:ext cx="552450" cy="704850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500174"/>
            <a:ext cx="1371600" cy="695325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428868"/>
            <a:ext cx="809625" cy="695325"/>
          </a:xfrm>
          <a:prstGeom prst="rect">
            <a:avLst/>
          </a:prstGeom>
          <a:noFill/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071678"/>
            <a:ext cx="1104900" cy="1704975"/>
          </a:xfrm>
          <a:prstGeom prst="rect">
            <a:avLst/>
          </a:prstGeom>
          <a:noFill/>
        </p:spPr>
      </p:pic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143116"/>
            <a:ext cx="1057275" cy="1333500"/>
          </a:xfrm>
          <a:prstGeom prst="rect">
            <a:avLst/>
          </a:prstGeom>
          <a:noFill/>
        </p:spPr>
      </p:pic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000240"/>
            <a:ext cx="809625" cy="1343025"/>
          </a:xfrm>
          <a:prstGeom prst="rect">
            <a:avLst/>
          </a:prstGeom>
          <a:noFill/>
        </p:spPr>
      </p:pic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714752"/>
            <a:ext cx="1647825" cy="704850"/>
          </a:xfrm>
          <a:prstGeom prst="rect">
            <a:avLst/>
          </a:prstGeom>
          <a:noFill/>
        </p:spPr>
      </p:pic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714752"/>
            <a:ext cx="1981200" cy="752475"/>
          </a:xfrm>
          <a:prstGeom prst="rect">
            <a:avLst/>
          </a:prstGeom>
          <a:noFill/>
        </p:spPr>
      </p:pic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714752"/>
            <a:ext cx="809625" cy="695325"/>
          </a:xfrm>
          <a:prstGeom prst="rect">
            <a:avLst/>
          </a:prstGeom>
          <a:noFill/>
        </p:spPr>
      </p:pic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571876"/>
            <a:ext cx="552450" cy="695325"/>
          </a:xfrm>
          <a:prstGeom prst="rect">
            <a:avLst/>
          </a:prstGeom>
          <a:noFill/>
        </p:spPr>
      </p:pic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500174"/>
            <a:ext cx="1676400" cy="695325"/>
          </a:xfrm>
          <a:prstGeom prst="rect">
            <a:avLst/>
          </a:prstGeom>
          <a:noFill/>
        </p:spPr>
      </p:pic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61" name="Picture 2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500570"/>
            <a:ext cx="257175" cy="619125"/>
          </a:xfrm>
          <a:prstGeom prst="rect">
            <a:avLst/>
          </a:prstGeom>
          <a:noFill/>
        </p:spPr>
      </p:pic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64" name="Picture 3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5572140"/>
            <a:ext cx="552450" cy="695325"/>
          </a:xfrm>
          <a:prstGeom prst="rect">
            <a:avLst/>
          </a:prstGeom>
          <a:noFill/>
        </p:spPr>
      </p:pic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66" name="Picture 3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572140"/>
            <a:ext cx="552450" cy="69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Вычислите: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214422"/>
            <a:ext cx="4486276" cy="511017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285860"/>
            <a:ext cx="1609725" cy="6953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580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928802"/>
            <a:ext cx="2362200" cy="695325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428868"/>
            <a:ext cx="1581150" cy="170497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071942"/>
            <a:ext cx="1266825" cy="7620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857760"/>
            <a:ext cx="1733550" cy="1704975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214422"/>
            <a:ext cx="1914525" cy="62865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928934"/>
            <a:ext cx="1943100" cy="628650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714488"/>
            <a:ext cx="1390650" cy="1238250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643314"/>
            <a:ext cx="1962150" cy="628650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357298"/>
            <a:ext cx="257175" cy="619125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928802"/>
            <a:ext cx="504825" cy="619125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571744"/>
            <a:ext cx="504825" cy="111442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143380"/>
            <a:ext cx="1562100" cy="628650"/>
          </a:xfrm>
          <a:prstGeom prst="rect">
            <a:avLst/>
          </a:prstGeom>
          <a:noFill/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2019300" cy="1228725"/>
          </a:xfrm>
          <a:prstGeom prst="rect">
            <a:avLst/>
          </a:prstGeom>
          <a:noFill/>
        </p:spPr>
      </p:pic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643314"/>
            <a:ext cx="2895600" cy="619125"/>
          </a:xfrm>
          <a:prstGeom prst="rect">
            <a:avLst/>
          </a:prstGeom>
          <a:noFill/>
        </p:spPr>
      </p:pic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2928934"/>
            <a:ext cx="504825" cy="619125"/>
          </a:xfrm>
          <a:prstGeom prst="rect">
            <a:avLst/>
          </a:prstGeom>
          <a:noFill/>
        </p:spPr>
      </p:pic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1214422"/>
            <a:ext cx="942975" cy="628650"/>
          </a:xfrm>
          <a:prstGeom prst="rect">
            <a:avLst/>
          </a:prstGeom>
          <a:noFill/>
        </p:spPr>
      </p:pic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643050"/>
            <a:ext cx="1933575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Вычислите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14488"/>
            <a:ext cx="2143125" cy="695325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357430"/>
            <a:ext cx="2533650" cy="74295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143248"/>
            <a:ext cx="1524000" cy="1333500"/>
          </a:xfrm>
          <a:prstGeom prst="rect">
            <a:avLst/>
          </a:prstGeom>
          <a:noFill/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714884"/>
            <a:ext cx="1276350" cy="1343025"/>
          </a:xfrm>
          <a:prstGeom prst="rect">
            <a:avLst/>
          </a:prstGeom>
          <a:noFill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714488"/>
            <a:ext cx="1752600" cy="695325"/>
          </a:xfrm>
          <a:prstGeom prst="rect">
            <a:avLst/>
          </a:prstGeom>
          <a:noFill/>
        </p:spPr>
      </p:pic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285992"/>
            <a:ext cx="1400175" cy="695325"/>
          </a:xfrm>
          <a:prstGeom prst="rect">
            <a:avLst/>
          </a:prstGeom>
          <a:noFill/>
        </p:spPr>
      </p:pic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357562"/>
            <a:ext cx="1400175" cy="695325"/>
          </a:xfrm>
          <a:prstGeom prst="rect">
            <a:avLst/>
          </a:prstGeom>
          <a:noFill/>
        </p:spPr>
      </p:pic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429132"/>
            <a:ext cx="1704975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урока : «Свойства квадратных корней»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572164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None/>
            </a:pPr>
            <a:endParaRPr lang="ru-RU" b="1" dirty="0" smtClean="0"/>
          </a:p>
          <a:p>
            <a:pPr marL="514350" lvl="0" indent="-514350">
              <a:buNone/>
            </a:pPr>
            <a:r>
              <a:rPr lang="ru-RU" b="1" dirty="0" smtClean="0"/>
              <a:t>Цели урока:</a:t>
            </a:r>
          </a:p>
          <a:p>
            <a:pPr marL="514350" lvl="0" indent="-514350">
              <a:buNone/>
            </a:pPr>
            <a:r>
              <a:rPr lang="ru-RU" b="1" dirty="0" smtClean="0"/>
              <a:t>1   получать удовольствие от уроков математики;</a:t>
            </a:r>
          </a:p>
          <a:p>
            <a:pPr marL="514350" lvl="0" indent="-514350">
              <a:buNone/>
            </a:pPr>
            <a:r>
              <a:rPr lang="ru-RU" b="1" dirty="0" smtClean="0"/>
              <a:t>2   умение </a:t>
            </a:r>
            <a:r>
              <a:rPr lang="ru-RU" b="1" dirty="0" smtClean="0"/>
              <a:t> </a:t>
            </a:r>
            <a:r>
              <a:rPr lang="ru-RU" b="1" dirty="0" smtClean="0"/>
              <a:t>учиться самостоятельно</a:t>
            </a:r>
          </a:p>
          <a:p>
            <a:pPr marL="514350" indent="-514350">
              <a:buNone/>
            </a:pPr>
            <a:r>
              <a:rPr lang="ru-RU" b="1" dirty="0" smtClean="0"/>
              <a:t>      выражать свои мысли в письменной  форме;</a:t>
            </a:r>
          </a:p>
          <a:p>
            <a:pPr marL="514350" lvl="0" indent="-514350">
              <a:buNone/>
            </a:pPr>
            <a:r>
              <a:rPr lang="ru-RU" b="1" dirty="0" smtClean="0"/>
              <a:t>3   овладеть умением правильно говорить и легко выражать свои мысли;</a:t>
            </a:r>
          </a:p>
          <a:p>
            <a:pPr marL="514350" lvl="0" indent="-514350">
              <a:buNone/>
            </a:pPr>
            <a:r>
              <a:rPr lang="ru-RU" b="1" dirty="0" smtClean="0"/>
              <a:t>4   уверенно  выполнять математические операции;</a:t>
            </a:r>
          </a:p>
          <a:p>
            <a:pPr marL="514350" lvl="0" indent="-514350">
              <a:buNone/>
            </a:pPr>
            <a:r>
              <a:rPr lang="ru-RU" b="1" dirty="0" smtClean="0"/>
              <a:t>5   умение вступать в речевое общение, участвовать в диалоге;</a:t>
            </a:r>
          </a:p>
          <a:p>
            <a:pPr marL="514350" lvl="0" indent="-514350">
              <a:buNone/>
            </a:pPr>
            <a:r>
              <a:rPr lang="ru-RU" b="1" dirty="0" smtClean="0"/>
              <a:t>6.  овладеть умением применять полученные знания в нестандартных ситуациях;</a:t>
            </a:r>
          </a:p>
          <a:p>
            <a:pPr marL="514350" lvl="0" indent="-514350">
              <a:buNone/>
            </a:pPr>
            <a:r>
              <a:rPr lang="ru-RU" b="1" dirty="0" smtClean="0"/>
              <a:t>7.  формирование характера и личности.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Вычислите: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285860"/>
            <a:ext cx="2819400" cy="133350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643182"/>
            <a:ext cx="2066925" cy="76200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429000"/>
            <a:ext cx="2609850" cy="762000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214818"/>
            <a:ext cx="2362200" cy="762000"/>
          </a:xfrm>
          <a:prstGeom prst="rect">
            <a:avLst/>
          </a:prstGeom>
          <a:noFill/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857760"/>
            <a:ext cx="2800350" cy="1704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542</TotalTime>
  <Words>186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                        Проверь себя! </vt:lpstr>
      <vt:lpstr>При каких значениях х имеет смысл выражение:</vt:lpstr>
      <vt:lpstr>Сравните записи и разделите на группы</vt:lpstr>
      <vt:lpstr>Вычислите:</vt:lpstr>
      <vt:lpstr>Вычислите</vt:lpstr>
      <vt:lpstr>Тема урока : «Свойства квадратных корней»</vt:lpstr>
      <vt:lpstr>Слайд 8</vt:lpstr>
      <vt:lpstr>Вычислите:</vt:lpstr>
      <vt:lpstr>  Высота здания МБОУ – СОШ №1 сл. Б. Мартыновка</vt:lpstr>
      <vt:lpstr>Длина моста через реку Сал</vt:lpstr>
      <vt:lpstr>Высота вышки мобильной связи</vt:lpstr>
      <vt:lpstr>Высота газовой стойки</vt:lpstr>
      <vt:lpstr>Глубина артезианской скважины  в сл. Б. Мартыновка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64</cp:revision>
  <dcterms:created xsi:type="dcterms:W3CDTF">2012-11-29T04:57:41Z</dcterms:created>
  <dcterms:modified xsi:type="dcterms:W3CDTF">2013-01-10T09:16:30Z</dcterms:modified>
</cp:coreProperties>
</file>