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7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583"/>
    <a:srgbClr val="FF00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3BC8-3ADE-4862-BEB8-68E2E9C2A51B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CDAB-3AFD-46DA-BC00-B91FDDEB8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3BC8-3ADE-4862-BEB8-68E2E9C2A51B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CDAB-3AFD-46DA-BC00-B91FDDEB8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3BC8-3ADE-4862-BEB8-68E2E9C2A51B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CDAB-3AFD-46DA-BC00-B91FDDEB8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3BC8-3ADE-4862-BEB8-68E2E9C2A51B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CDAB-3AFD-46DA-BC00-B91FDDEB8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3BC8-3ADE-4862-BEB8-68E2E9C2A51B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CDAB-3AFD-46DA-BC00-B91FDDEB8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3BC8-3ADE-4862-BEB8-68E2E9C2A51B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CDAB-3AFD-46DA-BC00-B91FDDEB8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3BC8-3ADE-4862-BEB8-68E2E9C2A51B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CDAB-3AFD-46DA-BC00-B91FDDEB8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13BC8-3ADE-4862-BEB8-68E2E9C2A51B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CDAB-3AFD-46DA-BC00-B91FDDEB8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goldennumber.net/index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11" Type="http://schemas.openxmlformats.org/officeDocument/2006/relationships/image" Target="../media/image32.gif"/><Relationship Id="rId5" Type="http://schemas.openxmlformats.org/officeDocument/2006/relationships/image" Target="../media/image26.gif"/><Relationship Id="rId10" Type="http://schemas.openxmlformats.org/officeDocument/2006/relationships/image" Target="../media/image31.png"/><Relationship Id="rId4" Type="http://schemas.openxmlformats.org/officeDocument/2006/relationships/image" Target="../media/image25.gif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285860"/>
            <a:ext cx="6400800" cy="392909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Отправимся вместе на </a:t>
            </a:r>
            <a:r>
              <a:rPr lang="ru-RU" sz="4400" u="sng" dirty="0" smtClean="0">
                <a:latin typeface="Monotype Corsiva" pitchFamily="66" charset="0"/>
              </a:rPr>
              <a:t>поиски</a:t>
            </a:r>
            <a:r>
              <a:rPr lang="ru-RU" sz="4400" dirty="0" smtClean="0">
                <a:latin typeface="Monotype Corsiva" pitchFamily="66" charset="0"/>
              </a:rPr>
              <a:t> ответа на  вопрос.  В чём заключается </a:t>
            </a:r>
            <a:r>
              <a:rPr lang="ru-RU" sz="4400" u="sng" dirty="0" smtClean="0">
                <a:latin typeface="Monotype Corsiva" pitchFamily="66" charset="0"/>
              </a:rPr>
              <a:t>красота </a:t>
            </a:r>
            <a:r>
              <a:rPr lang="ru-RU" sz="4400" dirty="0" smtClean="0">
                <a:latin typeface="Monotype Corsiva" pitchFamily="66" charset="0"/>
              </a:rPr>
              <a:t>мирозданья, может быть есть какая то </a:t>
            </a:r>
            <a:r>
              <a:rPr lang="ru-RU" sz="4400" u="sng" dirty="0" smtClean="0">
                <a:latin typeface="Monotype Corsiva" pitchFamily="66" charset="0"/>
              </a:rPr>
              <a:t>формула?</a:t>
            </a:r>
            <a:endParaRPr lang="ru-RU" sz="4400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58888" y="0"/>
            <a:ext cx="7885112" cy="1052513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600" b="1" dirty="0" smtClean="0">
                <a:effectLst/>
                <a:latin typeface="Monotype Corsiva" pitchFamily="66" charset="0"/>
              </a:rPr>
              <a:t>«</a:t>
            </a:r>
            <a:r>
              <a:rPr lang="ru-RU" sz="3600" b="1" dirty="0" smtClean="0">
                <a:effectLst/>
                <a:latin typeface="Monotype Corsiva" pitchFamily="66" charset="0"/>
              </a:rPr>
              <a:t>Золотая пропорция» </a:t>
            </a:r>
            <a:r>
              <a:rPr lang="ru-RU" sz="3600" b="1" dirty="0" smtClean="0">
                <a:effectLst/>
                <a:latin typeface="Monotype Corsiva" pitchFamily="66" charset="0"/>
              </a:rPr>
              <a:t>в архитектуре</a:t>
            </a:r>
          </a:p>
        </p:txBody>
      </p:sp>
      <p:pic>
        <p:nvPicPr>
          <p:cNvPr id="66565" name="Picture 5" descr="парфенон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0163" y="3830638"/>
            <a:ext cx="4033837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 descr="im3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146550"/>
            <a:ext cx="406717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 descr="im3_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785794"/>
            <a:ext cx="2563813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9" descr="Парфено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9950" y="908050"/>
            <a:ext cx="4464050" cy="29225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effectLst/>
                <a:latin typeface="Monotype Corsiva" pitchFamily="66" charset="0"/>
              </a:rPr>
              <a:t>«</a:t>
            </a:r>
            <a:r>
              <a:rPr lang="ru-RU" b="1" smtClean="0">
                <a:effectLst/>
                <a:latin typeface="Monotype Corsiva" pitchFamily="66" charset="0"/>
              </a:rPr>
              <a:t>Золотая пропорция»в </a:t>
            </a:r>
            <a:r>
              <a:rPr lang="ru-RU" b="1" dirty="0" smtClean="0">
                <a:effectLst/>
                <a:latin typeface="Monotype Corsiva" pitchFamily="66" charset="0"/>
              </a:rPr>
              <a:t>одежде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911975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535785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52400"/>
            <a:ext cx="8858312" cy="156208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Объедините  в группы данные уравнения </a:t>
            </a:r>
            <a:r>
              <a:rPr lang="ru-RU" sz="3600" dirty="0">
                <a:latin typeface="Monotype Corsiva" pitchFamily="66" charset="0"/>
              </a:rPr>
              <a:t>по определённому признаку </a:t>
            </a:r>
            <a:r>
              <a:rPr lang="ru-RU" sz="3600" dirty="0" smtClean="0">
                <a:latin typeface="Monotype Corsiva" pitchFamily="66" charset="0"/>
              </a:rPr>
              <a:t>. Обоснуйте предложенный вариант.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643050"/>
            <a:ext cx="4171950" cy="638175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500570"/>
            <a:ext cx="4371975" cy="63817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571744"/>
            <a:ext cx="3648075" cy="638175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00438"/>
            <a:ext cx="3790950" cy="638175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928934"/>
            <a:ext cx="2981325" cy="638175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929198"/>
            <a:ext cx="2733675" cy="638175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071678"/>
            <a:ext cx="2028825" cy="638175"/>
          </a:xfrm>
          <a:prstGeom prst="rect">
            <a:avLst/>
          </a:prstGeom>
          <a:noFill/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857892"/>
            <a:ext cx="3086100" cy="638175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500702"/>
            <a:ext cx="4924425" cy="638175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929066"/>
            <a:ext cx="2600325" cy="61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928802"/>
            <a:ext cx="3495675" cy="638175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143248"/>
            <a:ext cx="3238500" cy="619125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000504"/>
            <a:ext cx="3152775" cy="1219200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000240"/>
            <a:ext cx="3905250" cy="638175"/>
          </a:xfrm>
          <a:prstGeom prst="rect">
            <a:avLst/>
          </a:prstGeom>
          <a:noFill/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000372"/>
            <a:ext cx="2695575" cy="619125"/>
          </a:xfrm>
          <a:prstGeom prst="rect">
            <a:avLst/>
          </a:prstGeom>
          <a:noFill/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143380"/>
            <a:ext cx="3600450" cy="110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52400"/>
            <a:ext cx="8858312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Прочитайте данные выражения, при каких значениях   </a:t>
            </a:r>
            <a:r>
              <a:rPr smtClean="0">
                <a:latin typeface="Monotype Corsiva" pitchFamily="66" charset="0"/>
              </a:rPr>
              <a:t>x</a:t>
            </a:r>
            <a:r>
              <a:rPr lang="ru-RU" dirty="0" smtClean="0">
                <a:latin typeface="Monotype Corsiva" pitchFamily="66" charset="0"/>
              </a:rPr>
              <a:t>  данные выражения  не существуют?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357430"/>
            <a:ext cx="642942" cy="1614491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428868"/>
            <a:ext cx="1500198" cy="1571636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143248"/>
            <a:ext cx="342900" cy="61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371477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Monotype Corsiva" pitchFamily="66" charset="0"/>
              </a:rPr>
              <a:t>Все в мире связано в единое начало: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В движенье волн - шекспировский сонет,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В симметрии цветка - основы мирозданья,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А в пенье птиц - симфония планет</a:t>
            </a:r>
            <a:r>
              <a:rPr lang="ru-RU" b="1" dirty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4" descr="header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eade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5" name="Picture 15" descr="1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844550"/>
            <a:ext cx="7740650" cy="6013450"/>
          </a:xfrm>
          <a:prstGeom prst="rect">
            <a:avLst/>
          </a:prstGeom>
          <a:noFill/>
        </p:spPr>
      </p:pic>
      <p:pic>
        <p:nvPicPr>
          <p:cNvPr id="66577" name="Picture 17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-53975"/>
            <a:ext cx="7812087" cy="6911975"/>
          </a:xfrm>
          <a:prstGeom prst="rect">
            <a:avLst/>
          </a:prstGeom>
          <a:noFill/>
        </p:spPr>
      </p:pic>
      <p:pic>
        <p:nvPicPr>
          <p:cNvPr id="66568" name="Picture 8" descr="Роза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384425"/>
            <a:ext cx="3311525" cy="2482850"/>
          </a:xfrm>
          <a:prstGeom prst="rect">
            <a:avLst/>
          </a:prstGeom>
          <a:noFill/>
        </p:spPr>
      </p:pic>
      <p:pic>
        <p:nvPicPr>
          <p:cNvPr id="66569" name="Picture 9" descr="butterfly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51364">
            <a:off x="8243888" y="5805488"/>
            <a:ext cx="666750" cy="762000"/>
          </a:xfrm>
          <a:prstGeom prst="rect">
            <a:avLst/>
          </a:prstGeom>
          <a:noFill/>
        </p:spPr>
      </p:pic>
      <p:pic>
        <p:nvPicPr>
          <p:cNvPr id="66571" name="Picture 11" descr="butterfly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714276">
            <a:off x="1403350" y="4508501"/>
            <a:ext cx="371475" cy="323850"/>
          </a:xfrm>
          <a:prstGeom prst="rect">
            <a:avLst/>
          </a:prstGeom>
          <a:noFill/>
        </p:spPr>
      </p:pic>
      <p:pic>
        <p:nvPicPr>
          <p:cNvPr id="66572" name="Picture 12" descr="butterfly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3284538"/>
            <a:ext cx="952500" cy="476250"/>
          </a:xfrm>
          <a:prstGeom prst="rect">
            <a:avLst/>
          </a:prstGeom>
          <a:noFill/>
        </p:spPr>
      </p:pic>
      <p:pic>
        <p:nvPicPr>
          <p:cNvPr id="66574" name="Picture 14" descr="serd2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284538"/>
            <a:ext cx="857250" cy="3333750"/>
          </a:xfrm>
          <a:prstGeom prst="rect">
            <a:avLst/>
          </a:prstGeom>
          <a:noFill/>
        </p:spPr>
      </p:pic>
      <p:pic>
        <p:nvPicPr>
          <p:cNvPr id="66576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260350"/>
            <a:ext cx="361315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9" name="Picture 19" descr="b5g0245i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84438" y="428604"/>
            <a:ext cx="5873776" cy="5857916"/>
          </a:xfrm>
          <a:prstGeom prst="rect">
            <a:avLst/>
          </a:prstGeom>
          <a:noFill/>
        </p:spPr>
      </p:pic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5832475" cy="1725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Ф О Р М У Л А</a:t>
            </a: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2627313" y="5157788"/>
            <a:ext cx="4968875" cy="1298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 Р А С О Т Ы ?</a:t>
            </a:r>
          </a:p>
        </p:txBody>
      </p:sp>
      <p:pic>
        <p:nvPicPr>
          <p:cNvPr id="66573" name="Picture 13" descr="butterfly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064443">
            <a:off x="-541338" y="692150"/>
            <a:ext cx="10440988" cy="149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2" name="Picture 12" descr="rasteni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00504"/>
            <a:ext cx="8027987" cy="19097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5854" name="Rectangle 14"/>
          <p:cNvSpPr>
            <a:spLocks noGrp="1"/>
          </p:cNvSpPr>
          <p:nvPr>
            <p:ph type="title" idx="4294967295"/>
          </p:nvPr>
        </p:nvSpPr>
        <p:spPr bwMode="auto">
          <a:xfrm>
            <a:off x="4356100" y="274638"/>
            <a:ext cx="4578350" cy="3298825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900" smtClean="0">
                <a:effectLst/>
                <a:latin typeface="Arial" charset="0"/>
              </a:rPr>
              <a:t>Иоганн КЕПЛЕР (Kepler)</a:t>
            </a:r>
            <a:br>
              <a:rPr lang="ru-RU" sz="3900" smtClean="0">
                <a:effectLst/>
                <a:latin typeface="Arial" charset="0"/>
              </a:rPr>
            </a:br>
            <a:r>
              <a:rPr lang="ru-RU" sz="3900" smtClean="0">
                <a:effectLst/>
                <a:latin typeface="Arial" charset="0"/>
              </a:rPr>
              <a:t> (1571-1630), немецкий математик и астроном.</a:t>
            </a:r>
          </a:p>
        </p:txBody>
      </p:sp>
      <p:sp>
        <p:nvSpPr>
          <p:cNvPr id="35856" name="Rectangle 16"/>
          <p:cNvSpPr>
            <a:spLocks noGrp="1"/>
          </p:cNvSpPr>
          <p:nvPr>
            <p:ph type="body" idx="4294967295"/>
          </p:nvPr>
        </p:nvSpPr>
        <p:spPr>
          <a:xfrm>
            <a:off x="2714612" y="5857892"/>
            <a:ext cx="4432300" cy="86360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5400" b="1" i="1" dirty="0" smtClean="0">
                <a:solidFill>
                  <a:srgbClr val="7030A0"/>
                </a:solidFill>
                <a:latin typeface="Arial" charset="0"/>
              </a:rPr>
              <a:t>а/в = </a:t>
            </a:r>
            <a:r>
              <a:rPr lang="ru-RU" sz="5400" b="1" i="1" dirty="0" err="1" smtClean="0">
                <a:solidFill>
                  <a:srgbClr val="7030A0"/>
                </a:solidFill>
                <a:latin typeface="Arial" charset="0"/>
              </a:rPr>
              <a:t>в</a:t>
            </a:r>
            <a:r>
              <a:rPr lang="ru-RU" sz="5400" b="1" i="1" dirty="0" smtClean="0">
                <a:solidFill>
                  <a:srgbClr val="7030A0"/>
                </a:solidFill>
                <a:latin typeface="Arial" charset="0"/>
              </a:rPr>
              <a:t>/с</a:t>
            </a:r>
          </a:p>
        </p:txBody>
      </p:sp>
      <p:pic>
        <p:nvPicPr>
          <p:cNvPr id="35857" name="Picture 17" descr="kep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27574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idx="4294967295"/>
          </p:nvPr>
        </p:nvSpPr>
        <p:spPr>
          <a:xfrm>
            <a:off x="214282" y="571480"/>
            <a:ext cx="8640762" cy="5545137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Arial" charset="0"/>
              </a:rPr>
              <a:t> </a:t>
            </a:r>
            <a:endParaRPr lang="ru-RU" dirty="0" smtClean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>
                <a:latin typeface="Arial" charset="0"/>
              </a:rPr>
              <a:t> </a:t>
            </a:r>
            <a:r>
              <a:rPr lang="ru-RU" b="1" smtClean="0">
                <a:latin typeface="Arial" charset="0"/>
              </a:rPr>
              <a:t>Д</a:t>
            </a:r>
            <a:r>
              <a:rPr lang="ru-RU" sz="2800" b="1" smtClean="0">
                <a:latin typeface="Arial" charset="0"/>
              </a:rPr>
              <a:t>еление </a:t>
            </a:r>
            <a:r>
              <a:rPr lang="ru-RU" sz="2800" b="1" dirty="0" smtClean="0">
                <a:latin typeface="Arial" charset="0"/>
              </a:rPr>
              <a:t>целого на две части, при котором отношение целой части к большей равно отношению  большей части к меньшей.</a:t>
            </a:r>
            <a:r>
              <a:rPr lang="ru-RU" sz="2800" dirty="0" smtClean="0">
                <a:latin typeface="Constantia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Constantia" pitchFamily="18" charset="0"/>
              </a:rPr>
              <a:t>   </a:t>
            </a:r>
            <a:r>
              <a:rPr lang="en-US" sz="3600" b="1" i="1" dirty="0" smtClean="0">
                <a:latin typeface="Times New Roman" pitchFamily="18" charset="0"/>
              </a:rPr>
              <a:t>                                </a:t>
            </a:r>
            <a:r>
              <a:rPr lang="ru-RU" sz="3600" b="1" i="1" dirty="0" smtClean="0">
                <a:latin typeface="Times New Roman" pitchFamily="18" charset="0"/>
              </a:rPr>
              <a:t>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i="1" dirty="0" smtClean="0">
                <a:latin typeface="Times New Roman" pitchFamily="18" charset="0"/>
              </a:rPr>
              <a:t>                                        </a:t>
            </a:r>
            <a:r>
              <a:rPr lang="en-US" sz="3600" b="1" i="1" dirty="0" smtClean="0">
                <a:latin typeface="Times New Roman" pitchFamily="18" charset="0"/>
              </a:rPr>
              <a:t> a</a:t>
            </a:r>
            <a:endParaRPr lang="ru-RU" sz="36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Constantia" pitchFamily="18" charset="0"/>
              </a:rPr>
              <a:t>                        </a:t>
            </a:r>
            <a:endParaRPr lang="en-US" sz="2800" dirty="0" smtClean="0">
              <a:latin typeface="Constant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latin typeface="Constant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i="1" dirty="0" smtClean="0">
                <a:latin typeface="Times New Roman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i="1" dirty="0" smtClean="0">
                <a:latin typeface="Times New Roman" pitchFamily="18" charset="0"/>
              </a:rPr>
              <a:t>                            </a:t>
            </a:r>
            <a:r>
              <a:rPr lang="en-US" sz="3600" b="1" i="1" dirty="0" smtClean="0">
                <a:latin typeface="Times New Roman" pitchFamily="18" charset="0"/>
              </a:rPr>
              <a:t>b </a:t>
            </a:r>
            <a:r>
              <a:rPr lang="ru-RU" sz="3600" b="1" i="1" dirty="0" smtClean="0">
                <a:latin typeface="Times New Roman" pitchFamily="18" charset="0"/>
              </a:rPr>
              <a:t>                               </a:t>
            </a:r>
            <a:r>
              <a:rPr lang="en-US" sz="3600" b="1" i="1" dirty="0" smtClean="0">
                <a:latin typeface="Times New Roman" pitchFamily="18" charset="0"/>
              </a:rPr>
              <a:t>c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dirty="0" smtClean="0">
                <a:solidFill>
                  <a:srgbClr val="5A1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Такое пропорциональное деление отрезка на неравные части называется </a:t>
            </a:r>
            <a:r>
              <a:rPr lang="ru-RU" sz="3600" dirty="0" smtClean="0">
                <a:solidFill>
                  <a:srgbClr val="FFE6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3600" dirty="0" smtClean="0">
                <a:solidFill>
                  <a:srgbClr val="FFE6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6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«Золотым сечением»</a:t>
            </a:r>
            <a:endParaRPr lang="ru-RU" sz="36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dirty="0" smtClean="0">
                <a:latin typeface="Constantia" pitchFamily="18" charset="0"/>
              </a:rPr>
              <a:t>           </a:t>
            </a:r>
            <a:r>
              <a:rPr lang="en-US" sz="4000" dirty="0" smtClean="0">
                <a:latin typeface="Constantia" pitchFamily="18" charset="0"/>
              </a:rPr>
              <a:t>       </a:t>
            </a:r>
            <a:r>
              <a:rPr lang="ru-RU" sz="4000" dirty="0" smtClean="0">
                <a:latin typeface="Constantia" pitchFamily="18" charset="0"/>
              </a:rPr>
              <a:t>            </a:t>
            </a:r>
            <a:r>
              <a:rPr lang="en-US" sz="5400" b="1" i="1" dirty="0" smtClean="0">
                <a:latin typeface="Times New Roman" pitchFamily="18" charset="0"/>
              </a:rPr>
              <a:t>a</a:t>
            </a:r>
            <a:r>
              <a:rPr lang="ru-RU" sz="5400" b="1" i="1" dirty="0" smtClean="0">
                <a:latin typeface="Times New Roman" pitchFamily="18" charset="0"/>
              </a:rPr>
              <a:t> : </a:t>
            </a:r>
            <a:r>
              <a:rPr lang="en-US" sz="5400" b="1" i="1" dirty="0" smtClean="0">
                <a:latin typeface="Times New Roman" pitchFamily="18" charset="0"/>
              </a:rPr>
              <a:t>b </a:t>
            </a:r>
            <a:r>
              <a:rPr lang="ru-RU" sz="5400" b="1" i="1" dirty="0" smtClean="0">
                <a:latin typeface="Times New Roman" pitchFamily="18" charset="0"/>
              </a:rPr>
              <a:t>= </a:t>
            </a:r>
            <a:r>
              <a:rPr lang="en-US" sz="5400" b="1" i="1" dirty="0" smtClean="0">
                <a:latin typeface="Times New Roman" pitchFamily="18" charset="0"/>
              </a:rPr>
              <a:t>b</a:t>
            </a:r>
            <a:r>
              <a:rPr lang="ru-RU" sz="5400" b="1" i="1" dirty="0" smtClean="0">
                <a:latin typeface="Times New Roman" pitchFamily="18" charset="0"/>
              </a:rPr>
              <a:t> : </a:t>
            </a:r>
            <a:r>
              <a:rPr lang="en-US" sz="5400" b="1" i="1" dirty="0" smtClean="0">
                <a:latin typeface="Times New Roman" pitchFamily="18" charset="0"/>
              </a:rPr>
              <a:t>c</a:t>
            </a:r>
            <a:endParaRPr lang="ru-RU" sz="5400" b="1" i="1" dirty="0" smtClean="0">
              <a:latin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14348" y="2500306"/>
            <a:ext cx="6626225" cy="1008062"/>
            <a:chOff x="793" y="2069"/>
            <a:chExt cx="4174" cy="635"/>
          </a:xfrm>
        </p:grpSpPr>
        <p:sp>
          <p:nvSpPr>
            <p:cNvPr id="40963" name="Line 3"/>
            <p:cNvSpPr>
              <a:spLocks noChangeShapeType="1"/>
            </p:cNvSpPr>
            <p:nvPr/>
          </p:nvSpPr>
          <p:spPr bwMode="auto">
            <a:xfrm>
              <a:off x="793" y="2387"/>
              <a:ext cx="417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4" name="Line 4"/>
            <p:cNvSpPr>
              <a:spLocks noChangeShapeType="1"/>
            </p:cNvSpPr>
            <p:nvPr/>
          </p:nvSpPr>
          <p:spPr bwMode="auto">
            <a:xfrm>
              <a:off x="793" y="2296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>
              <a:off x="4967" y="2296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>
              <a:off x="3379" y="2296"/>
              <a:ext cx="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7" name="AutoShape 7"/>
            <p:cNvSpPr>
              <a:spLocks/>
            </p:cNvSpPr>
            <p:nvPr/>
          </p:nvSpPr>
          <p:spPr bwMode="auto">
            <a:xfrm rot="-5400000">
              <a:off x="1995" y="1321"/>
              <a:ext cx="181" cy="2586"/>
            </a:xfrm>
            <a:prstGeom prst="leftBrace">
              <a:avLst>
                <a:gd name="adj1" fmla="val 119061"/>
                <a:gd name="adj2" fmla="val 48032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0968" name="AutoShape 8"/>
            <p:cNvSpPr>
              <a:spLocks/>
            </p:cNvSpPr>
            <p:nvPr/>
          </p:nvSpPr>
          <p:spPr bwMode="auto">
            <a:xfrm rot="5400000">
              <a:off x="2766" y="96"/>
              <a:ext cx="227" cy="4174"/>
            </a:xfrm>
            <a:prstGeom prst="leftBrace">
              <a:avLst>
                <a:gd name="adj1" fmla="val 108198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/>
            </a:p>
          </p:txBody>
        </p:sp>
        <p:sp>
          <p:nvSpPr>
            <p:cNvPr id="40969" name="AutoShape 9"/>
            <p:cNvSpPr>
              <a:spLocks/>
            </p:cNvSpPr>
            <p:nvPr/>
          </p:nvSpPr>
          <p:spPr bwMode="auto">
            <a:xfrm rot="-5400000">
              <a:off x="4082" y="1820"/>
              <a:ext cx="181" cy="1587"/>
            </a:xfrm>
            <a:prstGeom prst="leftBrace">
              <a:avLst>
                <a:gd name="adj1" fmla="val 73066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7" descr="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144000" cy="6215106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title" idx="4294967295"/>
          </p:nvPr>
        </p:nvSpPr>
        <p:spPr bwMode="auto">
          <a:xfrm>
            <a:off x="1403350" y="1052513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17463" algn="ctr" eaLnBrk="1" hangingPunct="1"/>
            <a:r>
              <a:rPr lang="ru-RU" sz="5400" b="1" i="1" dirty="0" smtClean="0">
                <a:solidFill>
                  <a:srgbClr val="FF00FF"/>
                </a:solidFill>
                <a:effectLst/>
                <a:latin typeface="Arial" charset="0"/>
              </a:rPr>
              <a:t>Формула красоты?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5544" name="Picture 8" descr="butterfly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941913">
            <a:off x="366447" y="2405265"/>
            <a:ext cx="66675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5549" name="Object 13"/>
          <p:cNvGraphicFramePr>
            <a:graphicFrameLocks noChangeAspect="1"/>
          </p:cNvGraphicFramePr>
          <p:nvPr/>
        </p:nvGraphicFramePr>
        <p:xfrm>
          <a:off x="2195513" y="2133600"/>
          <a:ext cx="4968875" cy="3105150"/>
        </p:xfrm>
        <a:graphic>
          <a:graphicData uri="http://schemas.openxmlformats.org/presentationml/2006/ole">
            <p:oleObj spid="_x0000_s1026" name="Формула" r:id="rId5" imgW="647419" imgH="406224" progId="Equation.3">
              <p:embed/>
            </p:oleObj>
          </a:graphicData>
        </a:graphic>
      </p:graphicFrame>
      <p:sp>
        <p:nvSpPr>
          <p:cNvPr id="2" name="Текст 2"/>
          <p:cNvSpPr>
            <a:spLocks/>
          </p:cNvSpPr>
          <p:nvPr/>
        </p:nvSpPr>
        <p:spPr bwMode="auto">
          <a:xfrm>
            <a:off x="1357290" y="1285860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463" algn="ctr"/>
            <a:r>
              <a:rPr lang="ru-RU" sz="5400" b="1" i="1" dirty="0">
                <a:solidFill>
                  <a:srgbClr val="AF1583"/>
                </a:solidFill>
              </a:rPr>
              <a:t>Формула гармонии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  <p:bldP spid="2" grpId="0" build="p"/>
    </p:bldLst>
  </p:timing>
</p:sld>
</file>

<file path=ppt/theme/theme1.xml><?xml version="1.0" encoding="utf-8"?>
<a:theme xmlns:a="http://schemas.openxmlformats.org/drawingml/2006/main" name="schoolpresentation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EdBackToSchl</Template>
  <TotalTime>77</TotalTime>
  <Words>133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schoolpresentation</vt:lpstr>
      <vt:lpstr>Формула</vt:lpstr>
      <vt:lpstr>Слайд 1</vt:lpstr>
      <vt:lpstr> Объедините  в группы данные уравнения по определённому признаку . Обоснуйте предложенный вариант.  </vt:lpstr>
      <vt:lpstr>Слайд 3</vt:lpstr>
      <vt:lpstr>Прочитайте данные выражения, при каких значениях   x  данные выражения  не существуют?</vt:lpstr>
      <vt:lpstr>Все в мире связано в единое начало: В движенье волн - шекспировский сонет, В симметрии цветка - основы мирозданья, А в пенье птиц - симфония планет.</vt:lpstr>
      <vt:lpstr>Слайд 6</vt:lpstr>
      <vt:lpstr>Иоганн КЕПЛЕР (Kepler)  (1571-1630), немецкий математик и астроном.</vt:lpstr>
      <vt:lpstr>Слайд 8</vt:lpstr>
      <vt:lpstr>Формула красоты?</vt:lpstr>
      <vt:lpstr>«Золотая пропорция» в архитектуре</vt:lpstr>
      <vt:lpstr>«Золотая пропорция»в одежде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10</cp:revision>
  <dcterms:created xsi:type="dcterms:W3CDTF">2013-02-13T17:38:10Z</dcterms:created>
  <dcterms:modified xsi:type="dcterms:W3CDTF">2013-02-13T19:12:31Z</dcterms:modified>
</cp:coreProperties>
</file>