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0" r:id="rId2"/>
    <p:sldId id="265" r:id="rId3"/>
    <p:sldId id="259" r:id="rId4"/>
    <p:sldId id="260" r:id="rId5"/>
    <p:sldId id="261" r:id="rId6"/>
    <p:sldId id="271" r:id="rId7"/>
    <p:sldId id="262" r:id="rId8"/>
    <p:sldId id="266" r:id="rId9"/>
    <p:sldId id="267" r:id="rId10"/>
    <p:sldId id="263" r:id="rId11"/>
    <p:sldId id="268" r:id="rId12"/>
    <p:sldId id="269" r:id="rId13"/>
    <p:sldId id="272" r:id="rId14"/>
    <p:sldId id="273" r:id="rId15"/>
    <p:sldId id="274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3054" y="20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866E4C-20E6-4D2A-8221-30C7E41DD7FB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4DF4AB-A13D-4D73-AE0D-B4EAFCC01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8EF221-F1A3-4A4D-B280-385E370AB7B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F0E0A7-0D34-4456-9B10-9401AC7D237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0887E-FBD8-4E84-986F-FD47E71374C1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4A2B-71A5-47D5-AA94-E987E7AA0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80C2A-72E6-48CE-875E-4076F74F478A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1CAA3-FF51-456B-9572-B2BEEB43D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3A015-E06A-4046-9CD7-08E9C1C3CE1C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87F8F-E598-4209-B593-D86BBAE75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A370E-8F4F-49FB-812F-BFE4CE693BA3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5C039-CFA2-4883-9F6E-75D9C8BF0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170A-096B-4F50-B2FB-C9735BA13F4E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16AFB-707F-43C9-A77E-D0949DA81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9B24-40F4-445E-B575-6F450FD450E6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736D-C9DD-4B6C-A52F-9093A7CCC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1E545-1D0F-40F1-9F30-B05F22832DFA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1782-AD1B-4917-869E-4B1909BFB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45207-6615-47E3-A1A0-9F7C2D7A83AA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5C8E-25FA-4491-8737-6B646EF48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74EBE-4CF8-43DC-9103-709EC71AF6EE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76E25-86F5-400B-B11D-22A9D1855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34C65-65B7-4852-A18F-74121156EDBC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B8530-D656-41CA-BBCC-44A0D5B09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8D20-70E5-44AA-809A-11ACF805E02F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CC9F-D3F3-4C52-B958-145346089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4CFDA8-D6F0-4D79-B037-319F4C6F9E0C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85DA24-6E81-44C9-BD3B-A10EED74C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785950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 Знаний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4929188"/>
            <a:ext cx="5572125" cy="1714500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002060"/>
                </a:solidFill>
                <a:latin typeface="Arial" charset="0"/>
              </a:rPr>
              <a:t>Павлова Галина Александровна</a:t>
            </a:r>
          </a:p>
          <a:p>
            <a:pPr algn="l" eaLnBrk="1" hangingPunct="1"/>
            <a:r>
              <a:rPr lang="ru-RU" sz="2400" smtClean="0">
                <a:solidFill>
                  <a:srgbClr val="002060"/>
                </a:solidFill>
                <a:latin typeface="Arial" charset="0"/>
              </a:rPr>
              <a:t>Учитель начальных классов</a:t>
            </a:r>
          </a:p>
          <a:p>
            <a:pPr algn="l" eaLnBrk="1" hangingPunct="1"/>
            <a:r>
              <a:rPr lang="ru-RU" sz="2400" smtClean="0">
                <a:solidFill>
                  <a:srgbClr val="002060"/>
                </a:solidFill>
                <a:latin typeface="Arial" charset="0"/>
              </a:rPr>
              <a:t>МКОУ «Марьяновская СОШ №2»</a:t>
            </a:r>
          </a:p>
          <a:p>
            <a:pPr algn="l" eaLnBrk="1" hangingPunct="1"/>
            <a:r>
              <a:rPr lang="ru-RU" sz="2400" smtClean="0">
                <a:solidFill>
                  <a:srgbClr val="002060"/>
                </a:solidFill>
                <a:latin typeface="Arial" charset="0"/>
              </a:rPr>
              <a:t>Марьяновский район,Омская область</a:t>
            </a: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000100" y="2643182"/>
            <a:ext cx="7286676" cy="1181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"Семья и семейные ценности"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786563" y="3714750"/>
            <a:ext cx="828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Уют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28750" y="5143500"/>
            <a:ext cx="2160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Спокойствие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286125" y="2643188"/>
            <a:ext cx="1358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Вражда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000750" y="2928938"/>
            <a:ext cx="156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Здоровье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000125" y="17145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Болезнь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71625" y="2643188"/>
            <a:ext cx="1384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Любовь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857625" y="1357313"/>
            <a:ext cx="1795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Ненависть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500688" y="4572000"/>
            <a:ext cx="1417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Чистота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71625" y="3571875"/>
            <a:ext cx="1171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Добро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500563" y="3571875"/>
            <a:ext cx="139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Счастье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572125" y="2214563"/>
            <a:ext cx="1104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Ссора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715125" y="1357313"/>
            <a:ext cx="1373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Дружба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500438" y="4286250"/>
            <a:ext cx="1579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Согласие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500563" y="5429250"/>
            <a:ext cx="1570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Грубость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  <p:bldP spid="8" grpId="0"/>
      <p:bldP spid="9" grpId="0"/>
      <p:bldP spid="9" grpId="1"/>
      <p:bldP spid="10" grpId="0"/>
      <p:bldP spid="11" grpId="0"/>
      <p:bldP spid="12" grpId="0"/>
      <p:bldP spid="12" grpId="1"/>
      <p:bldP spid="13" grpId="0"/>
      <p:bldP spid="13" grpId="1"/>
      <p:bldP spid="14" grpId="0"/>
      <p:bldP spid="15" grpId="0"/>
      <p:bldP spid="15" grpId="1"/>
      <p:bldP spid="16" grpId="0"/>
      <p:bldP spid="16" grpId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Закончи  пословицу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любовь да совет, там и горя …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мир и лад, не нужен и …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Лучший клад, когда в семье …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гостях хорошо, а дома …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своём доме и стены …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семье разлад, так и дому …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Доброе братство лучше …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Вся семья вместе,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132263" y="53340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Admin\Рабочий стол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sp>
        <p:nvSpPr>
          <p:cNvPr id="99" name="Прямоугольник 98"/>
          <p:cNvSpPr>
            <a:spLocks noChangeArrowheads="1"/>
          </p:cNvSpPr>
          <p:nvPr/>
        </p:nvSpPr>
        <p:spPr bwMode="auto">
          <a:xfrm>
            <a:off x="1571625" y="2500313"/>
            <a:ext cx="2000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любить свою семью</a:t>
            </a:r>
          </a:p>
        </p:txBody>
      </p:sp>
      <p:sp>
        <p:nvSpPr>
          <p:cNvPr id="100" name="Прямоугольник 99"/>
          <p:cNvSpPr>
            <a:spLocks noChangeArrowheads="1"/>
          </p:cNvSpPr>
          <p:nvPr/>
        </p:nvSpPr>
        <p:spPr bwMode="auto">
          <a:xfrm>
            <a:off x="1571625" y="3500438"/>
            <a:ext cx="2143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быть внимательным</a:t>
            </a:r>
          </a:p>
        </p:txBody>
      </p:sp>
      <p:sp>
        <p:nvSpPr>
          <p:cNvPr id="101" name="Прямоугольник 100"/>
          <p:cNvSpPr>
            <a:spLocks noChangeArrowheads="1"/>
          </p:cNvSpPr>
          <p:nvPr/>
        </p:nvSpPr>
        <p:spPr bwMode="auto">
          <a:xfrm>
            <a:off x="1571625" y="4429125"/>
            <a:ext cx="174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заботливым</a:t>
            </a:r>
          </a:p>
        </p:txBody>
      </p:sp>
      <p:sp>
        <p:nvSpPr>
          <p:cNvPr id="102" name="Прямоугольник 101"/>
          <p:cNvSpPr>
            <a:spLocks noChangeArrowheads="1"/>
          </p:cNvSpPr>
          <p:nvPr/>
        </p:nvSpPr>
        <p:spPr bwMode="auto">
          <a:xfrm>
            <a:off x="1571625" y="5072063"/>
            <a:ext cx="1390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помогать</a:t>
            </a:r>
          </a:p>
        </p:txBody>
      </p:sp>
      <p:sp>
        <p:nvSpPr>
          <p:cNvPr id="103" name="Прямоугольник 102"/>
          <p:cNvSpPr>
            <a:spLocks noChangeArrowheads="1"/>
          </p:cNvSpPr>
          <p:nvPr/>
        </p:nvSpPr>
        <p:spPr bwMode="auto">
          <a:xfrm>
            <a:off x="5959475" y="3429000"/>
            <a:ext cx="132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огорчать</a:t>
            </a:r>
          </a:p>
        </p:txBody>
      </p:sp>
      <p:sp>
        <p:nvSpPr>
          <p:cNvPr id="104" name="Прямоугольник 103"/>
          <p:cNvSpPr>
            <a:spLocks noChangeArrowheads="1"/>
          </p:cNvSpPr>
          <p:nvPr/>
        </p:nvSpPr>
        <p:spPr bwMode="auto">
          <a:xfrm>
            <a:off x="5989638" y="4252913"/>
            <a:ext cx="1296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ругаться</a:t>
            </a:r>
          </a:p>
        </p:txBody>
      </p:sp>
      <p:sp>
        <p:nvSpPr>
          <p:cNvPr id="105" name="Прямоугольник 104"/>
          <p:cNvSpPr>
            <a:spLocks noChangeArrowheads="1"/>
          </p:cNvSpPr>
          <p:nvPr/>
        </p:nvSpPr>
        <p:spPr bwMode="auto">
          <a:xfrm>
            <a:off x="5969000" y="5072063"/>
            <a:ext cx="1531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предавать</a:t>
            </a:r>
          </a:p>
        </p:txBody>
      </p:sp>
      <p:sp>
        <p:nvSpPr>
          <p:cNvPr id="106" name="Прямоугольник 105"/>
          <p:cNvSpPr>
            <a:spLocks noChangeArrowheads="1"/>
          </p:cNvSpPr>
          <p:nvPr/>
        </p:nvSpPr>
        <p:spPr bwMode="auto">
          <a:xfrm>
            <a:off x="6005513" y="2643188"/>
            <a:ext cx="1209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грубить</a:t>
            </a:r>
          </a:p>
        </p:txBody>
      </p:sp>
      <p:sp>
        <p:nvSpPr>
          <p:cNvPr id="107" name="Овал 106"/>
          <p:cNvSpPr/>
          <p:nvPr/>
        </p:nvSpPr>
        <p:spPr>
          <a:xfrm>
            <a:off x="500063" y="2357438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113" name="Овал 112"/>
          <p:cNvSpPr/>
          <p:nvPr/>
        </p:nvSpPr>
        <p:spPr>
          <a:xfrm>
            <a:off x="500063" y="2857500"/>
            <a:ext cx="500062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14" name="Овал 113"/>
          <p:cNvSpPr/>
          <p:nvPr/>
        </p:nvSpPr>
        <p:spPr>
          <a:xfrm>
            <a:off x="500063" y="335756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115" name="Овал 114"/>
          <p:cNvSpPr/>
          <p:nvPr/>
        </p:nvSpPr>
        <p:spPr>
          <a:xfrm>
            <a:off x="500063" y="3857625"/>
            <a:ext cx="500062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16" name="Овал 115"/>
          <p:cNvSpPr/>
          <p:nvPr/>
        </p:nvSpPr>
        <p:spPr>
          <a:xfrm>
            <a:off x="500063" y="4357688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117" name="Овал 116"/>
          <p:cNvSpPr/>
          <p:nvPr/>
        </p:nvSpPr>
        <p:spPr>
          <a:xfrm>
            <a:off x="500063" y="4857750"/>
            <a:ext cx="500062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18" name="Овал 117"/>
          <p:cNvSpPr/>
          <p:nvPr/>
        </p:nvSpPr>
        <p:spPr>
          <a:xfrm>
            <a:off x="500063" y="535781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14313" y="5857875"/>
            <a:ext cx="8715375" cy="100012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3" name="Прямая соединительная линия 62"/>
          <p:cNvCxnSpPr>
            <a:stCxn id="61" idx="1"/>
          </p:cNvCxnSpPr>
          <p:nvPr/>
        </p:nvCxnSpPr>
        <p:spPr>
          <a:xfrm rot="10800000" flipH="1" flipV="1">
            <a:off x="214313" y="6357938"/>
            <a:ext cx="8715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2535238" y="6108700"/>
            <a:ext cx="5000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5965825" y="6107113"/>
            <a:ext cx="5000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4322763" y="6607175"/>
            <a:ext cx="5000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2786063" y="5857875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начало начал</a:t>
            </a: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6215063" y="5857875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очаг</a:t>
            </a: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214313" y="5857875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кров</a:t>
            </a: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214313" y="6334125"/>
            <a:ext cx="4357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причал</a:t>
            </a: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4572000" y="6334125"/>
            <a:ext cx="4357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крепость</a:t>
            </a:r>
          </a:p>
        </p:txBody>
      </p:sp>
      <p:sp>
        <p:nvSpPr>
          <p:cNvPr id="71" name="Овал 70"/>
          <p:cNvSpPr/>
          <p:nvPr/>
        </p:nvSpPr>
        <p:spPr>
          <a:xfrm>
            <a:off x="1000125" y="2357438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2" name="Овал 71"/>
          <p:cNvSpPr/>
          <p:nvPr/>
        </p:nvSpPr>
        <p:spPr>
          <a:xfrm>
            <a:off x="1000125" y="2857500"/>
            <a:ext cx="500063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73" name="Овал 72"/>
          <p:cNvSpPr/>
          <p:nvPr/>
        </p:nvSpPr>
        <p:spPr>
          <a:xfrm>
            <a:off x="1000125" y="335756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7" name="Овал 76"/>
          <p:cNvSpPr/>
          <p:nvPr/>
        </p:nvSpPr>
        <p:spPr>
          <a:xfrm>
            <a:off x="1000125" y="3857625"/>
            <a:ext cx="500063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79" name="Овал 78"/>
          <p:cNvSpPr/>
          <p:nvPr/>
        </p:nvSpPr>
        <p:spPr>
          <a:xfrm>
            <a:off x="1000125" y="4357688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81" name="Овал 80"/>
          <p:cNvSpPr/>
          <p:nvPr/>
        </p:nvSpPr>
        <p:spPr>
          <a:xfrm>
            <a:off x="1000125" y="4857750"/>
            <a:ext cx="500063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82" name="Овал 81"/>
          <p:cNvSpPr/>
          <p:nvPr/>
        </p:nvSpPr>
        <p:spPr>
          <a:xfrm>
            <a:off x="1000125" y="535781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3" name="Овал 82"/>
          <p:cNvSpPr/>
          <p:nvPr/>
        </p:nvSpPr>
        <p:spPr>
          <a:xfrm>
            <a:off x="8072438" y="2357438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88" name="Овал 87"/>
          <p:cNvSpPr/>
          <p:nvPr/>
        </p:nvSpPr>
        <p:spPr>
          <a:xfrm>
            <a:off x="8072438" y="2857500"/>
            <a:ext cx="500062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91" name="Овал 90"/>
          <p:cNvSpPr/>
          <p:nvPr/>
        </p:nvSpPr>
        <p:spPr>
          <a:xfrm>
            <a:off x="8072438" y="335756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92" name="Овал 91"/>
          <p:cNvSpPr/>
          <p:nvPr/>
        </p:nvSpPr>
        <p:spPr>
          <a:xfrm>
            <a:off x="8072438" y="3857625"/>
            <a:ext cx="500062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93" name="Овал 92"/>
          <p:cNvSpPr/>
          <p:nvPr/>
        </p:nvSpPr>
        <p:spPr>
          <a:xfrm>
            <a:off x="8072438" y="4357688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95" name="Овал 94"/>
          <p:cNvSpPr/>
          <p:nvPr/>
        </p:nvSpPr>
        <p:spPr>
          <a:xfrm>
            <a:off x="8072438" y="4857750"/>
            <a:ext cx="500062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8" name="Овал 107"/>
          <p:cNvSpPr/>
          <p:nvPr/>
        </p:nvSpPr>
        <p:spPr>
          <a:xfrm>
            <a:off x="8072438" y="535781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Овал 108"/>
          <p:cNvSpPr/>
          <p:nvPr/>
        </p:nvSpPr>
        <p:spPr>
          <a:xfrm>
            <a:off x="7572375" y="2357438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110" name="Овал 109"/>
          <p:cNvSpPr/>
          <p:nvPr/>
        </p:nvSpPr>
        <p:spPr>
          <a:xfrm>
            <a:off x="7572375" y="2857500"/>
            <a:ext cx="500063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11" name="Овал 110"/>
          <p:cNvSpPr/>
          <p:nvPr/>
        </p:nvSpPr>
        <p:spPr>
          <a:xfrm>
            <a:off x="7572375" y="335756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12" name="Овал 111"/>
          <p:cNvSpPr/>
          <p:nvPr/>
        </p:nvSpPr>
        <p:spPr>
          <a:xfrm>
            <a:off x="7572375" y="3857625"/>
            <a:ext cx="500063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119" name="Овал 118"/>
          <p:cNvSpPr/>
          <p:nvPr/>
        </p:nvSpPr>
        <p:spPr>
          <a:xfrm>
            <a:off x="7572375" y="4357688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7572375" y="4857750"/>
            <a:ext cx="500063" cy="500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7572375" y="535781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1785938" y="192881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23" name="Овал 122"/>
          <p:cNvSpPr/>
          <p:nvPr/>
        </p:nvSpPr>
        <p:spPr>
          <a:xfrm>
            <a:off x="2786063" y="192881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29" name="Овал 128"/>
          <p:cNvSpPr/>
          <p:nvPr/>
        </p:nvSpPr>
        <p:spPr>
          <a:xfrm>
            <a:off x="2286000" y="192881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30" name="Овал 129"/>
          <p:cNvSpPr/>
          <p:nvPr/>
        </p:nvSpPr>
        <p:spPr>
          <a:xfrm>
            <a:off x="3286125" y="192881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31" name="Овал 130"/>
          <p:cNvSpPr/>
          <p:nvPr/>
        </p:nvSpPr>
        <p:spPr>
          <a:xfrm>
            <a:off x="3786188" y="192881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4286250" y="192881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33" name="Овал 132"/>
          <p:cNvSpPr/>
          <p:nvPr/>
        </p:nvSpPr>
        <p:spPr>
          <a:xfrm>
            <a:off x="4786313" y="192881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5286375" y="192881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35" name="Овал 134"/>
          <p:cNvSpPr/>
          <p:nvPr/>
        </p:nvSpPr>
        <p:spPr>
          <a:xfrm>
            <a:off x="5786438" y="192881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36" name="Овал 135"/>
          <p:cNvSpPr/>
          <p:nvPr/>
        </p:nvSpPr>
        <p:spPr>
          <a:xfrm>
            <a:off x="6286500" y="192881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37" name="Овал 136"/>
          <p:cNvSpPr/>
          <p:nvPr/>
        </p:nvSpPr>
        <p:spPr>
          <a:xfrm>
            <a:off x="6786563" y="192881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39" name="Овал 138"/>
          <p:cNvSpPr/>
          <p:nvPr/>
        </p:nvSpPr>
        <p:spPr>
          <a:xfrm>
            <a:off x="1285875" y="192881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Овал 139"/>
          <p:cNvSpPr/>
          <p:nvPr/>
        </p:nvSpPr>
        <p:spPr>
          <a:xfrm>
            <a:off x="785813" y="192881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7215188" y="1928813"/>
            <a:ext cx="500062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Овал 141"/>
          <p:cNvSpPr/>
          <p:nvPr/>
        </p:nvSpPr>
        <p:spPr>
          <a:xfrm>
            <a:off x="7715250" y="1928813"/>
            <a:ext cx="500063" cy="5000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74"/>
          <p:cNvGrpSpPr>
            <a:grpSpLocks/>
          </p:cNvGrpSpPr>
          <p:nvPr/>
        </p:nvGrpSpPr>
        <p:grpSpPr bwMode="auto">
          <a:xfrm>
            <a:off x="3821113" y="3178175"/>
            <a:ext cx="1430337" cy="1501775"/>
            <a:chOff x="3821902" y="3178967"/>
            <a:chExt cx="1428760" cy="1500199"/>
          </a:xfrm>
        </p:grpSpPr>
        <p:sp>
          <p:nvSpPr>
            <p:cNvPr id="39" name="Прямоугольник 38"/>
            <p:cNvSpPr/>
            <p:nvPr/>
          </p:nvSpPr>
          <p:spPr>
            <a:xfrm rot="5400000">
              <a:off x="3786975" y="3215480"/>
              <a:ext cx="1500199" cy="14271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 rot="5400000">
              <a:off x="4500583" y="3929087"/>
              <a:ext cx="750099" cy="7500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 rot="10800000">
              <a:off x="3821902" y="3929067"/>
              <a:ext cx="678701" cy="1585"/>
            </a:xfrm>
            <a:prstGeom prst="lin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Равнобедренный треугольник 160"/>
          <p:cNvSpPr/>
          <p:nvPr/>
        </p:nvSpPr>
        <p:spPr>
          <a:xfrm>
            <a:off x="857250" y="214313"/>
            <a:ext cx="7358063" cy="164306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Прямоугольник 96"/>
          <p:cNvSpPr>
            <a:spLocks noChangeArrowheads="1"/>
          </p:cNvSpPr>
          <p:nvPr/>
        </p:nvSpPr>
        <p:spPr bwMode="auto">
          <a:xfrm rot="-1451339">
            <a:off x="2546350" y="917575"/>
            <a:ext cx="134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любовь</a:t>
            </a:r>
          </a:p>
        </p:txBody>
      </p:sp>
      <p:sp>
        <p:nvSpPr>
          <p:cNvPr id="98" name="Прямоугольник 97"/>
          <p:cNvSpPr>
            <a:spLocks noChangeArrowheads="1"/>
          </p:cNvSpPr>
          <p:nvPr/>
        </p:nvSpPr>
        <p:spPr bwMode="auto">
          <a:xfrm rot="1440000">
            <a:off x="5122863" y="919163"/>
            <a:ext cx="14049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доверие</a:t>
            </a:r>
          </a:p>
        </p:txBody>
      </p:sp>
      <p:sp>
        <p:nvSpPr>
          <p:cNvPr id="96" name="Прямоугольник 95"/>
          <p:cNvSpPr>
            <a:spLocks noChangeArrowheads="1"/>
          </p:cNvSpPr>
          <p:nvPr/>
        </p:nvSpPr>
        <p:spPr bwMode="auto">
          <a:xfrm>
            <a:off x="3429000" y="1285875"/>
            <a:ext cx="2109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понимание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48" grpId="0"/>
      <p:bldP spid="71" grpId="0" animBg="1"/>
      <p:bldP spid="72" grpId="0" animBg="1"/>
      <p:bldP spid="73" grpId="0" animBg="1"/>
      <p:bldP spid="77" grpId="0" animBg="1"/>
      <p:bldP spid="79" grpId="0" animBg="1"/>
      <p:bldP spid="81" grpId="0" animBg="1"/>
      <p:bldP spid="82" grpId="0" animBg="1"/>
      <p:bldP spid="83" grpId="0" animBg="1"/>
      <p:bldP spid="88" grpId="0" animBg="1"/>
      <p:bldP spid="91" grpId="0" animBg="1"/>
      <p:bldP spid="92" grpId="0" animBg="1"/>
      <p:bldP spid="93" grpId="0" animBg="1"/>
      <p:bldP spid="95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9" grpId="0" animBg="1"/>
      <p:bldP spid="140" grpId="0" animBg="1"/>
      <p:bldP spid="141" grpId="0" animBg="1"/>
      <p:bldP spid="142" grpId="0" animBg="1"/>
      <p:bldP spid="161" grpId="0" animBg="1"/>
      <p:bldP spid="97" grpId="0"/>
      <p:bldP spid="98" grpId="0"/>
      <p:bldP spid="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в шутку и в серьёз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148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1. Какое выражение стало символом большой семьи: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а) Трое в лодке;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б) Четверо за компьютером;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в) Пятеро в ванной;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г) Семеро по лавкам.</a:t>
            </a:r>
          </a:p>
          <a:p>
            <a:pPr eaLnBrk="1" hangingPunct="1">
              <a:buFont typeface="Arial" charset="0"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2. Есть буквенная семья, в которой, согласно многочисленным стихам, 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«33 родных сестрицы». Что это за семья?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214438" y="5786438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3. Цветок – символ семьи.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4. Какое растение олицетворяет собой одновременно и родного, и приёмного родственника?</a:t>
            </a:r>
          </a:p>
          <a:p>
            <a:pPr eaLnBrk="1" hangingPunct="1">
              <a:buFont typeface="Arial" charset="0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11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5. О какой русской игрушке эта цитата: «Она олицетворяет идею крепкой семьи, достатка, продолжения рода, несёт в себе идею единства»?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714875" y="857250"/>
            <a:ext cx="16240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000">
                <a:latin typeface="Times New Roman" pitchFamily="18" charset="0"/>
                <a:cs typeface="Times New Roman" pitchFamily="18" charset="0"/>
              </a:rPr>
              <a:t>ромашка</a:t>
            </a:r>
            <a:endParaRPr lang="ru-RU" sz="3000">
              <a:latin typeface="Calibri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215063" y="2857500"/>
            <a:ext cx="25082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000">
                <a:latin typeface="Times New Roman" pitchFamily="18" charset="0"/>
                <a:cs typeface="Times New Roman" pitchFamily="18" charset="0"/>
              </a:rPr>
              <a:t>мать-и-мачеха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143375" y="5072063"/>
            <a:ext cx="20589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000">
                <a:latin typeface="Times New Roman" pitchFamily="18" charset="0"/>
                <a:cs typeface="Times New Roman" pitchFamily="18" charset="0"/>
              </a:rPr>
              <a:t>о матрёшке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28625" y="500063"/>
            <a:ext cx="8229600" cy="5286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6. Как звучит русская «фруктовая» пословица о том, кто унаследовал плохое, неблаговидное поведение от отца или матери?</a:t>
            </a:r>
          </a:p>
          <a:p>
            <a:pPr eaLnBrk="1" hangingPunct="1">
              <a:buFont typeface="Arial" charset="0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7. Какую погоду не в силах предсказать синоптики?</a:t>
            </a:r>
          </a:p>
          <a:p>
            <a:pPr eaLnBrk="1" hangingPunct="1">
              <a:buFont typeface="Arial" charset="0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8. На Руси, когда вся семья собиралась за новогодним столом, дети связывали ножки стола лыковой верёвкой. Что символизировал этот новогодний обычай?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857500" y="1928813"/>
            <a:ext cx="6029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«Яблоко от яблони недалеко падает»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072313" y="3071813"/>
            <a:ext cx="12573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000">
                <a:latin typeface="Times New Roman" pitchFamily="18" charset="0"/>
                <a:cs typeface="Times New Roman" pitchFamily="18" charset="0"/>
              </a:rPr>
              <a:t>в доме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28625" y="5473700"/>
            <a:ext cx="64293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>
                <a:latin typeface="Times New Roman" pitchFamily="18" charset="0"/>
                <a:cs typeface="Times New Roman" pitchFamily="18" charset="0"/>
              </a:rPr>
              <a:t>это означало, что семья в наступающем году будет крепкой и не должна разлучаться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Что на свете всего дороже?</a:t>
            </a:r>
          </a:p>
          <a:p>
            <a:pPr algn="ctr" eaLnBrk="1" hangingPunct="1">
              <a:buFont typeface="Arial" charset="0"/>
              <a:buNone/>
            </a:pPr>
            <a:r>
              <a:rPr lang="ru-RU" sz="3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Семья.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А что значит семья?</a:t>
            </a:r>
          </a:p>
          <a:p>
            <a:pPr algn="ctr" eaLnBrk="1" hangingPunct="1">
              <a:buFont typeface="Arial" charset="0"/>
              <a:buNone/>
            </a:pPr>
            <a:r>
              <a:rPr lang="ru-RU" sz="3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– семь я.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Без чего не может быть она?</a:t>
            </a:r>
          </a:p>
          <a:p>
            <a:pPr algn="ctr" eaLnBrk="1" hangingPunct="1">
              <a:buFont typeface="Arial" charset="0"/>
              <a:buNone/>
            </a:pPr>
            <a:r>
              <a:rPr lang="ru-RU" sz="3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папы, мамы и меня.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А чем же скреплена она?</a:t>
            </a:r>
          </a:p>
          <a:p>
            <a:pPr algn="ctr" eaLnBrk="1" hangingPunct="1">
              <a:buFont typeface="Arial" charset="0"/>
              <a:buNone/>
            </a:pPr>
            <a:r>
              <a:rPr lang="ru-RU" sz="3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Любовью, заботой и теплом.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Ведь все мы связаны семьёй.</a:t>
            </a:r>
          </a:p>
          <a:p>
            <a:pPr algn="ctr"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500" y="1571625"/>
            <a:ext cx="4657725" cy="3186113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всё это только игра,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ею сказать мы хотели: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Великое чудо семья!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в жизни важнее цели!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Храните её! Берегите!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elanskaya.edusite.ru/images/p43_6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071563"/>
            <a:ext cx="3643313" cy="4357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s012.radikal.ru/i320/1011/2f/ddf97c2c3fc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765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00563" y="285750"/>
            <a:ext cx="464343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Кто на кухне с поварёшкой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У плиты всегда стоит,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Кто нам штопает одёжку,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Пылесосом кто гудит?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Кто на свете всех вкуснее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Пирожки всегда печёт,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Даже папы кто главнее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И кому в семье почёт?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286625" y="3786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313" y="3143250"/>
            <a:ext cx="42148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кем же я ходил на пруд?</a:t>
            </a:r>
          </a:p>
          <a:p>
            <a:pPr eaLnBrk="0" hangingPunct="0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 у нас рыбалка,</a:t>
            </a:r>
          </a:p>
          <a:p>
            <a:pPr eaLnBrk="0" hangingPunct="0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рыбы не клюют,</a:t>
            </a:r>
          </a:p>
          <a:p>
            <a:pPr eaLnBrk="0" hangingPunct="0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Что, конечно, жалко!</a:t>
            </a:r>
          </a:p>
          <a:p>
            <a:pPr eaLnBrk="0" hangingPunct="0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Дня четыре или пять</a:t>
            </a:r>
          </a:p>
          <a:p>
            <a:pPr eaLnBrk="0" hangingPunct="0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приносим рыбы…</a:t>
            </a:r>
          </a:p>
          <a:p>
            <a:pPr eaLnBrk="0" hangingPunct="0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Скажет бабушка опять: </a:t>
            </a:r>
          </a:p>
          <a:p>
            <a:pPr eaLnBrk="0" hangingPunct="0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 на том спасибо»! </a:t>
            </a:r>
          </a:p>
        </p:txBody>
      </p:sp>
      <p:pic>
        <p:nvPicPr>
          <p:cNvPr id="19458" name="Picture 2" descr="http://detochka.ru/upload/iblock/c17/gzmrhul%20hfyly%20qvnyxen%20f%20oxiao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3500462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74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4313" y="357188"/>
            <a:ext cx="41433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Кто любовью согревает,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Всё на свете успевает,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Даже поиграть чуток?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Кто тебя всегда утешет,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И умоет, и причешет, 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Кто заботится о вас,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Hе смыкая ночью глаз?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285875" y="3000375"/>
            <a:ext cx="184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786313" y="357188"/>
            <a:ext cx="40005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всё может, всё умеет,</a:t>
            </a:r>
          </a:p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храбрее и сильнее,</a:t>
            </a:r>
          </a:p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Штанга для него как вата,</a:t>
            </a:r>
          </a:p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Ну, конечно, это - …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500938" y="1428750"/>
            <a:ext cx="184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4313" y="3786188"/>
            <a:ext cx="32861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Это маленькое, пищащее, доставляющее много хлопот существо, но его очень любят…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285875" y="5651500"/>
            <a:ext cx="184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://900igr.net/datas/chelovek/Otkuda-ja-vzjalsja-2.files/0024-024-Mama-i-papa-ochen-ljubjat-svoego-malysha.jpg"/>
          <p:cNvPicPr>
            <a:picLocks noChangeAspect="1" noChangeArrowheads="1"/>
          </p:cNvPicPr>
          <p:nvPr/>
        </p:nvPicPr>
        <p:blipFill>
          <a:blip r:embed="rId3"/>
          <a:srcRect l="13543" t="11111" r="42708" b="12499"/>
          <a:stretch>
            <a:fillRect/>
          </a:stretch>
        </p:blipFill>
        <p:spPr bwMode="auto">
          <a:xfrm>
            <a:off x="3643306" y="2571744"/>
            <a:ext cx="3000396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8434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42910" y="428604"/>
            <a:ext cx="7858180" cy="55007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Семья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и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семейные  ценности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-928688"/>
            <a:ext cx="9286875" cy="778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42910" y="428604"/>
            <a:ext cx="7858180" cy="55007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0" y="0"/>
            <a:ext cx="6000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900"/>
          </a:p>
          <a:p>
            <a:pPr eaLnBrk="0" hangingPunct="0"/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</a:p>
          <a:p>
            <a:pPr eaLnBrk="0" hangingPunct="0"/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0"/>
            <a:ext cx="1979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lang="ru-RU" sz="9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429375" y="3571875"/>
            <a:ext cx="2714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В. Сухомлинский                                                                          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285720" y="0"/>
            <a:ext cx="8501122" cy="450057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"Семья - это та среда,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где человек должен учиться творить добро".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Выноска-облако 10"/>
          <p:cNvSpPr/>
          <p:nvPr/>
        </p:nvSpPr>
        <p:spPr>
          <a:xfrm>
            <a:off x="214313" y="0"/>
            <a:ext cx="5500687" cy="2000250"/>
          </a:xfrm>
          <a:prstGeom prst="cloudCallout">
            <a:avLst/>
          </a:prstGeom>
          <a:solidFill>
            <a:srgbClr val="FFFF00">
              <a:alpha val="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семья?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1643063" y="1785938"/>
            <a:ext cx="7500937" cy="2357437"/>
          </a:xfrm>
          <a:prstGeom prst="cloudCallout">
            <a:avLst/>
          </a:prstGeom>
          <a:solidFill>
            <a:srgbClr val="FFFF00">
              <a:alpha val="3000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Какая семья называется счастливой?</a:t>
            </a:r>
          </a:p>
        </p:txBody>
      </p:sp>
      <p:sp>
        <p:nvSpPr>
          <p:cNvPr id="13" name="Выноска-облако 12"/>
          <p:cNvSpPr/>
          <p:nvPr/>
        </p:nvSpPr>
        <p:spPr>
          <a:xfrm>
            <a:off x="0" y="4286250"/>
            <a:ext cx="7358063" cy="2214563"/>
          </a:xfrm>
          <a:prstGeom prst="cloudCallout">
            <a:avLst/>
          </a:prstGeom>
          <a:solidFill>
            <a:srgbClr val="FFFF00">
              <a:alpha val="3700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семейные ценности?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семья?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71500" y="1285875"/>
            <a:ext cx="7143750" cy="5072063"/>
          </a:xfrm>
          <a:prstGeom prst="horizontalScroll">
            <a:avLst/>
          </a:prstGeom>
          <a:solidFill>
            <a:srgbClr val="FFFF00">
              <a:alpha val="37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2000250"/>
            <a:ext cx="6472237" cy="3286125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5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/>
              <a:t>«</a:t>
            </a:r>
            <a:r>
              <a:rPr lang="ru-RU" sz="3800" dirty="0"/>
              <a:t>Семья – группа живущих вместе </a:t>
            </a:r>
            <a:endParaRPr lang="ru-RU" sz="38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7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/>
              <a:t>близких </a:t>
            </a:r>
            <a:r>
              <a:rPr lang="ru-RU" sz="3800" dirty="0"/>
              <a:t>родственников</a:t>
            </a:r>
            <a:r>
              <a:rPr lang="ru-RU" sz="3800" dirty="0" smtClean="0"/>
              <a:t>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700" dirty="0" smtClean="0"/>
              <a:t>			</a:t>
            </a:r>
            <a:r>
              <a:rPr lang="ru-RU" sz="2900" dirty="0" smtClean="0"/>
              <a:t>(Толковый  словарь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dirty="0" smtClean="0"/>
              <a:t>			С.И</a:t>
            </a:r>
            <a:r>
              <a:rPr lang="ru-RU" sz="2900" dirty="0"/>
              <a:t>. Ожегова и Н.Ю. </a:t>
            </a:r>
            <a:r>
              <a:rPr lang="ru-RU" sz="2900" dirty="0" smtClean="0"/>
              <a:t>Шведовой)</a:t>
            </a:r>
            <a:endParaRPr lang="ru-RU" sz="29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семейные ценности?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71500" y="1285875"/>
            <a:ext cx="7143750" cy="5072063"/>
          </a:xfrm>
          <a:prstGeom prst="horizontalScroll">
            <a:avLst/>
          </a:prstGeom>
          <a:solidFill>
            <a:srgbClr val="FFFF00">
              <a:alpha val="37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56" name="Содержимое 2"/>
          <p:cNvSpPr>
            <a:spLocks noGrp="1"/>
          </p:cNvSpPr>
          <p:nvPr>
            <p:ph idx="1"/>
          </p:nvPr>
        </p:nvSpPr>
        <p:spPr>
          <a:xfrm>
            <a:off x="1214438" y="2000250"/>
            <a:ext cx="6500812" cy="36433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Это общие интересы всей семьи: это любовь, верность, доверие, уважение, понимание, дом, дети. 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Семейные ценности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не передаются по наследству;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их нельзя купить, а можно только беречь как зеницу ока.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500</Words>
  <Application>Microsoft Office PowerPoint</Application>
  <PresentationFormat>On-screen Show (4:3)</PresentationFormat>
  <Paragraphs>154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110</cp:revision>
  <dcterms:created xsi:type="dcterms:W3CDTF">2012-08-28T06:50:31Z</dcterms:created>
  <dcterms:modified xsi:type="dcterms:W3CDTF">2013-02-17T13:31:17Z</dcterms:modified>
</cp:coreProperties>
</file>