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94" r:id="rId3"/>
    <p:sldId id="292" r:id="rId4"/>
    <p:sldId id="295" r:id="rId5"/>
    <p:sldId id="296" r:id="rId6"/>
    <p:sldId id="297" r:id="rId7"/>
    <p:sldId id="298" r:id="rId8"/>
    <p:sldId id="299" r:id="rId9"/>
    <p:sldId id="263" r:id="rId10"/>
    <p:sldId id="300" r:id="rId11"/>
    <p:sldId id="261" r:id="rId12"/>
    <p:sldId id="262" r:id="rId13"/>
    <p:sldId id="259" r:id="rId14"/>
    <p:sldId id="260" r:id="rId15"/>
    <p:sldId id="264" r:id="rId16"/>
    <p:sldId id="265" r:id="rId17"/>
    <p:sldId id="266" r:id="rId18"/>
    <p:sldId id="267" r:id="rId19"/>
    <p:sldId id="268" r:id="rId20"/>
    <p:sldId id="269" r:id="rId21"/>
    <p:sldId id="291" r:id="rId22"/>
    <p:sldId id="290" r:id="rId23"/>
    <p:sldId id="289" r:id="rId24"/>
    <p:sldId id="275" r:id="rId25"/>
    <p:sldId id="271" r:id="rId26"/>
    <p:sldId id="272" r:id="rId27"/>
    <p:sldId id="274" r:id="rId28"/>
    <p:sldId id="273" r:id="rId29"/>
    <p:sldId id="278" r:id="rId30"/>
    <p:sldId id="276" r:id="rId31"/>
    <p:sldId id="277" r:id="rId32"/>
    <p:sldId id="280" r:id="rId33"/>
    <p:sldId id="279" r:id="rId34"/>
    <p:sldId id="282" r:id="rId35"/>
    <p:sldId id="281" r:id="rId36"/>
    <p:sldId id="285" r:id="rId37"/>
    <p:sldId id="284" r:id="rId38"/>
    <p:sldId id="286" r:id="rId39"/>
    <p:sldId id="288" r:id="rId40"/>
    <p:sldId id="287" r:id="rId41"/>
    <p:sldId id="270" r:id="rId42"/>
    <p:sldId id="29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2CAA-E244-4153-B3FE-494A4D0060B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7FF2C-1B6B-4B11-891A-E8B557751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86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FF2C-1B6B-4B11-891A-E8B55775180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FF2C-1B6B-4B11-891A-E8B55775180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1478-77E0-4120-B4CC-A69FE901DCD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EC38-9DBB-4264-B785-E1603AE4E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solnet.ee/names/n_0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n_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m_10_04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png"/><Relationship Id="rId3" Type="http://schemas.openxmlformats.org/officeDocument/2006/relationships/hyperlink" Target="http://www.google.ru/imgres?q=%D0%B5%D0%BB%D0%BE%D1%87%D0%BA%D0%B0&amp;hl=ru&amp;newwindow=1&amp;biw=1024&amp;bih=673&amp;gbv=2&amp;tbm=isch&amp;tbnid=-Uhs9glhdrTraM:&amp;imgrefurl=http://xn--80aefbmhoseocm.xn--p1ai/%D0%B8%D1%81%D0%BA%D1%83%D1%81%D1%81%D1%82%D0%B2%D0%B5%D0%BD%D0%BD%D1%8B%D0%B5_%D0%B5%D0%BB%D0%BA%D0%B8&amp;docid=voHoFeNl051nbM&amp;w=360&amp;h=530&amp;ei=JM1CTqP4Do_sObXp2LkJ&amp;zoom=1" TargetMode="External"/><Relationship Id="rId7" Type="http://schemas.openxmlformats.org/officeDocument/2006/relationships/hyperlink" Target="http://www.google.ru/imgres?q=%D1%80%D0%BE%D0%B7%D0%B0&amp;hl=ru&amp;newwindow=1&amp;biw=1024&amp;bih=673&amp;gbv=2&amp;tbm=isch&amp;tbnid=cu9X25g8bZTRnM:&amp;imgrefurl=http://www.chitalnya.ru/work/336137/&amp;docid=GPTYpiuTYpGIUM&amp;w=315&amp;h=500&amp;ei=5M1CTtKMBcOUOtidpboO&amp;zoom=1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hyperlink" Target="http://www.google.ru/imgres?q=%D0%BB%D0%B8%D1%81%D0%B8%D1%87%D0%BA%D0%B8&amp;hl=ru&amp;newwindow=1&amp;biw=1024&amp;bih=673&amp;gbv=2&amp;tbm=isch&amp;tbnid=dHkKDrrz2OQdYM:&amp;imgrefurl=http://www.timeboil.ru/fungi/chanterelle/&amp;docid=oOldsnfQ1x1clM&amp;w=352&amp;h=285&amp;ei=lc5CTsebG4OCOu-kyLsJ&amp;zoom=1&amp;iact=hc&amp;vpx=152&amp;vpy=354&amp;dur=2612&amp;hovh=202&amp;hovw=250&amp;tx=234&amp;ty=289&amp;page=2&amp;tbnh=155&amp;tbnw=190&amp;start=13&amp;ndsp=12&amp;ved=1t:429,r:8,s:13" TargetMode="External"/><Relationship Id="rId5" Type="http://schemas.openxmlformats.org/officeDocument/2006/relationships/hyperlink" Target="http://www.google.ru/imgres?q=%D0%B2%D0%B0%D1%81%D0%B8%D0%BB%D0%B5%D0%BA&amp;hl=ru&amp;newwindow=1&amp;biw=1024&amp;bih=673&amp;gbv=2&amp;tbm=isch&amp;tbnid=Uk6yvjq0MCXrYM:&amp;imgrefurl=http://www.1000listnik.ru/lekarstvennie-travi/03/58-vasilek-sinij.html&amp;docid=_Ux7qx-YacDxvM&amp;w=406&amp;h=800&amp;ei=rs1CTuCCGcGbOozUpacJ&amp;zoom=1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ru/imgres?q=%D0%B3%D1%80%D0%B8%D0%B1%D1%8B&amp;hl=ru&amp;newwindow=1&amp;biw=1024&amp;bih=673&amp;gbv=2&amp;tbm=isch&amp;tbnid=MjHG3Xyr0AVZQM:&amp;imgrefurl=http://lenagold.ru/fon/clipart/g/grib.html&amp;docid=fVzM5nBW7FkstM&amp;w=2338&amp;h=2800&amp;ei=P85CTtaQHILrOdP2icEJ&amp;zoom=1" TargetMode="Externa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lnet.ee/names/n_0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DetskShkol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142984"/>
            <a:ext cx="6000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Нас не было - оно было,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Нас не будет - оно будет;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Никто ни у кого его не видел,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А у каждого оно есть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714752"/>
            <a:ext cx="29298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428736"/>
          <a:ext cx="4929220" cy="4907280"/>
        </p:xfrm>
        <a:graphic>
          <a:graphicData uri="http://schemas.openxmlformats.org/drawingml/2006/table">
            <a:tbl>
              <a:tblPr/>
              <a:tblGrid>
                <a:gridCol w="492922"/>
                <a:gridCol w="492922"/>
                <a:gridCol w="492922"/>
                <a:gridCol w="492922"/>
                <a:gridCol w="492922"/>
                <a:gridCol w="492922"/>
                <a:gridCol w="492922"/>
                <a:gridCol w="492922"/>
                <a:gridCol w="492922"/>
                <a:gridCol w="492922"/>
              </a:tblGrid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00694" y="2786058"/>
            <a:ext cx="3404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НИКОЛАЙ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"/>
            <a:ext cx="9137237" cy="6863080"/>
          </a:xfrm>
          <a:prstGeom prst="rect">
            <a:avLst/>
          </a:prstGeom>
          <a:noFill/>
        </p:spPr>
      </p:pic>
      <p:pic>
        <p:nvPicPr>
          <p:cNvPr id="4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14818"/>
            <a:ext cx="200026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285860"/>
            <a:ext cx="5903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АЛЕКСАНДР</a:t>
            </a:r>
            <a:r>
              <a:rPr lang="ru-RU" sz="2400" b="1" dirty="0" smtClean="0"/>
              <a:t> - защитник </a:t>
            </a:r>
            <a:r>
              <a:rPr lang="ru-RU" sz="2400" dirty="0" smtClean="0"/>
              <a:t>- древнегреческое.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928802"/>
            <a:ext cx="75009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только в доме все заснули, </a:t>
            </a:r>
          </a:p>
          <a:p>
            <a:r>
              <a:rPr lang="ru-RU" sz="2000" b="1" dirty="0" smtClean="0"/>
              <a:t>В прихожей Сашенька в кастрюле на сонной рыжей голове, </a:t>
            </a:r>
          </a:p>
          <a:p>
            <a:r>
              <a:rPr lang="ru-RU" sz="2000" b="1" dirty="0" smtClean="0"/>
              <a:t>С мечом чугунным на спине, </a:t>
            </a:r>
          </a:p>
          <a:p>
            <a:r>
              <a:rPr lang="ru-RU" sz="2000" b="1" dirty="0" smtClean="0"/>
              <a:t>Так вот, наш Саша там сидит, </a:t>
            </a:r>
          </a:p>
          <a:p>
            <a:r>
              <a:rPr lang="ru-RU" sz="2000" b="1" dirty="0" smtClean="0"/>
              <a:t>Сопит немного, но не спит… </a:t>
            </a:r>
          </a:p>
          <a:p>
            <a:r>
              <a:rPr lang="ru-RU" sz="2000" b="1" dirty="0" smtClean="0"/>
              <a:t>Выходим тихо в коридор, заводим с Сашей разговор:</a:t>
            </a:r>
          </a:p>
          <a:p>
            <a:r>
              <a:rPr lang="ru-RU" sz="2000" b="1" dirty="0" smtClean="0"/>
              <a:t> - Ты почему не спишь, </a:t>
            </a:r>
            <a:r>
              <a:rPr lang="ru-RU" sz="2000" b="1" dirty="0" err="1" smtClean="0"/>
              <a:t>Сашуля</a:t>
            </a:r>
            <a:r>
              <a:rPr lang="ru-RU" sz="2000" b="1" dirty="0" smtClean="0"/>
              <a:t>, Ведь люди все давно заснули!</a:t>
            </a:r>
          </a:p>
          <a:p>
            <a:r>
              <a:rPr lang="ru-RU" sz="2000" b="1" dirty="0" smtClean="0"/>
              <a:t> - Как бы не так, как бы не так! За дверью притаился враг,</a:t>
            </a:r>
          </a:p>
          <a:p>
            <a:r>
              <a:rPr lang="ru-RU" sz="2000" b="1" dirty="0" smtClean="0"/>
              <a:t> И не могу теперь я спать, я должен всех вас защищать! </a:t>
            </a:r>
          </a:p>
          <a:p>
            <a:r>
              <a:rPr lang="ru-RU" sz="2000" b="1" dirty="0" smtClean="0"/>
              <a:t>Вдруг слышим мы под дверью шорох… </a:t>
            </a:r>
          </a:p>
          <a:p>
            <a:r>
              <a:rPr lang="ru-RU" sz="2000" b="1" dirty="0" smtClean="0"/>
              <a:t>На коврике там спал котенок!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214422"/>
            <a:ext cx="6572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АЛЕКСЕЙ</a:t>
            </a:r>
            <a:r>
              <a:rPr lang="ru-RU" sz="2400" b="1" dirty="0" smtClean="0"/>
              <a:t> - защищать </a:t>
            </a:r>
            <a:r>
              <a:rPr lang="ru-RU" sz="2400" dirty="0" smtClean="0"/>
              <a:t>- древнегреческое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6572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Если в вашем доме</a:t>
            </a:r>
          </a:p>
          <a:p>
            <a:r>
              <a:rPr lang="ru-RU" sz="2400" b="1" dirty="0" smtClean="0"/>
              <a:t>Очень много слабых </a:t>
            </a:r>
          </a:p>
          <a:p>
            <a:r>
              <a:rPr lang="ru-RU" sz="2400" b="1" dirty="0" smtClean="0"/>
              <a:t>Беззащитных женщин – </a:t>
            </a:r>
          </a:p>
          <a:p>
            <a:r>
              <a:rPr lang="ru-RU" sz="2400" b="1" dirty="0" smtClean="0"/>
              <a:t>Теть, сестер и мам, </a:t>
            </a:r>
          </a:p>
          <a:p>
            <a:r>
              <a:rPr lang="ru-RU" sz="2400" b="1" dirty="0" smtClean="0"/>
              <a:t>Назовите сына </a:t>
            </a:r>
          </a:p>
          <a:p>
            <a:r>
              <a:rPr lang="ru-RU" sz="2400" b="1" dirty="0" smtClean="0"/>
              <a:t>Именем "Алеша", </a:t>
            </a:r>
          </a:p>
          <a:p>
            <a:r>
              <a:rPr lang="ru-RU" sz="2400" b="1" dirty="0" smtClean="0"/>
              <a:t>Будет вам защитник, сила будет вам! </a:t>
            </a:r>
          </a:p>
          <a:p>
            <a:r>
              <a:rPr lang="ru-RU" sz="2400" b="1" dirty="0" smtClean="0"/>
              <a:t>Он не даст в обиду милую сестренку – </a:t>
            </a:r>
          </a:p>
          <a:p>
            <a:r>
              <a:rPr lang="ru-RU" sz="2400" b="1" dirty="0" smtClean="0"/>
              <a:t>Хулигана сразу отзовет в сторонку. </a:t>
            </a:r>
          </a:p>
          <a:p>
            <a:r>
              <a:rPr lang="ru-RU" sz="2400" b="1" dirty="0" smtClean="0"/>
              <a:t>Он всегда поможет, он всегда спасет, </a:t>
            </a:r>
          </a:p>
          <a:p>
            <a:r>
              <a:rPr lang="ru-RU" sz="2400" b="1" dirty="0" smtClean="0"/>
              <a:t>В дом покой и радость Мальчик принесет!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4364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</a:t>
            </a:r>
          </a:p>
          <a:p>
            <a:pPr algn="ctr"/>
            <a:r>
              <a:rPr lang="ru-RU" dirty="0" smtClean="0"/>
              <a:t>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2144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ОЛЕГ</a:t>
            </a:r>
            <a:r>
              <a:rPr lang="ru-RU" sz="2400" b="1" dirty="0" smtClean="0"/>
              <a:t> - святой </a:t>
            </a:r>
            <a:r>
              <a:rPr lang="ru-RU" sz="2400" dirty="0" smtClean="0"/>
              <a:t>- скандинавское.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071678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Бывают святыми люди, </a:t>
            </a:r>
          </a:p>
          <a:p>
            <a:r>
              <a:rPr lang="ru-RU" sz="2400" b="1" dirty="0" smtClean="0"/>
              <a:t>Бывают святыми места, </a:t>
            </a:r>
          </a:p>
          <a:p>
            <a:r>
              <a:rPr lang="ru-RU" sz="2400" b="1" dirty="0" smtClean="0"/>
              <a:t>Святою подчас называется </a:t>
            </a:r>
          </a:p>
          <a:p>
            <a:r>
              <a:rPr lang="ru-RU" sz="2400" b="1" dirty="0" smtClean="0"/>
              <a:t>Природная красота. </a:t>
            </a:r>
          </a:p>
          <a:p>
            <a:r>
              <a:rPr lang="ru-RU" sz="2400" b="1" dirty="0" smtClean="0"/>
              <a:t>И небо, и солнце, и поле – </a:t>
            </a:r>
          </a:p>
          <a:p>
            <a:r>
              <a:rPr lang="ru-RU" sz="2400" b="1" dirty="0" smtClean="0"/>
              <a:t>Прекрасное и святое! </a:t>
            </a:r>
          </a:p>
          <a:p>
            <a:r>
              <a:rPr lang="ru-RU" sz="2400" b="1" dirty="0" smtClean="0"/>
              <a:t>И мальчик Олег, </a:t>
            </a:r>
          </a:p>
          <a:p>
            <a:r>
              <a:rPr lang="ru-RU" sz="2400" b="1" dirty="0" smtClean="0"/>
              <a:t>Что улыбчив, как солнце, </a:t>
            </a:r>
          </a:p>
          <a:p>
            <a:r>
              <a:rPr lang="ru-RU" sz="2400" b="1" dirty="0" smtClean="0"/>
              <a:t>Тоже святым в переводе зовется!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6211669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</a:t>
            </a:r>
          </a:p>
          <a:p>
            <a:pPr algn="ctr"/>
            <a:r>
              <a:rPr lang="ru-RU" dirty="0" smtClean="0"/>
              <a:t>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8586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ВАСИЛИЙ</a:t>
            </a:r>
            <a:r>
              <a:rPr lang="ru-RU" sz="2400" b="1" dirty="0" smtClean="0"/>
              <a:t> - царский, царственный </a:t>
            </a:r>
            <a:r>
              <a:rPr lang="ru-RU" sz="2400" dirty="0" smtClean="0"/>
              <a:t>- древнегреческое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1785926"/>
            <a:ext cx="5500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зоопарке возле клетки </a:t>
            </a:r>
          </a:p>
          <a:p>
            <a:r>
              <a:rPr lang="ru-RU" b="1" dirty="0" smtClean="0"/>
              <a:t>Вася кушает конфетки, </a:t>
            </a:r>
          </a:p>
          <a:p>
            <a:r>
              <a:rPr lang="ru-RU" b="1" dirty="0" smtClean="0"/>
              <a:t>За решеткой лев сидит </a:t>
            </a:r>
          </a:p>
          <a:p>
            <a:r>
              <a:rPr lang="ru-RU" b="1" dirty="0" smtClean="0"/>
              <a:t>И на Васеньку глядит. </a:t>
            </a:r>
          </a:p>
          <a:p>
            <a:r>
              <a:rPr lang="ru-RU" b="1" dirty="0" smtClean="0"/>
              <a:t>Льву Василий заявляет:</a:t>
            </a:r>
          </a:p>
          <a:p>
            <a:r>
              <a:rPr lang="ru-RU" b="1" dirty="0" smtClean="0"/>
              <a:t> "Кроме нас никто не знает </a:t>
            </a:r>
          </a:p>
          <a:p>
            <a:r>
              <a:rPr lang="ru-RU" b="1" dirty="0" smtClean="0"/>
              <a:t>То, что мы с тобой - родня, </a:t>
            </a:r>
          </a:p>
          <a:p>
            <a:r>
              <a:rPr lang="ru-RU" b="1" dirty="0" smtClean="0"/>
              <a:t>Ведь Василий, то есть, я – </a:t>
            </a:r>
          </a:p>
          <a:p>
            <a:r>
              <a:rPr lang="ru-RU" b="1" dirty="0" smtClean="0"/>
              <a:t>Значит царь или правитель, </a:t>
            </a:r>
          </a:p>
          <a:p>
            <a:r>
              <a:rPr lang="ru-RU" b="1" dirty="0" smtClean="0"/>
              <a:t>Всех людей руководитель!</a:t>
            </a:r>
          </a:p>
          <a:p>
            <a:r>
              <a:rPr lang="ru-RU" b="1" dirty="0" smtClean="0"/>
              <a:t> Буду я царить людьми, </a:t>
            </a:r>
          </a:p>
          <a:p>
            <a:r>
              <a:rPr lang="ru-RU" b="1" dirty="0" smtClean="0"/>
              <a:t>Ты же, как всегда - зверьми!«</a:t>
            </a:r>
          </a:p>
          <a:p>
            <a:r>
              <a:rPr lang="ru-RU" b="1" dirty="0" smtClean="0"/>
              <a:t> Васю лев не понимает, </a:t>
            </a:r>
          </a:p>
          <a:p>
            <a:r>
              <a:rPr lang="ru-RU" b="1" dirty="0" smtClean="0"/>
              <a:t>Пасть большую разевает, </a:t>
            </a:r>
          </a:p>
          <a:p>
            <a:r>
              <a:rPr lang="ru-RU" b="1" dirty="0" smtClean="0"/>
              <a:t>И рычит: "Хоть и родня, </a:t>
            </a:r>
          </a:p>
          <a:p>
            <a:r>
              <a:rPr lang="ru-RU" b="1" dirty="0" smtClean="0"/>
              <a:t>Съел бы я в обед тебя!"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6211669"/>
            <a:ext cx="557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</a:t>
            </a:r>
          </a:p>
          <a:p>
            <a:pPr algn="ctr"/>
            <a:r>
              <a:rPr lang="ru-RU" dirty="0" smtClean="0"/>
              <a:t>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57192" y="128586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ВЛАДИМИР </a:t>
            </a:r>
            <a:r>
              <a:rPr lang="ru-RU" sz="2400" b="1" dirty="0" smtClean="0"/>
              <a:t>- царить + знатный </a:t>
            </a:r>
            <a:r>
              <a:rPr lang="ru-RU" sz="2400" dirty="0" smtClean="0"/>
              <a:t>- древнегерманское.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1857364"/>
            <a:ext cx="52864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Каждым ярким белым днем </a:t>
            </a:r>
          </a:p>
          <a:p>
            <a:r>
              <a:rPr lang="ru-RU" b="1" dirty="0" smtClean="0"/>
              <a:t>Солнце царствует огнем. </a:t>
            </a:r>
          </a:p>
          <a:p>
            <a:r>
              <a:rPr lang="ru-RU" b="1" dirty="0" smtClean="0"/>
              <a:t>Каждой ноченькою ясной </a:t>
            </a:r>
          </a:p>
          <a:p>
            <a:r>
              <a:rPr lang="ru-RU" b="1" dirty="0" smtClean="0"/>
              <a:t>Месяц царствует прекрасный. </a:t>
            </a:r>
          </a:p>
          <a:p>
            <a:r>
              <a:rPr lang="ru-RU" b="1" dirty="0" smtClean="0"/>
              <a:t>Каждый день и день за днем </a:t>
            </a:r>
          </a:p>
          <a:p>
            <a:r>
              <a:rPr lang="ru-RU" b="1" dirty="0" smtClean="0"/>
              <a:t>Мы живем и мы растем, </a:t>
            </a:r>
          </a:p>
          <a:p>
            <a:r>
              <a:rPr lang="ru-RU" b="1" dirty="0" smtClean="0"/>
              <a:t>В каждом доме - свое царство, </a:t>
            </a:r>
          </a:p>
          <a:p>
            <a:r>
              <a:rPr lang="ru-RU" b="1" dirty="0" smtClean="0"/>
              <a:t>Сказочное государство. </a:t>
            </a:r>
          </a:p>
          <a:p>
            <a:r>
              <a:rPr lang="ru-RU" b="1" dirty="0" smtClean="0"/>
              <a:t>И всегда должно так быть: </a:t>
            </a:r>
          </a:p>
          <a:p>
            <a:r>
              <a:rPr lang="ru-RU" b="1" dirty="0" smtClean="0"/>
              <a:t>Радость и любовь царить </a:t>
            </a:r>
          </a:p>
          <a:p>
            <a:r>
              <a:rPr lang="ru-RU" b="1" dirty="0" smtClean="0"/>
              <a:t>Будут дома у тебя, </a:t>
            </a:r>
          </a:p>
          <a:p>
            <a:r>
              <a:rPr lang="ru-RU" b="1" dirty="0" smtClean="0"/>
              <a:t>Царство - вся твоя семья. </a:t>
            </a:r>
          </a:p>
          <a:p>
            <a:r>
              <a:rPr lang="ru-RU" b="1" dirty="0" smtClean="0"/>
              <a:t>А Володя, хоть и сын - самый главный господин. Он, как солнышко, один, </a:t>
            </a:r>
          </a:p>
          <a:p>
            <a:r>
              <a:rPr lang="ru-RU" b="1" dirty="0" smtClean="0"/>
              <a:t>Без него не будет царства, Сказочного государства!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4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211669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</a:t>
            </a:r>
          </a:p>
          <a:p>
            <a:pPr algn="ctr"/>
            <a:r>
              <a:rPr lang="ru-RU" dirty="0" smtClean="0"/>
              <a:t>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285860"/>
            <a:ext cx="592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МАКСИМ</a:t>
            </a:r>
            <a:r>
              <a:rPr lang="ru-RU" sz="2400" b="1" dirty="0" smtClean="0"/>
              <a:t> - величайший </a:t>
            </a:r>
            <a:r>
              <a:rPr lang="ru-RU" sz="2400" dirty="0" smtClean="0"/>
              <a:t>- древнегреческое.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785926"/>
            <a:ext cx="5643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Идет за ручку с мамочкой</a:t>
            </a:r>
          </a:p>
          <a:p>
            <a:r>
              <a:rPr lang="ru-RU" b="1" dirty="0" smtClean="0"/>
              <a:t> Мальчик в магазин, </a:t>
            </a:r>
          </a:p>
          <a:p>
            <a:r>
              <a:rPr lang="ru-RU" b="1" dirty="0" smtClean="0"/>
              <a:t>В шортах и </a:t>
            </a:r>
            <a:r>
              <a:rPr lang="ru-RU" b="1" dirty="0" err="1" smtClean="0"/>
              <a:t>панамочке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Мальчишечка </a:t>
            </a:r>
            <a:r>
              <a:rPr lang="ru-RU" b="1" dirty="0" err="1" smtClean="0"/>
              <a:t>Маским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Максиму очень хочется </a:t>
            </a:r>
          </a:p>
          <a:p>
            <a:r>
              <a:rPr lang="ru-RU" b="1" dirty="0" smtClean="0"/>
              <a:t>Вырасти скорей, </a:t>
            </a:r>
          </a:p>
          <a:p>
            <a:r>
              <a:rPr lang="ru-RU" b="1" dirty="0" smtClean="0"/>
              <a:t>За ручку и в </a:t>
            </a:r>
            <a:r>
              <a:rPr lang="ru-RU" b="1" dirty="0" err="1" smtClean="0"/>
              <a:t>панамочке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Водить гулять детей.</a:t>
            </a:r>
          </a:p>
          <a:p>
            <a:r>
              <a:rPr lang="ru-RU" b="1" dirty="0" smtClean="0"/>
              <a:t> Вдруг им в пути встречается </a:t>
            </a:r>
          </a:p>
          <a:p>
            <a:r>
              <a:rPr lang="ru-RU" b="1" dirty="0" err="1" smtClean="0"/>
              <a:t>Высо-о-окий</a:t>
            </a:r>
            <a:r>
              <a:rPr lang="ru-RU" b="1" dirty="0" smtClean="0"/>
              <a:t> господин, </a:t>
            </a:r>
          </a:p>
          <a:p>
            <a:r>
              <a:rPr lang="ru-RU" b="1" dirty="0" smtClean="0"/>
              <a:t>А мама наклоняется, </a:t>
            </a:r>
          </a:p>
          <a:p>
            <a:r>
              <a:rPr lang="ru-RU" b="1" dirty="0" smtClean="0"/>
              <a:t>И говорит: "Максим! </a:t>
            </a:r>
          </a:p>
          <a:p>
            <a:r>
              <a:rPr lang="ru-RU" b="1" dirty="0" smtClean="0"/>
              <a:t>Таким ты будешь взрослым – </a:t>
            </a:r>
          </a:p>
          <a:p>
            <a:r>
              <a:rPr lang="ru-RU" b="1" dirty="0" smtClean="0"/>
              <a:t>Высоким и большим, </a:t>
            </a:r>
          </a:p>
          <a:p>
            <a:r>
              <a:rPr lang="ru-RU" b="1" dirty="0" smtClean="0"/>
              <a:t>Да просто величайшим, С именем твоим!"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14346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285860"/>
            <a:ext cx="571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МИХАИЛ</a:t>
            </a:r>
            <a:r>
              <a:rPr lang="ru-RU" sz="2400" b="1" dirty="0" smtClean="0"/>
              <a:t> - кто как бог </a:t>
            </a:r>
            <a:r>
              <a:rPr lang="ru-RU" sz="2400" dirty="0" smtClean="0"/>
              <a:t>- древнееврейское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1714488"/>
            <a:ext cx="55721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Мишенька-сыночек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Словно огонечек, </a:t>
            </a:r>
          </a:p>
          <a:p>
            <a:r>
              <a:rPr lang="ru-RU" sz="2000" b="1" dirty="0" smtClean="0"/>
              <a:t>Светлый и веселый, </a:t>
            </a:r>
          </a:p>
          <a:p>
            <a:r>
              <a:rPr lang="ru-RU" sz="2000" b="1" dirty="0" smtClean="0"/>
              <a:t>Радует семью. </a:t>
            </a:r>
          </a:p>
          <a:p>
            <a:r>
              <a:rPr lang="ru-RU" sz="2000" b="1" dirty="0" smtClean="0"/>
              <a:t>Утром просыпается – </a:t>
            </a:r>
          </a:p>
          <a:p>
            <a:r>
              <a:rPr lang="ru-RU" sz="2000" b="1" dirty="0" smtClean="0"/>
              <a:t>Смехом заливается, </a:t>
            </a:r>
          </a:p>
          <a:p>
            <a:r>
              <a:rPr lang="ru-RU" sz="2000" b="1" dirty="0" smtClean="0"/>
              <a:t>Вечером баюкает </a:t>
            </a:r>
            <a:r>
              <a:rPr lang="ru-RU" sz="2000" b="1" dirty="0" err="1" smtClean="0"/>
              <a:t>сестреночку</a:t>
            </a:r>
            <a:r>
              <a:rPr lang="ru-RU" sz="2000" b="1" dirty="0" smtClean="0"/>
              <a:t> свою. </a:t>
            </a:r>
          </a:p>
          <a:p>
            <a:r>
              <a:rPr lang="ru-RU" sz="2000" b="1" dirty="0" smtClean="0"/>
              <a:t>Как мы любим </a:t>
            </a:r>
            <a:r>
              <a:rPr lang="ru-RU" sz="2000" b="1" dirty="0" err="1" smtClean="0"/>
              <a:t>Мишеньку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Нашего </a:t>
            </a:r>
            <a:r>
              <a:rPr lang="ru-RU" sz="2000" b="1" dirty="0" err="1" smtClean="0"/>
              <a:t>мальчишеньку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Как его лелеем – </a:t>
            </a:r>
          </a:p>
          <a:p>
            <a:r>
              <a:rPr lang="ru-RU" sz="2000" b="1" dirty="0" smtClean="0"/>
              <a:t>Нету таких слов. </a:t>
            </a:r>
          </a:p>
          <a:p>
            <a:r>
              <a:rPr lang="ru-RU" sz="2000" b="1" dirty="0" smtClean="0"/>
              <a:t>Он для нас - как солнышко,</a:t>
            </a:r>
          </a:p>
          <a:p>
            <a:r>
              <a:rPr lang="ru-RU" sz="2000" b="1" dirty="0" smtClean="0"/>
              <a:t> Он для нас - как месяц, </a:t>
            </a:r>
          </a:p>
          <a:p>
            <a:r>
              <a:rPr lang="ru-RU" sz="2000" b="1" dirty="0" smtClean="0"/>
              <a:t>Он для нас как главный, </a:t>
            </a:r>
          </a:p>
          <a:p>
            <a:r>
              <a:rPr lang="ru-RU" sz="2000" b="1" dirty="0" smtClean="0"/>
              <a:t>Самый главный Бог!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42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214422"/>
            <a:ext cx="575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НИКОЛАЙ</a:t>
            </a:r>
            <a:r>
              <a:rPr lang="ru-RU" sz="2400" b="1" dirty="0" smtClean="0"/>
              <a:t> - побеждать народ </a:t>
            </a:r>
            <a:r>
              <a:rPr lang="ru-RU" sz="2400" dirty="0" smtClean="0"/>
              <a:t>- латинское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714488"/>
            <a:ext cx="5643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Сыночек Коля мамочке </a:t>
            </a:r>
          </a:p>
          <a:p>
            <a:r>
              <a:rPr lang="ru-RU" b="1" dirty="0" smtClean="0"/>
              <a:t>Задал такой вопрос: </a:t>
            </a:r>
          </a:p>
          <a:p>
            <a:r>
              <a:rPr lang="ru-RU" b="1" dirty="0" smtClean="0"/>
              <a:t>"Представь, что я не маленький, </a:t>
            </a:r>
          </a:p>
          <a:p>
            <a:r>
              <a:rPr lang="ru-RU" b="1" dirty="0" smtClean="0"/>
              <a:t>Что я уже подрос. </a:t>
            </a:r>
          </a:p>
          <a:p>
            <a:r>
              <a:rPr lang="ru-RU" b="1" dirty="0" smtClean="0"/>
              <a:t>Кем буду я, скажи мне, </a:t>
            </a:r>
          </a:p>
          <a:p>
            <a:r>
              <a:rPr lang="ru-RU" b="1" dirty="0" smtClean="0"/>
              <a:t>С именем моим? </a:t>
            </a:r>
          </a:p>
          <a:p>
            <a:r>
              <a:rPr lang="ru-RU" b="1" dirty="0" smtClean="0"/>
              <a:t>Героем или умницей, </a:t>
            </a:r>
          </a:p>
          <a:p>
            <a:r>
              <a:rPr lang="ru-RU" b="1" dirty="0" smtClean="0"/>
              <a:t>Защитником твоим?«</a:t>
            </a:r>
          </a:p>
          <a:p>
            <a:r>
              <a:rPr lang="ru-RU" b="1" dirty="0" smtClean="0"/>
              <a:t> И улыбнулась мамочка, </a:t>
            </a:r>
          </a:p>
          <a:p>
            <a:r>
              <a:rPr lang="ru-RU" b="1" dirty="0" smtClean="0"/>
              <a:t>Сыночку отвечает, </a:t>
            </a:r>
          </a:p>
          <a:p>
            <a:r>
              <a:rPr lang="ru-RU" b="1" dirty="0" smtClean="0"/>
              <a:t>Что взрослый мальчик Коленька </a:t>
            </a:r>
          </a:p>
          <a:p>
            <a:r>
              <a:rPr lang="ru-RU" b="1" dirty="0" smtClean="0"/>
              <a:t>Народы побеждает! </a:t>
            </a:r>
          </a:p>
          <a:p>
            <a:r>
              <a:rPr lang="ru-RU" b="1" dirty="0" smtClean="0"/>
              <a:t>"Конечно же, ты - умница, </a:t>
            </a:r>
          </a:p>
          <a:p>
            <a:r>
              <a:rPr lang="ru-RU" b="1" dirty="0" smtClean="0"/>
              <a:t>Конечно же - герой, </a:t>
            </a:r>
          </a:p>
          <a:p>
            <a:r>
              <a:rPr lang="ru-RU" b="1" dirty="0" smtClean="0"/>
              <a:t>Но даже победитель, </a:t>
            </a:r>
          </a:p>
          <a:p>
            <a:r>
              <a:rPr lang="ru-RU" b="1" dirty="0" smtClean="0"/>
              <a:t>Ты все равно - сын мой!"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6286520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285860"/>
            <a:ext cx="3864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ПАВЕЛ</a:t>
            </a:r>
            <a:r>
              <a:rPr lang="ru-RU" sz="2400" b="1" dirty="0" smtClean="0"/>
              <a:t> - малый </a:t>
            </a:r>
            <a:r>
              <a:rPr lang="ru-RU" sz="2400" dirty="0" smtClean="0"/>
              <a:t>- латинское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928802"/>
            <a:ext cx="55721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Наш Павлуша маленький, </a:t>
            </a:r>
          </a:p>
          <a:p>
            <a:r>
              <a:rPr lang="ru-RU" sz="2000" b="1" dirty="0" smtClean="0"/>
              <a:t>Спит в уютной спаленке. </a:t>
            </a:r>
          </a:p>
          <a:p>
            <a:r>
              <a:rPr lang="ru-RU" sz="2000" b="1" dirty="0" smtClean="0"/>
              <a:t>Наш Павлуша миленький, </a:t>
            </a:r>
          </a:p>
          <a:p>
            <a:r>
              <a:rPr lang="ru-RU" sz="2000" b="1" dirty="0" smtClean="0"/>
              <a:t>Добренький, красивенький. </a:t>
            </a:r>
          </a:p>
          <a:p>
            <a:r>
              <a:rPr lang="ru-RU" sz="2000" b="1" dirty="0" smtClean="0"/>
              <a:t>Ну и что, что маленький, </a:t>
            </a:r>
          </a:p>
          <a:p>
            <a:r>
              <a:rPr lang="ru-RU" sz="2000" b="1" dirty="0" smtClean="0"/>
              <a:t>Выбежит из спаленки, </a:t>
            </a:r>
          </a:p>
          <a:p>
            <a:r>
              <a:rPr lang="ru-RU" sz="2000" b="1" dirty="0" smtClean="0"/>
              <a:t>Через папин кабинет, </a:t>
            </a:r>
          </a:p>
          <a:p>
            <a:r>
              <a:rPr lang="ru-RU" sz="2000" b="1" dirty="0" smtClean="0"/>
              <a:t>Глядь - </a:t>
            </a:r>
            <a:r>
              <a:rPr lang="ru-RU" sz="2000" b="1" dirty="0" err="1" smtClean="0"/>
              <a:t>Павлушеньки</a:t>
            </a:r>
            <a:r>
              <a:rPr lang="ru-RU" sz="2000" b="1" dirty="0" smtClean="0"/>
              <a:t> и нет! </a:t>
            </a:r>
          </a:p>
          <a:p>
            <a:r>
              <a:rPr lang="ru-RU" sz="2000" b="1" dirty="0" smtClean="0"/>
              <a:t>Беспокоится весь дом, </a:t>
            </a:r>
          </a:p>
          <a:p>
            <a:r>
              <a:rPr lang="ru-RU" sz="2000" b="1" dirty="0" smtClean="0"/>
              <a:t>А Павлуша - под столом!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" y="-5080"/>
            <a:ext cx="9137237" cy="6863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>Наука о личных именах называется </a:t>
            </a: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ономастикой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857364"/>
            <a:ext cx="85725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200" b="1" u="sng" dirty="0" smtClean="0">
                <a:latin typeface="Constantia" pitchFamily="18" charset="0"/>
              </a:rPr>
              <a:t>Имена по порядку рождения </a:t>
            </a:r>
            <a:r>
              <a:rPr lang="ru-RU" sz="2200" b="1" dirty="0" smtClean="0">
                <a:latin typeface="Constantia" pitchFamily="18" charset="0"/>
              </a:rPr>
              <a:t>(</a:t>
            </a:r>
            <a:r>
              <a:rPr lang="ru-RU" sz="2200" b="1" dirty="0" err="1" smtClean="0">
                <a:latin typeface="Constantia" pitchFamily="18" charset="0"/>
              </a:rPr>
              <a:t>Первуша</a:t>
            </a:r>
            <a:r>
              <a:rPr lang="ru-RU" sz="2200" b="1" dirty="0" smtClean="0">
                <a:latin typeface="Constantia" pitchFamily="18" charset="0"/>
              </a:rPr>
              <a:t>, </a:t>
            </a:r>
            <a:r>
              <a:rPr lang="ru-RU" sz="2200" b="1" dirty="0" err="1" smtClean="0">
                <a:latin typeface="Constantia" pitchFamily="18" charset="0"/>
              </a:rPr>
              <a:t>Перва</a:t>
            </a:r>
            <a:r>
              <a:rPr lang="ru-RU" sz="2200" b="1" dirty="0" smtClean="0">
                <a:latin typeface="Constantia" pitchFamily="18" charset="0"/>
              </a:rPr>
              <a:t>, Вторак, Третьяк);</a:t>
            </a:r>
          </a:p>
          <a:p>
            <a:pPr>
              <a:buFont typeface="Arial" charset="0"/>
              <a:buChar char="•"/>
            </a:pPr>
            <a:r>
              <a:rPr lang="ru-RU" sz="2200" b="1" u="sng" dirty="0" smtClean="0">
                <a:latin typeface="Constantia" pitchFamily="18" charset="0"/>
              </a:rPr>
              <a:t>Имена, которые давались по внешнему виду </a:t>
            </a:r>
            <a:r>
              <a:rPr lang="ru-RU" sz="2200" b="1" dirty="0" smtClean="0">
                <a:latin typeface="Constantia" pitchFamily="18" charset="0"/>
              </a:rPr>
              <a:t>(Черныш, Чернавка, Мал);</a:t>
            </a:r>
          </a:p>
          <a:p>
            <a:pPr>
              <a:buFont typeface="Arial" charset="0"/>
              <a:buChar char="•"/>
            </a:pPr>
            <a:r>
              <a:rPr lang="ru-RU" sz="2200" b="1" dirty="0" smtClean="0">
                <a:latin typeface="Constantia" pitchFamily="18" charset="0"/>
              </a:rPr>
              <a:t> </a:t>
            </a:r>
            <a:r>
              <a:rPr lang="ru-RU" sz="2200" b="1" u="sng" dirty="0" smtClean="0">
                <a:latin typeface="Constantia" pitchFamily="18" charset="0"/>
              </a:rPr>
              <a:t>Имена по роду занятий (Кожемяка);</a:t>
            </a:r>
          </a:p>
          <a:p>
            <a:pPr>
              <a:buFont typeface="Arial" charset="0"/>
              <a:buChar char="•"/>
            </a:pPr>
            <a:r>
              <a:rPr lang="ru-RU" sz="2200" b="1" u="sng" dirty="0" smtClean="0">
                <a:latin typeface="Constantia" pitchFamily="18" charset="0"/>
              </a:rPr>
              <a:t>Имена по месту жительства (Лидия – жительница  Лидии, Греция);</a:t>
            </a:r>
          </a:p>
          <a:p>
            <a:pPr>
              <a:buFont typeface="Arial" charset="0"/>
              <a:buChar char="•"/>
            </a:pPr>
            <a:r>
              <a:rPr lang="ru-RU" sz="2200" b="1" u="sng" dirty="0" smtClean="0">
                <a:latin typeface="Constantia" pitchFamily="18" charset="0"/>
              </a:rPr>
              <a:t>Имена – слова, обозначающие явления природы, названия животных и растений (Заря, Лебедушка);</a:t>
            </a:r>
          </a:p>
          <a:p>
            <a:pPr>
              <a:buFont typeface="Arial" charset="0"/>
              <a:buChar char="•"/>
            </a:pPr>
            <a:r>
              <a:rPr lang="ru-RU" sz="2200" b="1" u="sng" dirty="0" smtClean="0">
                <a:latin typeface="Constantia" pitchFamily="18" charset="0"/>
              </a:rPr>
              <a:t>Имена – обереги от злых духов, недоброго глаза (Нелюба);</a:t>
            </a:r>
          </a:p>
          <a:p>
            <a:pPr>
              <a:buFont typeface="Arial" charset="0"/>
              <a:buChar char="•"/>
            </a:pPr>
            <a:r>
              <a:rPr lang="ru-RU" sz="2200" b="1" u="sng" dirty="0" smtClean="0">
                <a:latin typeface="Constantia" pitchFamily="18" charset="0"/>
              </a:rPr>
              <a:t>Имена –слова, обозначающие добродетели, качества личности (Людмила – милая людям);</a:t>
            </a:r>
          </a:p>
          <a:p>
            <a:pPr>
              <a:buFont typeface="Arial" charset="0"/>
              <a:buChar char="•"/>
            </a:pPr>
            <a:r>
              <a:rPr lang="ru-RU" sz="2200" b="1" u="sng" dirty="0" smtClean="0">
                <a:latin typeface="Constantia" pitchFamily="18" charset="0"/>
              </a:rPr>
              <a:t>Имена, связанные с именами богов (Никита, посвященный богине Нике)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4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14818"/>
            <a:ext cx="200026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28652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00134" y="1214422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РОМАН</a:t>
            </a:r>
            <a:r>
              <a:rPr lang="ru-RU" sz="2400" b="1" dirty="0" smtClean="0"/>
              <a:t> - римский, римлянин </a:t>
            </a:r>
            <a:r>
              <a:rPr lang="ru-RU" sz="2400" dirty="0" smtClean="0"/>
              <a:t>- латинское.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1857364"/>
            <a:ext cx="4786346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В честь очень красивого города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 благородных людей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Придумали имя Рома,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Как будто он римских кровей.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Ну что же, наш Рома красив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 благороден умом,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Вдобавок, нам нравится город,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 котором мы с Ромой живем!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4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14818"/>
            <a:ext cx="200026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28652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14422"/>
            <a:ext cx="443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СЕРГЕЙ</a:t>
            </a:r>
            <a:r>
              <a:rPr lang="ru-RU" sz="2400" b="1" dirty="0" smtClean="0"/>
              <a:t> - родовое римское имя.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1571612"/>
            <a:ext cx="50006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Быстры-быстры ноженьки </a:t>
            </a:r>
          </a:p>
          <a:p>
            <a:r>
              <a:rPr lang="ru-RU" b="1" dirty="0" smtClean="0"/>
              <a:t>У нашего </a:t>
            </a:r>
            <a:r>
              <a:rPr lang="ru-RU" b="1" dirty="0" err="1" smtClean="0"/>
              <a:t>Сереженьки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Бежит он по дорожке, </a:t>
            </a:r>
          </a:p>
          <a:p>
            <a:r>
              <a:rPr lang="ru-RU" b="1" dirty="0" smtClean="0"/>
              <a:t>Уже устал немножко, </a:t>
            </a:r>
          </a:p>
          <a:p>
            <a:r>
              <a:rPr lang="ru-RU" b="1" dirty="0" smtClean="0"/>
              <a:t>А все ж бежит, старается, </a:t>
            </a:r>
          </a:p>
          <a:p>
            <a:r>
              <a:rPr lang="ru-RU" b="1" dirty="0" smtClean="0"/>
              <a:t>И, в общем, получается! </a:t>
            </a:r>
          </a:p>
          <a:p>
            <a:r>
              <a:rPr lang="ru-RU" b="1" dirty="0" smtClean="0"/>
              <a:t>Наш мальчик замечательный, </a:t>
            </a:r>
          </a:p>
          <a:p>
            <a:r>
              <a:rPr lang="ru-RU" b="1" dirty="0" smtClean="0"/>
              <a:t>Очень примечательный – </a:t>
            </a:r>
          </a:p>
          <a:p>
            <a:r>
              <a:rPr lang="ru-RU" b="1" dirty="0" smtClean="0"/>
              <a:t>Здоровый он и сильный, </a:t>
            </a:r>
          </a:p>
          <a:p>
            <a:r>
              <a:rPr lang="ru-RU" b="1" dirty="0" smtClean="0"/>
              <a:t>И очень он спортивный! </a:t>
            </a:r>
          </a:p>
          <a:p>
            <a:r>
              <a:rPr lang="ru-RU" b="1" dirty="0" smtClean="0"/>
              <a:t>Он мамочкой любимою </a:t>
            </a:r>
          </a:p>
          <a:p>
            <a:r>
              <a:rPr lang="ru-RU" b="1" dirty="0" smtClean="0"/>
              <a:t>И собственною силою </a:t>
            </a:r>
          </a:p>
          <a:p>
            <a:r>
              <a:rPr lang="ru-RU" b="1" dirty="0" smtClean="0"/>
              <a:t>От всех-всех-всех болезней </a:t>
            </a:r>
          </a:p>
          <a:p>
            <a:r>
              <a:rPr lang="ru-RU" b="1" dirty="0" smtClean="0"/>
              <a:t>Навеки защищен. </a:t>
            </a:r>
          </a:p>
          <a:p>
            <a:r>
              <a:rPr lang="ru-RU" b="1" dirty="0" smtClean="0"/>
              <a:t>От вирусов противных, </a:t>
            </a:r>
          </a:p>
          <a:p>
            <a:r>
              <a:rPr lang="ru-RU" b="1" dirty="0" smtClean="0"/>
              <a:t>Простуд и скарлатины,</a:t>
            </a:r>
          </a:p>
          <a:p>
            <a:r>
              <a:rPr lang="ru-RU" b="1" dirty="0" smtClean="0"/>
              <a:t> Он мамочкой своею Спасен и сохранен.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4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00570"/>
            <a:ext cx="200026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648866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285860"/>
            <a:ext cx="5532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ИВАН</a:t>
            </a:r>
            <a:r>
              <a:rPr lang="ru-RU" sz="2400" b="1" dirty="0" smtClean="0"/>
              <a:t> - "Бог милует" </a:t>
            </a:r>
            <a:r>
              <a:rPr lang="ru-RU" sz="2400" dirty="0" smtClean="0"/>
              <a:t>- древнееврейское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1928802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Снится, снится малышу </a:t>
            </a:r>
          </a:p>
          <a:p>
            <a:r>
              <a:rPr lang="ru-RU" sz="2000" b="1" dirty="0" smtClean="0"/>
              <a:t>Очень добрый сон: </a:t>
            </a:r>
          </a:p>
          <a:p>
            <a:r>
              <a:rPr lang="ru-RU" sz="2000" b="1" dirty="0" smtClean="0"/>
              <a:t>Гладит Бог по голове, </a:t>
            </a:r>
          </a:p>
          <a:p>
            <a:r>
              <a:rPr lang="ru-RU" sz="2000" b="1" dirty="0" smtClean="0"/>
              <a:t>Очень Бог силен,</a:t>
            </a:r>
          </a:p>
          <a:p>
            <a:r>
              <a:rPr lang="ru-RU" sz="2000" b="1" dirty="0" smtClean="0"/>
              <a:t> Очень ласков, говорит: </a:t>
            </a:r>
          </a:p>
          <a:p>
            <a:r>
              <a:rPr lang="ru-RU" sz="2000" b="1" dirty="0" smtClean="0"/>
              <a:t>"Ты не бойся, Ваня </a:t>
            </a:r>
          </a:p>
          <a:p>
            <a:r>
              <a:rPr lang="ru-RU" sz="2000" b="1" dirty="0" smtClean="0"/>
              <a:t>Ни болезней и обид, </a:t>
            </a:r>
          </a:p>
          <a:p>
            <a:r>
              <a:rPr lang="ru-RU" sz="2000" b="1" dirty="0" smtClean="0"/>
              <a:t>Пусть добро настанет! </a:t>
            </a:r>
          </a:p>
          <a:p>
            <a:r>
              <a:rPr lang="ru-RU" sz="2000" b="1" dirty="0" smtClean="0"/>
              <a:t>Я тебя оберегу, </a:t>
            </a:r>
          </a:p>
          <a:p>
            <a:r>
              <a:rPr lang="ru-RU" sz="2000" b="1" dirty="0" smtClean="0"/>
              <a:t>Я тебя помилую… </a:t>
            </a:r>
          </a:p>
          <a:p>
            <a:r>
              <a:rPr lang="ru-RU" sz="2000" b="1" dirty="0" smtClean="0"/>
              <a:t>Будет трудно - помогу </a:t>
            </a:r>
          </a:p>
          <a:p>
            <a:r>
              <a:rPr lang="ru-RU" sz="2000" b="1" dirty="0" smtClean="0"/>
              <a:t>Всею своей силою".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4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256"/>
            <a:ext cx="200026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21508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14422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ИГОРЬ </a:t>
            </a:r>
            <a:r>
              <a:rPr lang="ru-RU" sz="2400" b="1" dirty="0" smtClean="0"/>
              <a:t>- скандинавский бог изобилия + охранять </a:t>
            </a:r>
            <a:r>
              <a:rPr lang="ru-RU" sz="2400" dirty="0" smtClean="0"/>
              <a:t>- древнескандинавское.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2285992"/>
            <a:ext cx="621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Наш Игорь отважен,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Наш Игорь силен –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Он знает значение древних имен.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И имя для Игоря значит, что он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Богом серьезным всерьез защищен.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Всего будет в жизни у Игоря много,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 долгой, счастливою будет дорога!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214422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АЛЕКСАНДРА </a:t>
            </a:r>
            <a:r>
              <a:rPr lang="ru-RU" sz="2000" b="1" dirty="0"/>
              <a:t>- защитница,</a:t>
            </a:r>
            <a:r>
              <a:rPr lang="ru-RU" sz="2000" dirty="0"/>
              <a:t> - древнегреческое</a:t>
            </a:r>
            <a:r>
              <a:rPr lang="ru-RU" sz="2000" dirty="0" smtClean="0"/>
              <a:t>, женская </a:t>
            </a:r>
            <a:r>
              <a:rPr lang="ru-RU" sz="2000" dirty="0"/>
              <a:t>форма от имени Александр (защитник людей)..</a:t>
            </a:r>
            <a:br>
              <a:rPr lang="ru-RU" sz="2000" dirty="0"/>
            </a:br>
            <a:r>
              <a:rPr lang="ru-RU" sz="2000" b="1" dirty="0" smtClean="0"/>
              <a:t>Именины</a:t>
            </a:r>
            <a:r>
              <a:rPr lang="ru-RU" sz="2000" b="1" dirty="0"/>
              <a:t>:</a:t>
            </a:r>
            <a:r>
              <a:rPr lang="ru-RU" sz="2000" dirty="0"/>
              <a:t> 2 апреля, 6 мая, 31 мая, 19 ноября.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2428868"/>
            <a:ext cx="5643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 Шуру - Александру – </a:t>
            </a:r>
          </a:p>
          <a:p>
            <a:r>
              <a:rPr lang="ru-RU" sz="2000" b="1" dirty="0" smtClean="0"/>
              <a:t>Вам кто угодно скажет, </a:t>
            </a:r>
          </a:p>
          <a:p>
            <a:r>
              <a:rPr lang="ru-RU" sz="2000" b="1" dirty="0" smtClean="0"/>
              <a:t>Что грязи не бывает </a:t>
            </a:r>
          </a:p>
          <a:p>
            <a:r>
              <a:rPr lang="ru-RU" sz="2000" b="1" dirty="0" smtClean="0"/>
              <a:t>В их доме никогда. </a:t>
            </a:r>
          </a:p>
          <a:p>
            <a:r>
              <a:rPr lang="ru-RU" sz="2000" b="1" dirty="0" smtClean="0"/>
              <a:t>От грязи защищает, </a:t>
            </a:r>
          </a:p>
          <a:p>
            <a:r>
              <a:rPr lang="ru-RU" sz="2000" b="1" dirty="0" smtClean="0"/>
              <a:t>Посуду отмывает </a:t>
            </a:r>
          </a:p>
          <a:p>
            <a:r>
              <a:rPr lang="ru-RU" sz="2000" b="1" dirty="0" smtClean="0"/>
              <a:t>До чистоты немыслимой </a:t>
            </a:r>
          </a:p>
          <a:p>
            <a:r>
              <a:rPr lang="ru-RU" sz="2000" b="1" dirty="0" smtClean="0"/>
              <a:t>Шурочка всегда! </a:t>
            </a:r>
          </a:p>
          <a:p>
            <a:r>
              <a:rPr lang="ru-RU" sz="2000" b="1" dirty="0" smtClean="0"/>
              <a:t>Ведь Александре, Сашеньке –</a:t>
            </a:r>
          </a:p>
          <a:p>
            <a:r>
              <a:rPr lang="ru-RU" sz="2000" b="1" dirty="0" smtClean="0"/>
              <a:t>Вам это нужно знать – </a:t>
            </a:r>
          </a:p>
          <a:p>
            <a:r>
              <a:rPr lang="ru-RU" sz="2000" b="1" dirty="0" smtClean="0"/>
              <a:t>Положено по имени </a:t>
            </a:r>
          </a:p>
          <a:p>
            <a:r>
              <a:rPr lang="ru-RU" sz="2000" b="1" dirty="0" smtClean="0"/>
              <a:t>Нас с вами защищать!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35795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</a:t>
            </a:r>
            <a:r>
              <a:rPr lang="ru-RU" b="1" u="sng" dirty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214422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АННА </a:t>
            </a:r>
            <a:r>
              <a:rPr lang="ru-RU" sz="2000" b="1" dirty="0"/>
              <a:t>- милость, благодать</a:t>
            </a:r>
            <a:r>
              <a:rPr lang="ru-RU" sz="2000" dirty="0"/>
              <a:t> - </a:t>
            </a:r>
            <a:r>
              <a:rPr lang="ru-RU" sz="2000" dirty="0" smtClean="0"/>
              <a:t>древнееврейское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Именины:</a:t>
            </a:r>
            <a:r>
              <a:rPr lang="ru-RU" sz="2000" dirty="0"/>
              <a:t> 16 февраля, 23 февраля, 8 апреля, 25 июня, 26 июня, 18 июля, 7 августа, 22 сентября, 15 октября, 4 ноября, 11 ноября, З декабря, 22 декабря.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2928934"/>
            <a:ext cx="5643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Анечка, милая Анна, </a:t>
            </a:r>
          </a:p>
          <a:p>
            <a:r>
              <a:rPr lang="ru-RU" sz="2400" b="1" dirty="0" smtClean="0"/>
              <a:t>Имя твое - как ручей,</a:t>
            </a:r>
          </a:p>
          <a:p>
            <a:r>
              <a:rPr lang="ru-RU" sz="2400" b="1" dirty="0" smtClean="0"/>
              <a:t> Звонко смеется, куда-то </a:t>
            </a:r>
          </a:p>
          <a:p>
            <a:r>
              <a:rPr lang="ru-RU" sz="2400" b="1" dirty="0" smtClean="0"/>
              <a:t>Несется, несется скорей…</a:t>
            </a:r>
          </a:p>
          <a:p>
            <a:r>
              <a:rPr lang="ru-RU" sz="2400" b="1" dirty="0" smtClean="0"/>
              <a:t>Анечка, милая Анна,</a:t>
            </a:r>
          </a:p>
          <a:p>
            <a:r>
              <a:rPr lang="ru-RU" sz="2400" b="1" dirty="0" smtClean="0"/>
              <a:t>Даже куда-то спеша, </a:t>
            </a:r>
          </a:p>
          <a:p>
            <a:r>
              <a:rPr lang="ru-RU" sz="2400" b="1" dirty="0" smtClean="0"/>
              <a:t>Помни, что к папе и маме </a:t>
            </a:r>
          </a:p>
          <a:p>
            <a:r>
              <a:rPr lang="ru-RU" sz="2400" b="1" dirty="0" smtClean="0"/>
              <a:t>Ты с милостью неба пришла.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28652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42984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ВЕРА </a:t>
            </a:r>
            <a:r>
              <a:rPr lang="ru-RU" sz="2000" b="1" dirty="0"/>
              <a:t>- русское имя, то же значение, что у слова "вера"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/>
              <a:t>Именины:</a:t>
            </a:r>
            <a:r>
              <a:rPr lang="ru-RU" sz="2000" dirty="0"/>
              <a:t> 30 сентября.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2357430"/>
            <a:ext cx="55721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Есть на свете девочка, </a:t>
            </a:r>
            <a:endParaRPr lang="ru-RU" sz="2000" b="1" dirty="0" smtClean="0"/>
          </a:p>
          <a:p>
            <a:r>
              <a:rPr lang="ru-RU" sz="2000" b="1" dirty="0" smtClean="0"/>
              <a:t>Её </a:t>
            </a:r>
            <a:r>
              <a:rPr lang="ru-RU" sz="2000" b="1" dirty="0"/>
              <a:t>очень ждут. </a:t>
            </a:r>
            <a:endParaRPr lang="ru-RU" sz="2000" b="1" dirty="0" smtClean="0"/>
          </a:p>
          <a:p>
            <a:r>
              <a:rPr lang="ru-RU" sz="2000" b="1" dirty="0" smtClean="0"/>
              <a:t>Наша </a:t>
            </a:r>
            <a:r>
              <a:rPr lang="ru-RU" sz="2000" b="1" dirty="0"/>
              <a:t>Вера, Верочка Все её зовут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Вера </a:t>
            </a:r>
            <a:r>
              <a:rPr lang="ru-RU" sz="2000" b="1" dirty="0"/>
              <a:t>всем поможет </a:t>
            </a:r>
            <a:endParaRPr lang="ru-RU" sz="2000" b="1" dirty="0" smtClean="0"/>
          </a:p>
          <a:p>
            <a:r>
              <a:rPr lang="ru-RU" sz="2000" b="1" dirty="0" smtClean="0"/>
              <a:t>Словом </a:t>
            </a:r>
            <a:r>
              <a:rPr lang="ru-RU" sz="2000" b="1" dirty="0"/>
              <a:t>иль делами. </a:t>
            </a:r>
            <a:endParaRPr lang="ru-RU" sz="2000" b="1" dirty="0" smtClean="0"/>
          </a:p>
          <a:p>
            <a:r>
              <a:rPr lang="ru-RU" sz="2000" b="1" dirty="0" smtClean="0"/>
              <a:t>В </a:t>
            </a:r>
            <a:r>
              <a:rPr lang="ru-RU" sz="2000" b="1" dirty="0"/>
              <a:t>трудную минуту </a:t>
            </a:r>
            <a:endParaRPr lang="ru-RU" sz="2000" b="1" dirty="0" smtClean="0"/>
          </a:p>
          <a:p>
            <a:r>
              <a:rPr lang="ru-RU" sz="2000" b="1" dirty="0" smtClean="0"/>
              <a:t>Она </a:t>
            </a:r>
            <a:r>
              <a:rPr lang="ru-RU" sz="2000" b="1" dirty="0"/>
              <a:t>будет с нами. </a:t>
            </a:r>
            <a:endParaRPr lang="ru-RU" sz="2000" b="1" dirty="0" smtClean="0"/>
          </a:p>
          <a:p>
            <a:r>
              <a:rPr lang="ru-RU" sz="2000" b="1" dirty="0" smtClean="0"/>
              <a:t>Улыбнётся </a:t>
            </a:r>
            <a:r>
              <a:rPr lang="ru-RU" sz="2000" b="1" dirty="0"/>
              <a:t>Вера </a:t>
            </a:r>
            <a:endParaRPr lang="ru-RU" sz="2000" b="1" dirty="0" smtClean="0"/>
          </a:p>
          <a:p>
            <a:r>
              <a:rPr lang="ru-RU" sz="2000" b="1" dirty="0" smtClean="0"/>
              <a:t>Ласково</a:t>
            </a:r>
            <a:r>
              <a:rPr lang="ru-RU" sz="2000" b="1" dirty="0"/>
              <a:t>, светло.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придёт к нам вера, </a:t>
            </a:r>
            <a:endParaRPr lang="ru-RU" sz="2000" b="1" dirty="0" smtClean="0"/>
          </a:p>
          <a:p>
            <a:r>
              <a:rPr lang="ru-RU" sz="2000" b="1" dirty="0" smtClean="0"/>
              <a:t>Что </a:t>
            </a:r>
            <a:r>
              <a:rPr lang="ru-RU" sz="2000" b="1" dirty="0"/>
              <a:t>исчезнет зло.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600076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Татьяна </a:t>
            </a:r>
            <a:r>
              <a:rPr lang="ru-RU" dirty="0" err="1"/>
              <a:t>Керстен</a:t>
            </a:r>
            <a:endParaRPr lang="ru-RU" dirty="0"/>
          </a:p>
        </p:txBody>
      </p:sp>
      <p:pic>
        <p:nvPicPr>
          <p:cNvPr id="8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285860"/>
            <a:ext cx="92155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ГАЛИНА</a:t>
            </a:r>
            <a:r>
              <a:rPr lang="ru-RU" sz="2400" b="1" dirty="0"/>
              <a:t> - тишина, безветрие, штиль; имя нереиды - древнегреческое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071678"/>
            <a:ext cx="578647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Шепчутся звезды с луною, </a:t>
            </a:r>
            <a:endParaRPr lang="ru-RU" sz="2200" b="1" dirty="0" smtClean="0"/>
          </a:p>
          <a:p>
            <a:r>
              <a:rPr lang="ru-RU" sz="2200" b="1" dirty="0" smtClean="0"/>
              <a:t>Ветер </a:t>
            </a:r>
            <a:r>
              <a:rPr lang="ru-RU" sz="2200" b="1" dirty="0"/>
              <a:t>тихонько сопит, </a:t>
            </a:r>
            <a:endParaRPr lang="ru-RU" sz="2200" b="1" dirty="0" smtClean="0"/>
          </a:p>
          <a:p>
            <a:r>
              <a:rPr lang="ru-RU" sz="2200" b="1" dirty="0" smtClean="0"/>
              <a:t>Стоит </a:t>
            </a:r>
            <a:r>
              <a:rPr lang="ru-RU" sz="2200" b="1" dirty="0"/>
              <a:t>тишина над Землею, </a:t>
            </a:r>
            <a:endParaRPr lang="ru-RU" sz="2200" b="1" dirty="0" smtClean="0"/>
          </a:p>
          <a:p>
            <a:r>
              <a:rPr lang="ru-RU" sz="2200" b="1" dirty="0" smtClean="0"/>
              <a:t>Шепчите</a:t>
            </a:r>
            <a:r>
              <a:rPr lang="ru-RU" sz="2200" b="1" dirty="0"/>
              <a:t>, ведь Галочка спит! </a:t>
            </a:r>
            <a:endParaRPr lang="ru-RU" sz="2200" b="1" dirty="0" smtClean="0"/>
          </a:p>
          <a:p>
            <a:r>
              <a:rPr lang="ru-RU" sz="2200" b="1" dirty="0" smtClean="0"/>
              <a:t>Зажав </a:t>
            </a:r>
            <a:r>
              <a:rPr lang="ru-RU" sz="2200" b="1" dirty="0"/>
              <a:t>кулачок под подушкой, </a:t>
            </a:r>
            <a:endParaRPr lang="ru-RU" sz="2200" b="1" dirty="0" smtClean="0"/>
          </a:p>
          <a:p>
            <a:r>
              <a:rPr lang="ru-RU" sz="2200" b="1" dirty="0" smtClean="0"/>
              <a:t>Мечтает </a:t>
            </a:r>
            <a:r>
              <a:rPr lang="ru-RU" sz="2200" b="1" dirty="0"/>
              <a:t>Галина во сне, </a:t>
            </a:r>
            <a:endParaRPr lang="ru-RU" sz="2200" b="1" dirty="0" smtClean="0"/>
          </a:p>
          <a:p>
            <a:r>
              <a:rPr lang="ru-RU" sz="2200" b="1" dirty="0" smtClean="0"/>
              <a:t>Как </a:t>
            </a:r>
            <a:r>
              <a:rPr lang="ru-RU" sz="2200" b="1" dirty="0"/>
              <a:t>тихая-тихая фея </a:t>
            </a:r>
            <a:endParaRPr lang="ru-RU" sz="2200" b="1" dirty="0" smtClean="0"/>
          </a:p>
          <a:p>
            <a:r>
              <a:rPr lang="ru-RU" sz="2200" b="1" dirty="0" smtClean="0"/>
              <a:t>В </a:t>
            </a:r>
            <a:r>
              <a:rPr lang="ru-RU" sz="2200" b="1" dirty="0"/>
              <a:t>воздушном плывет корабле. </a:t>
            </a:r>
            <a:endParaRPr lang="ru-RU" sz="2200" b="1" dirty="0" smtClean="0"/>
          </a:p>
          <a:p>
            <a:r>
              <a:rPr lang="ru-RU" sz="2200" b="1" dirty="0" smtClean="0"/>
              <a:t>К </a:t>
            </a:r>
            <a:r>
              <a:rPr lang="ru-RU" sz="2200" b="1" dirty="0"/>
              <a:t>окошку ее подплывая, </a:t>
            </a:r>
            <a:endParaRPr lang="ru-RU" sz="2200" b="1" dirty="0" smtClean="0"/>
          </a:p>
          <a:p>
            <a:r>
              <a:rPr lang="ru-RU" sz="2200" b="1" dirty="0" smtClean="0"/>
              <a:t>Подарок </a:t>
            </a:r>
            <a:r>
              <a:rPr lang="ru-RU" sz="2200" b="1" dirty="0"/>
              <a:t>тихонько кладет </a:t>
            </a:r>
            <a:r>
              <a:rPr lang="ru-RU" sz="2200" b="1" dirty="0" smtClean="0"/>
              <a:t>– </a:t>
            </a:r>
          </a:p>
          <a:p>
            <a:r>
              <a:rPr lang="ru-RU" sz="2200" b="1" dirty="0" smtClean="0"/>
              <a:t>В </a:t>
            </a:r>
            <a:r>
              <a:rPr lang="ru-RU" sz="2200" b="1" dirty="0"/>
              <a:t>подарке звезда молодая </a:t>
            </a:r>
            <a:endParaRPr lang="ru-RU" sz="2200" b="1" dirty="0" smtClean="0"/>
          </a:p>
          <a:p>
            <a:r>
              <a:rPr lang="ru-RU" sz="2200" b="1" dirty="0" smtClean="0"/>
              <a:t>Бесшумные </a:t>
            </a:r>
            <a:r>
              <a:rPr lang="ru-RU" sz="2200" b="1" dirty="0"/>
              <a:t>песни поет.</a:t>
            </a:r>
          </a:p>
          <a:p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286520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4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256"/>
            <a:ext cx="200026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28652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285860"/>
            <a:ext cx="552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ИЛЬЯ </a:t>
            </a:r>
            <a:r>
              <a:rPr lang="ru-RU" sz="2400" b="1" dirty="0" smtClean="0"/>
              <a:t>- бог мой </a:t>
            </a:r>
            <a:r>
              <a:rPr lang="ru-RU" sz="2400" b="1" dirty="0" err="1" smtClean="0"/>
              <a:t>Яхве</a:t>
            </a:r>
            <a:r>
              <a:rPr lang="ru-RU" sz="2400" b="1" dirty="0" smtClean="0"/>
              <a:t> </a:t>
            </a:r>
            <a:r>
              <a:rPr lang="ru-RU" sz="2400" dirty="0" smtClean="0"/>
              <a:t>- древнееврейское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2143116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Если ты Ильей зовешься, </a:t>
            </a:r>
          </a:p>
          <a:p>
            <a:r>
              <a:rPr lang="ru-RU" sz="2000" b="1" dirty="0" smtClean="0"/>
              <a:t>В жизни ты не ошибешься. </a:t>
            </a:r>
          </a:p>
          <a:p>
            <a:r>
              <a:rPr lang="ru-RU" sz="2000" b="1" dirty="0" smtClean="0"/>
              <a:t>Будешь сильным и здоровым, </a:t>
            </a:r>
          </a:p>
          <a:p>
            <a:r>
              <a:rPr lang="ru-RU" sz="2000" b="1" dirty="0" smtClean="0"/>
              <a:t>Всегда нужным, всегда новым, </a:t>
            </a:r>
          </a:p>
          <a:p>
            <a:r>
              <a:rPr lang="ru-RU" sz="2000" b="1" dirty="0" smtClean="0"/>
              <a:t>Оттого что папа с мамой, </a:t>
            </a:r>
          </a:p>
          <a:p>
            <a:r>
              <a:rPr lang="ru-RU" sz="2000" b="1" dirty="0" smtClean="0"/>
              <a:t>Бабушка и дедушка </a:t>
            </a:r>
          </a:p>
          <a:p>
            <a:r>
              <a:rPr lang="ru-RU" sz="2000" b="1" dirty="0" smtClean="0"/>
              <a:t>Сильное и важное </a:t>
            </a:r>
          </a:p>
          <a:p>
            <a:r>
              <a:rPr lang="ru-RU" sz="2000" b="1" dirty="0" smtClean="0"/>
              <a:t>Имя дали </a:t>
            </a:r>
            <a:r>
              <a:rPr lang="ru-RU" sz="2000" b="1" dirty="0" err="1" smtClean="0"/>
              <a:t>детушке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Именем своим гордись, </a:t>
            </a:r>
          </a:p>
          <a:p>
            <a:r>
              <a:rPr lang="ru-RU" sz="2000" b="1" dirty="0" smtClean="0"/>
              <a:t>Никогда зря не сердись, </a:t>
            </a:r>
          </a:p>
          <a:p>
            <a:r>
              <a:rPr lang="ru-RU" sz="2000" b="1" dirty="0" smtClean="0"/>
              <a:t>И тогда вокруг тебя </a:t>
            </a:r>
          </a:p>
          <a:p>
            <a:r>
              <a:rPr lang="ru-RU" sz="2000" b="1" dirty="0" smtClean="0"/>
              <a:t>Будет счастлива Земля!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3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357298"/>
            <a:ext cx="5929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ДАРЬЯ</a:t>
            </a:r>
            <a:r>
              <a:rPr lang="ru-RU" sz="2400" b="1" dirty="0"/>
              <a:t> - владеющий</a:t>
            </a:r>
            <a:r>
              <a:rPr lang="ru-RU" sz="2400" dirty="0"/>
              <a:t> - персидское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143116"/>
            <a:ext cx="4786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Владеет Дарья букварем </a:t>
            </a:r>
          </a:p>
          <a:p>
            <a:r>
              <a:rPr lang="ru-RU" sz="2200" b="1" dirty="0" smtClean="0"/>
              <a:t>И красненьким портфелем, </a:t>
            </a:r>
          </a:p>
          <a:p>
            <a:r>
              <a:rPr lang="ru-RU" sz="2200" b="1" dirty="0" smtClean="0"/>
              <a:t>Тетрадками и дневником </a:t>
            </a:r>
          </a:p>
          <a:p>
            <a:r>
              <a:rPr lang="ru-RU" sz="2200" b="1" dirty="0" smtClean="0"/>
              <a:t>С отметками! </a:t>
            </a:r>
          </a:p>
          <a:p>
            <a:r>
              <a:rPr lang="ru-RU" sz="2200" b="1" dirty="0" smtClean="0"/>
              <a:t>Проверим: </a:t>
            </a:r>
          </a:p>
          <a:p>
            <a:r>
              <a:rPr lang="ru-RU" sz="2200" b="1" dirty="0" smtClean="0"/>
              <a:t>В том дневнике пятерки в ряд </a:t>
            </a:r>
          </a:p>
          <a:p>
            <a:r>
              <a:rPr lang="ru-RU" sz="2200" b="1" dirty="0" smtClean="0"/>
              <a:t>Улыбчиво на нас глядят. </a:t>
            </a:r>
          </a:p>
          <a:p>
            <a:r>
              <a:rPr lang="ru-RU" sz="2200" b="1" dirty="0" smtClean="0"/>
              <a:t>Эх, всем бы детям захотеть </a:t>
            </a:r>
          </a:p>
          <a:p>
            <a:r>
              <a:rPr lang="ru-RU" sz="2200" b="1" dirty="0" smtClean="0"/>
              <a:t>Таким богатством завладеть!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92933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</a:t>
            </a:r>
            <a:r>
              <a:rPr lang="ru-RU" b="1" u="sng" dirty="0" smtClean="0">
                <a:hlinkClick r:id="rId4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" y="-5080"/>
            <a:ext cx="9137237" cy="6863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571612"/>
            <a:ext cx="857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eaLnBrk="0" hangingPunct="0">
              <a:buFont typeface="Wingdings" pitchFamily="2" charset="2"/>
              <a:buChar char="Ø"/>
            </a:pPr>
            <a:r>
              <a:rPr lang="ru-RU" sz="2800" b="1" dirty="0" smtClean="0">
                <a:cs typeface="Times New Roman" pitchFamily="18" charset="0"/>
              </a:rPr>
              <a:t>В 18 -19 веках каждая десятая женщина носила имя Мария;</a:t>
            </a: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ru-RU" sz="2800" b="1" dirty="0" smtClean="0">
                <a:cs typeface="Times New Roman" pitchFamily="18" charset="0"/>
              </a:rPr>
              <a:t>1920-1930 – часто давали имя Николай, Василий Иван, Мария, Ольга, Елена;</a:t>
            </a: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ru-RU" sz="2800" b="1" dirty="0" smtClean="0">
                <a:cs typeface="Times New Roman" pitchFamily="18" charset="0"/>
              </a:rPr>
              <a:t>1940-195 – Владимир, Юрий, Анатолий, Наталья, Людмила, Татьяна;</a:t>
            </a: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ru-RU" sz="2800" b="1" dirty="0" smtClean="0">
                <a:cs typeface="Times New Roman" pitchFamily="18" charset="0"/>
              </a:rPr>
              <a:t>1970 Александр, Андрей, Сергей, Елена;</a:t>
            </a: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ru-RU" sz="2800" b="1" dirty="0" smtClean="0">
                <a:cs typeface="Times New Roman" pitchFamily="18" charset="0"/>
              </a:rPr>
              <a:t>1980- Александр, Дмитрий, Денис, Анна, Наталья, Марина;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214422"/>
            <a:ext cx="62151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ЕВГЕНИЯ</a:t>
            </a:r>
            <a:r>
              <a:rPr lang="ru-RU" sz="2000" b="1" dirty="0"/>
              <a:t> - благородная</a:t>
            </a:r>
            <a:r>
              <a:rPr lang="ru-RU" sz="2000" dirty="0"/>
              <a:t> - древнегреческое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1571612"/>
            <a:ext cx="6429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Услышала Женя на улице плач, </a:t>
            </a:r>
          </a:p>
          <a:p>
            <a:r>
              <a:rPr lang="ru-RU" b="1" dirty="0" smtClean="0"/>
              <a:t>Во двор она быстро несется </a:t>
            </a:r>
          </a:p>
          <a:p>
            <a:r>
              <a:rPr lang="ru-RU" b="1" dirty="0" smtClean="0"/>
              <a:t>И видит: в песочнице сломан калач, </a:t>
            </a:r>
          </a:p>
          <a:p>
            <a:r>
              <a:rPr lang="ru-RU" b="1" dirty="0" smtClean="0"/>
              <a:t>И рядом мальчишка смеется. </a:t>
            </a:r>
          </a:p>
          <a:p>
            <a:r>
              <a:rPr lang="ru-RU" b="1" dirty="0" smtClean="0"/>
              <a:t>А маленький кроха, игравший в песке, </a:t>
            </a:r>
          </a:p>
          <a:p>
            <a:r>
              <a:rPr lang="ru-RU" b="1" dirty="0" smtClean="0"/>
              <a:t>Обиженно плачет невдалеке... </a:t>
            </a:r>
          </a:p>
          <a:p>
            <a:r>
              <a:rPr lang="ru-RU" b="1" dirty="0" smtClean="0"/>
              <a:t>Видит Евгения эту картину </a:t>
            </a:r>
          </a:p>
          <a:p>
            <a:r>
              <a:rPr lang="ru-RU" b="1" dirty="0" smtClean="0"/>
              <a:t>И начинает мальчишку ругать: </a:t>
            </a:r>
          </a:p>
          <a:p>
            <a:r>
              <a:rPr lang="ru-RU" b="1" dirty="0" smtClean="0"/>
              <a:t>"Как же ты можешь, взрослый детина, </a:t>
            </a:r>
          </a:p>
          <a:p>
            <a:r>
              <a:rPr lang="ru-RU" b="1" dirty="0" smtClean="0"/>
              <a:t>Маленького обижать?!" </a:t>
            </a:r>
          </a:p>
          <a:p>
            <a:r>
              <a:rPr lang="ru-RU" b="1" dirty="0" smtClean="0"/>
              <a:t>Стыдно стало хулигану – </a:t>
            </a:r>
          </a:p>
          <a:p>
            <a:r>
              <a:rPr lang="ru-RU" b="1" dirty="0" smtClean="0"/>
              <a:t>Починил калач. </a:t>
            </a:r>
          </a:p>
          <a:p>
            <a:r>
              <a:rPr lang="ru-RU" b="1" dirty="0" smtClean="0"/>
              <a:t>И сказала Женя крохе </a:t>
            </a:r>
          </a:p>
          <a:p>
            <a:r>
              <a:rPr lang="ru-RU" b="1" dirty="0" smtClean="0"/>
              <a:t>Эй, малыш, не плачь! </a:t>
            </a:r>
          </a:p>
          <a:p>
            <a:r>
              <a:rPr lang="ru-RU" b="1" dirty="0" smtClean="0"/>
              <a:t>Вот так мы с вами увидели, </a:t>
            </a:r>
          </a:p>
          <a:p>
            <a:r>
              <a:rPr lang="ru-RU" b="1" dirty="0" smtClean="0"/>
              <a:t>Что если кого обидели, </a:t>
            </a:r>
          </a:p>
          <a:p>
            <a:r>
              <a:rPr lang="ru-RU" b="1" dirty="0" smtClean="0"/>
              <a:t>Благородная наша Евгения </a:t>
            </a:r>
          </a:p>
          <a:p>
            <a:r>
              <a:rPr lang="ru-RU" b="1" dirty="0" smtClean="0"/>
              <a:t>Вступится в то же мгновение!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488668"/>
            <a:ext cx="8429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Илона</a:t>
            </a:r>
            <a:r>
              <a:rPr lang="ru-RU" sz="1600" dirty="0" smtClean="0"/>
              <a:t> Грошева, из сборника стихов о значении имен </a:t>
            </a:r>
            <a:r>
              <a:rPr lang="ru-RU" sz="1600" b="1" u="sng" dirty="0" smtClean="0">
                <a:hlinkClick r:id="rId3"/>
              </a:rPr>
              <a:t>"Почему нас так зовут?..</a:t>
            </a:r>
            <a:endParaRPr lang="ru-RU" sz="1600" dirty="0"/>
          </a:p>
        </p:txBody>
      </p:sp>
      <p:pic>
        <p:nvPicPr>
          <p:cNvPr id="9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28586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ЕЛИЗАВЕТА </a:t>
            </a:r>
            <a:r>
              <a:rPr lang="ru-RU" sz="2400" b="1" dirty="0"/>
              <a:t>- мой Бог, давшая обет Богу, молитва</a:t>
            </a:r>
            <a:r>
              <a:rPr lang="ru-RU" sz="2400" dirty="0"/>
              <a:t> - древнееврейское.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2285992"/>
            <a:ext cx="585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Третий день, как из ведра, </a:t>
            </a:r>
          </a:p>
          <a:p>
            <a:r>
              <a:rPr lang="ru-RU" sz="2000" b="1" dirty="0" smtClean="0"/>
              <a:t>Дождик льет. </a:t>
            </a:r>
          </a:p>
          <a:p>
            <a:r>
              <a:rPr lang="ru-RU" sz="2000" b="1" dirty="0" smtClean="0"/>
              <a:t>И со двора погулять не выйдет Лиза. </a:t>
            </a:r>
          </a:p>
          <a:p>
            <a:r>
              <a:rPr lang="ru-RU" sz="2000" b="1" dirty="0" smtClean="0"/>
              <a:t>От небесного каприза грустно Лизе, скучно Лизе. Стала Лиза говорить, стала хныкать и просить: "Дорогое наше небо по траве побегать мне бы, </a:t>
            </a:r>
          </a:p>
          <a:p>
            <a:r>
              <a:rPr lang="ru-RU" sz="2000" b="1" dirty="0" smtClean="0"/>
              <a:t>Мне б с друзьями поиграть, мне бы просто погулять!" Услышали Лизу тучи, ушли.</a:t>
            </a:r>
          </a:p>
          <a:p>
            <a:r>
              <a:rPr lang="ru-RU" sz="2000" b="1" dirty="0" smtClean="0"/>
              <a:t>И намного лучше стало птичкам, деревьям и людям... Мы Лизе спасибо сказать не забудем? </a:t>
            </a:r>
          </a:p>
          <a:p>
            <a:r>
              <a:rPr lang="ru-RU" sz="2000" b="1" dirty="0" smtClean="0"/>
              <a:t>Когда кто-то </a:t>
            </a:r>
            <a:r>
              <a:rPr lang="ru-RU" sz="2000" b="1" dirty="0" err="1" smtClean="0"/>
              <a:t>небушко</a:t>
            </a:r>
            <a:r>
              <a:rPr lang="ru-RU" sz="2000" b="1" dirty="0" smtClean="0"/>
              <a:t> просит о чем – </a:t>
            </a:r>
          </a:p>
          <a:p>
            <a:r>
              <a:rPr lang="ru-RU" sz="2000" b="1" dirty="0" smtClean="0"/>
              <a:t>Молитвой мы просьбу такую зовем.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21508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8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85762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28586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ЕЛЕНА </a:t>
            </a:r>
            <a:r>
              <a:rPr lang="ru-RU" sz="2400" b="1" dirty="0"/>
              <a:t>- солнечная</a:t>
            </a:r>
            <a:r>
              <a:rPr lang="ru-RU" sz="2400" dirty="0"/>
              <a:t> - </a:t>
            </a:r>
            <a:r>
              <a:rPr lang="ru-RU" sz="2400" dirty="0" smtClean="0"/>
              <a:t>греческое или</a:t>
            </a:r>
            <a:r>
              <a:rPr lang="ru-RU" sz="2400" dirty="0"/>
              <a:t> </a:t>
            </a:r>
            <a:r>
              <a:rPr lang="ru-RU" sz="2400" b="1" dirty="0"/>
              <a:t>избранная, светлая</a:t>
            </a:r>
            <a:r>
              <a:rPr lang="ru-RU" sz="2400" dirty="0"/>
              <a:t> - древнегреческое.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143116"/>
            <a:ext cx="57864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Там, где светит солнышко, </a:t>
            </a:r>
          </a:p>
          <a:p>
            <a:r>
              <a:rPr lang="ru-RU" sz="2000" b="1" dirty="0" smtClean="0"/>
              <a:t>Чайки и песок, </a:t>
            </a:r>
          </a:p>
          <a:p>
            <a:r>
              <a:rPr lang="ru-RU" sz="2000" b="1" dirty="0" smtClean="0"/>
              <a:t>Кто-то тащит ведрышко, </a:t>
            </a:r>
          </a:p>
          <a:p>
            <a:r>
              <a:rPr lang="ru-RU" sz="2000" b="1" dirty="0" smtClean="0"/>
              <a:t>Лопатку и совок. </a:t>
            </a:r>
          </a:p>
          <a:p>
            <a:r>
              <a:rPr lang="ru-RU" sz="2000" b="1" dirty="0" smtClean="0"/>
              <a:t>Там, где волны плещутся, </a:t>
            </a:r>
          </a:p>
          <a:p>
            <a:r>
              <a:rPr lang="ru-RU" sz="2000" b="1" dirty="0" smtClean="0"/>
              <a:t>Теплы спозаранок, </a:t>
            </a:r>
          </a:p>
          <a:p>
            <a:r>
              <a:rPr lang="ru-RU" sz="2000" b="1" dirty="0" smtClean="0"/>
              <a:t>Кто-то строит мельницу </a:t>
            </a:r>
          </a:p>
          <a:p>
            <a:r>
              <a:rPr lang="ru-RU" sz="2000" b="1" dirty="0" smtClean="0"/>
              <a:t>И красивый замок. </a:t>
            </a:r>
          </a:p>
          <a:p>
            <a:r>
              <a:rPr lang="ru-RU" sz="2000" b="1" dirty="0" smtClean="0"/>
              <a:t>Что это за девочка </a:t>
            </a:r>
          </a:p>
          <a:p>
            <a:r>
              <a:rPr lang="ru-RU" sz="2000" b="1" dirty="0" smtClean="0"/>
              <a:t>В беленькой панамке, </a:t>
            </a:r>
          </a:p>
          <a:p>
            <a:r>
              <a:rPr lang="ru-RU" sz="2000" b="1" dirty="0" smtClean="0"/>
              <a:t>Вся загаром светится, </a:t>
            </a:r>
          </a:p>
          <a:p>
            <a:r>
              <a:rPr lang="ru-RU" sz="2000" b="1" dirty="0" smtClean="0"/>
              <a:t>На щеках две ямки? </a:t>
            </a:r>
          </a:p>
          <a:p>
            <a:r>
              <a:rPr lang="ru-RU" sz="2000" b="1" dirty="0" smtClean="0"/>
              <a:t>Так сияет личико, </a:t>
            </a:r>
          </a:p>
          <a:p>
            <a:r>
              <a:rPr lang="ru-RU" sz="2000" b="1" dirty="0" smtClean="0"/>
              <a:t>Что лучше вам зажмуриться,</a:t>
            </a:r>
          </a:p>
          <a:p>
            <a:r>
              <a:rPr lang="ru-RU" sz="2000" b="1" dirty="0" smtClean="0"/>
              <a:t> Это - наша Леночка Солнышком красуется!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</a:t>
            </a:r>
          </a:p>
          <a:p>
            <a:r>
              <a:rPr lang="ru-RU" dirty="0" smtClean="0"/>
              <a:t> стихов о значении имен </a:t>
            </a:r>
          </a:p>
          <a:p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21442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МАРИЯ -</a:t>
            </a:r>
            <a:r>
              <a:rPr lang="ru-RU" sz="2400" b="1" dirty="0" smtClean="0"/>
              <a:t> </a:t>
            </a:r>
            <a:r>
              <a:rPr lang="ru-RU" sz="2400" b="1" dirty="0"/>
              <a:t>любимая, желанная</a:t>
            </a:r>
            <a:r>
              <a:rPr lang="ru-RU" sz="2400" dirty="0"/>
              <a:t> - древнееврейское.</a:t>
            </a:r>
            <a:br>
              <a:rPr lang="ru-RU" sz="2400" dirty="0"/>
            </a:br>
            <a:r>
              <a:rPr lang="ru-RU" sz="2400" dirty="0"/>
              <a:t>По другим источникам - горькая, госпожа</a:t>
            </a:r>
            <a:r>
              <a:rPr lang="ru-RU" sz="2400" dirty="0" smtClean="0"/>
              <a:t>. Английская </a:t>
            </a:r>
            <a:r>
              <a:rPr lang="ru-RU" sz="2400" dirty="0"/>
              <a:t>форма имени - Мэри.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2285992"/>
            <a:ext cx="50006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Маленькая девочка </a:t>
            </a:r>
          </a:p>
          <a:p>
            <a:r>
              <a:rPr lang="ru-RU" sz="2400" b="1" dirty="0" smtClean="0"/>
              <a:t>Машенькой зовется. </a:t>
            </a:r>
          </a:p>
          <a:p>
            <a:r>
              <a:rPr lang="ru-RU" sz="2400" b="1" dirty="0" smtClean="0"/>
              <a:t>Все ласкают девочку, </a:t>
            </a:r>
          </a:p>
          <a:p>
            <a:r>
              <a:rPr lang="ru-RU" sz="2400" b="1" dirty="0" smtClean="0"/>
              <a:t>Все играют с девочкой – </a:t>
            </a:r>
          </a:p>
          <a:p>
            <a:r>
              <a:rPr lang="ru-RU" sz="2400" b="1" dirty="0" smtClean="0"/>
              <a:t>Ведь не просто так ребенку </a:t>
            </a:r>
          </a:p>
          <a:p>
            <a:r>
              <a:rPr lang="ru-RU" sz="2400" b="1" dirty="0" smtClean="0"/>
              <a:t>Имечко дается! </a:t>
            </a:r>
          </a:p>
          <a:p>
            <a:r>
              <a:rPr lang="ru-RU" sz="2400" b="1" dirty="0" smtClean="0"/>
              <a:t>Машенька - желанная, </a:t>
            </a:r>
          </a:p>
          <a:p>
            <a:r>
              <a:rPr lang="ru-RU" sz="2400" b="1" dirty="0" smtClean="0"/>
              <a:t>Машенька - любимая, </a:t>
            </a:r>
          </a:p>
          <a:p>
            <a:r>
              <a:rPr lang="ru-RU" sz="2400" b="1" dirty="0" smtClean="0"/>
              <a:t>Имя твое древнее </a:t>
            </a:r>
          </a:p>
          <a:p>
            <a:r>
              <a:rPr lang="ru-RU" sz="2400" b="1" dirty="0" smtClean="0"/>
              <a:t>И для нас правдивое!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28652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8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285860"/>
            <a:ext cx="6215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ИРИНА </a:t>
            </a:r>
            <a:r>
              <a:rPr lang="ru-RU" sz="2400" b="1" dirty="0"/>
              <a:t>- мир, покой</a:t>
            </a:r>
            <a:r>
              <a:rPr lang="ru-RU" sz="2400" dirty="0"/>
              <a:t> - древнегреческое.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928802"/>
            <a:ext cx="57864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квартире номер двадцать пять </a:t>
            </a:r>
          </a:p>
          <a:p>
            <a:r>
              <a:rPr lang="ru-RU" sz="2000" b="1" dirty="0" smtClean="0"/>
              <a:t>Ужасный шум и гам – </a:t>
            </a:r>
          </a:p>
          <a:p>
            <a:r>
              <a:rPr lang="ru-RU" sz="2000" b="1" dirty="0" smtClean="0"/>
              <a:t>Ходила Ирочка гулять </a:t>
            </a:r>
          </a:p>
          <a:p>
            <a:r>
              <a:rPr lang="ru-RU" sz="2000" b="1" dirty="0" smtClean="0"/>
              <a:t>И вот вернулась… </a:t>
            </a:r>
          </a:p>
          <a:p>
            <a:r>
              <a:rPr lang="ru-RU" sz="2000" b="1" dirty="0" smtClean="0"/>
              <a:t>Нам Ирину просто не узнать – </a:t>
            </a:r>
          </a:p>
          <a:p>
            <a:r>
              <a:rPr lang="ru-RU" sz="2000" b="1" dirty="0" smtClean="0"/>
              <a:t>С копьем в одной руке </a:t>
            </a:r>
          </a:p>
          <a:p>
            <a:r>
              <a:rPr lang="ru-RU" sz="2000" b="1" dirty="0" smtClean="0"/>
              <a:t>И с перьями на голове. </a:t>
            </a:r>
          </a:p>
          <a:p>
            <a:r>
              <a:rPr lang="ru-RU" sz="2000" b="1" dirty="0" smtClean="0"/>
              <a:t>"Спокойно", - Ира говорит, </a:t>
            </a:r>
          </a:p>
          <a:p>
            <a:r>
              <a:rPr lang="ru-RU" sz="2000" b="1" dirty="0" smtClean="0"/>
              <a:t>И машет нам рукой, </a:t>
            </a:r>
          </a:p>
          <a:p>
            <a:r>
              <a:rPr lang="ru-RU" sz="2000" b="1" dirty="0" smtClean="0"/>
              <a:t>"Я вождь индейцев, мой девиз – </a:t>
            </a:r>
          </a:p>
          <a:p>
            <a:r>
              <a:rPr lang="ru-RU" sz="2000" b="1" dirty="0" smtClean="0"/>
              <a:t>Мир, радость и покой!"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07220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285860"/>
            <a:ext cx="5429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НАТАЛЬЯ</a:t>
            </a:r>
            <a:r>
              <a:rPr lang="ru-RU" sz="2400" b="1" dirty="0"/>
              <a:t> - рождество - латинское</a:t>
            </a:r>
            <a:r>
              <a:rPr lang="ru-RU" b="1" dirty="0"/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214554"/>
            <a:ext cx="58579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Пусть </a:t>
            </a:r>
            <a:r>
              <a:rPr lang="ru-RU" sz="2000" b="1" dirty="0"/>
              <a:t>случится волшебство, </a:t>
            </a:r>
            <a:endParaRPr lang="ru-RU" sz="2000" b="1" dirty="0" smtClean="0"/>
          </a:p>
          <a:p>
            <a:r>
              <a:rPr lang="ru-RU" sz="2000" b="1" dirty="0" smtClean="0"/>
              <a:t>Пусть </a:t>
            </a:r>
            <a:r>
              <a:rPr lang="ru-RU" sz="2000" b="1" dirty="0"/>
              <a:t>сияет все огнями, </a:t>
            </a:r>
            <a:endParaRPr lang="ru-RU" sz="2000" b="1" dirty="0" smtClean="0"/>
          </a:p>
          <a:p>
            <a:r>
              <a:rPr lang="ru-RU" sz="2000" b="1" dirty="0" smtClean="0"/>
              <a:t>Пусть </a:t>
            </a:r>
            <a:r>
              <a:rPr lang="ru-RU" sz="2000" b="1" dirty="0"/>
              <a:t>на елке со свечами </a:t>
            </a:r>
            <a:r>
              <a:rPr lang="ru-RU" sz="2000" b="1" dirty="0" smtClean="0"/>
              <a:t>засияет </a:t>
            </a:r>
            <a:r>
              <a:rPr lang="ru-RU" sz="2000" b="1" dirty="0"/>
              <a:t>новый год, </a:t>
            </a:r>
            <a:endParaRPr lang="ru-RU" sz="2000" b="1" dirty="0" smtClean="0"/>
          </a:p>
          <a:p>
            <a:r>
              <a:rPr lang="ru-RU" sz="2000" b="1" dirty="0" smtClean="0"/>
              <a:t>Пусть </a:t>
            </a:r>
            <a:r>
              <a:rPr lang="ru-RU" sz="2000" b="1" dirty="0"/>
              <a:t>он радость принесет! Возле елки детвора </a:t>
            </a:r>
            <a:endParaRPr lang="ru-RU" sz="2000" b="1" dirty="0" smtClean="0"/>
          </a:p>
          <a:p>
            <a:r>
              <a:rPr lang="ru-RU" sz="2000" b="1" dirty="0" smtClean="0"/>
              <a:t>Скачет </a:t>
            </a:r>
            <a:r>
              <a:rPr lang="ru-RU" sz="2000" b="1" dirty="0"/>
              <a:t>с самого утра. </a:t>
            </a:r>
            <a:endParaRPr lang="ru-RU" sz="2000" b="1" dirty="0" smtClean="0"/>
          </a:p>
          <a:p>
            <a:r>
              <a:rPr lang="ru-RU" sz="2000" b="1" dirty="0" smtClean="0"/>
              <a:t>Любят </a:t>
            </a:r>
            <a:r>
              <a:rPr lang="ru-RU" sz="2000" b="1" dirty="0"/>
              <a:t>дети праздники - </a:t>
            </a:r>
            <a:r>
              <a:rPr lang="ru-RU" sz="2000" b="1" dirty="0" smtClean="0"/>
              <a:t>тихони </a:t>
            </a:r>
            <a:r>
              <a:rPr lang="ru-RU" sz="2000" b="1" dirty="0"/>
              <a:t>и проказники. </a:t>
            </a:r>
            <a:endParaRPr lang="ru-RU" sz="2000" b="1" dirty="0" smtClean="0"/>
          </a:p>
          <a:p>
            <a:r>
              <a:rPr lang="ru-RU" sz="2000" b="1" dirty="0" smtClean="0"/>
              <a:t>Только </a:t>
            </a:r>
            <a:r>
              <a:rPr lang="ru-RU" sz="2000" b="1" dirty="0"/>
              <a:t>кто там громче всех, </a:t>
            </a:r>
            <a:endParaRPr lang="ru-RU" sz="2000" b="1" dirty="0" smtClean="0"/>
          </a:p>
          <a:p>
            <a:r>
              <a:rPr lang="ru-RU" sz="2000" b="1" dirty="0" smtClean="0"/>
              <a:t>Чей </a:t>
            </a:r>
            <a:r>
              <a:rPr lang="ru-RU" sz="2000" b="1" dirty="0"/>
              <a:t>такой веселый смех</a:t>
            </a:r>
            <a:r>
              <a:rPr lang="ru-RU" sz="2000" b="1" dirty="0" smtClean="0"/>
              <a:t>?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Это девочка Наташа, Хохотушка наша! </a:t>
            </a:r>
            <a:endParaRPr lang="ru-RU" sz="2000" b="1" dirty="0" smtClean="0"/>
          </a:p>
          <a:p>
            <a:r>
              <a:rPr lang="ru-RU" sz="2000" b="1" dirty="0" smtClean="0"/>
              <a:t>Имя </a:t>
            </a:r>
            <a:r>
              <a:rPr lang="ru-RU" sz="2000" b="1" dirty="0"/>
              <a:t>у Наташи значит Рождество, </a:t>
            </a:r>
            <a:endParaRPr lang="ru-RU" sz="2000" b="1" dirty="0" smtClean="0"/>
          </a:p>
          <a:p>
            <a:r>
              <a:rPr lang="ru-RU" sz="2000" b="1" dirty="0" smtClean="0"/>
              <a:t>Значит</a:t>
            </a:r>
            <a:r>
              <a:rPr lang="ru-RU" sz="2000" b="1" dirty="0"/>
              <a:t>, у Наташи </a:t>
            </a:r>
            <a:r>
              <a:rPr lang="ru-RU" sz="2000" b="1" dirty="0" smtClean="0"/>
              <a:t>двойное </a:t>
            </a:r>
            <a:r>
              <a:rPr lang="ru-RU" sz="2000" b="1" dirty="0"/>
              <a:t>торжество!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14364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14338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571612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НАДЕЖДА</a:t>
            </a:r>
            <a:r>
              <a:rPr lang="ru-RU" sz="3600" b="1" dirty="0"/>
              <a:t> - </a:t>
            </a:r>
            <a:r>
              <a:rPr lang="ru-RU" sz="3600" b="1" dirty="0" err="1"/>
              <a:t>надежда</a:t>
            </a:r>
            <a:r>
              <a:rPr lang="ru-RU" sz="3600" b="1" dirty="0"/>
              <a:t> - русское.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786058"/>
            <a:ext cx="4714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Надя, будь для нас надеждой: </a:t>
            </a:r>
            <a:endParaRPr lang="ru-RU" sz="2400" b="1" dirty="0" smtClean="0"/>
          </a:p>
          <a:p>
            <a:r>
              <a:rPr lang="ru-RU" sz="2400" b="1" dirty="0" smtClean="0"/>
              <a:t>Красивой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Доброй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Светлой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Нежной</a:t>
            </a:r>
            <a:r>
              <a:rPr lang="ru-RU" sz="2400" b="1" dirty="0"/>
              <a:t>!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600076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Пинский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12858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СВЕТЛАНА</a:t>
            </a:r>
            <a:r>
              <a:rPr lang="ru-RU" sz="2400" b="1" dirty="0"/>
              <a:t> - светлая - русское.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857364"/>
            <a:ext cx="55721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Все проснулись очень рано </a:t>
            </a:r>
            <a:endParaRPr lang="ru-RU" sz="2000" b="1" dirty="0" smtClean="0"/>
          </a:p>
          <a:p>
            <a:r>
              <a:rPr lang="ru-RU" sz="2000" b="1" dirty="0" smtClean="0"/>
              <a:t>Оттого</a:t>
            </a:r>
            <a:r>
              <a:rPr lang="ru-RU" sz="2000" b="1" dirty="0"/>
              <a:t>, что вдруг Светлана </a:t>
            </a:r>
            <a:endParaRPr lang="ru-RU" sz="2000" b="1" dirty="0" smtClean="0"/>
          </a:p>
          <a:p>
            <a:r>
              <a:rPr lang="ru-RU" sz="2000" b="1" dirty="0" smtClean="0"/>
              <a:t>Встала </a:t>
            </a:r>
            <a:r>
              <a:rPr lang="ru-RU" sz="2000" b="1" dirty="0"/>
              <a:t>первой и умылась </a:t>
            </a:r>
            <a:r>
              <a:rPr lang="ru-RU" sz="2000" b="1" dirty="0" smtClean="0"/>
              <a:t>– </a:t>
            </a:r>
          </a:p>
          <a:p>
            <a:r>
              <a:rPr lang="ru-RU" sz="2000" b="1" dirty="0" smtClean="0"/>
              <a:t>Сразу </a:t>
            </a:r>
            <a:r>
              <a:rPr lang="ru-RU" sz="2000" b="1" dirty="0"/>
              <a:t>небо засветилось, </a:t>
            </a:r>
            <a:endParaRPr lang="ru-RU" sz="2000" b="1" dirty="0" smtClean="0"/>
          </a:p>
          <a:p>
            <a:r>
              <a:rPr lang="ru-RU" sz="2000" b="1" dirty="0" smtClean="0"/>
              <a:t>Засияли </a:t>
            </a:r>
            <a:r>
              <a:rPr lang="ru-RU" sz="2000" b="1" dirty="0"/>
              <a:t>в кухне чашки, </a:t>
            </a:r>
            <a:endParaRPr lang="ru-RU" sz="2000" b="1" dirty="0" smtClean="0"/>
          </a:p>
          <a:p>
            <a:r>
              <a:rPr lang="ru-RU" sz="2000" b="1" dirty="0" smtClean="0"/>
              <a:t>Стали </a:t>
            </a:r>
            <a:r>
              <a:rPr lang="ru-RU" sz="2000" b="1" dirty="0"/>
              <a:t>белыми рубашки, </a:t>
            </a:r>
            <a:endParaRPr lang="ru-RU" sz="2000" b="1" dirty="0" smtClean="0"/>
          </a:p>
          <a:p>
            <a:r>
              <a:rPr lang="ru-RU" sz="2000" b="1" dirty="0" smtClean="0"/>
              <a:t>Заплясали </a:t>
            </a:r>
            <a:r>
              <a:rPr lang="ru-RU" sz="2000" b="1" dirty="0"/>
              <a:t>зайчики, </a:t>
            </a:r>
            <a:endParaRPr lang="ru-RU" sz="2000" b="1" dirty="0" smtClean="0"/>
          </a:p>
          <a:p>
            <a:r>
              <a:rPr lang="ru-RU" sz="2000" b="1" dirty="0" smtClean="0"/>
              <a:t>Шалунишки-мальчики</a:t>
            </a:r>
            <a:r>
              <a:rPr lang="ru-RU" sz="2000" b="1" dirty="0"/>
              <a:t>! </a:t>
            </a:r>
            <a:endParaRPr lang="ru-RU" sz="2000" b="1" dirty="0" smtClean="0"/>
          </a:p>
          <a:p>
            <a:r>
              <a:rPr lang="ru-RU" sz="2000" b="1" dirty="0" smtClean="0"/>
              <a:t>Почему </a:t>
            </a:r>
            <a:r>
              <a:rPr lang="ru-RU" sz="2000" b="1" dirty="0"/>
              <a:t>же так случилось, </a:t>
            </a:r>
            <a:endParaRPr lang="ru-RU" sz="2000" b="1" dirty="0" smtClean="0"/>
          </a:p>
          <a:p>
            <a:r>
              <a:rPr lang="ru-RU" sz="2000" b="1" dirty="0" smtClean="0"/>
              <a:t>Как </a:t>
            </a:r>
            <a:r>
              <a:rPr lang="ru-RU" sz="2000" b="1" dirty="0"/>
              <a:t>такое получилось? </a:t>
            </a:r>
            <a:endParaRPr lang="ru-RU" sz="2000" b="1" dirty="0" smtClean="0"/>
          </a:p>
          <a:p>
            <a:r>
              <a:rPr lang="ru-RU" sz="2000" b="1" dirty="0" smtClean="0"/>
              <a:t>Просто </a:t>
            </a:r>
            <a:r>
              <a:rPr lang="ru-RU" sz="2000" b="1" dirty="0"/>
              <a:t>имя у Светланы </a:t>
            </a:r>
            <a:endParaRPr lang="ru-RU" sz="2000" b="1" dirty="0" smtClean="0"/>
          </a:p>
          <a:p>
            <a:r>
              <a:rPr lang="ru-RU" sz="2000" b="1" dirty="0" smtClean="0"/>
              <a:t>Значит </a:t>
            </a:r>
            <a:r>
              <a:rPr lang="ru-RU" sz="2000" b="1" dirty="0"/>
              <a:t>"светлая".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рано </a:t>
            </a:r>
            <a:r>
              <a:rPr lang="ru-RU" sz="2000" b="1" dirty="0" smtClean="0"/>
              <a:t>встала </a:t>
            </a:r>
            <a:r>
              <a:rPr lang="ru-RU" sz="2000" b="1" dirty="0"/>
              <a:t>Света и умылась </a:t>
            </a:r>
            <a:r>
              <a:rPr lang="ru-RU" sz="2000" b="1" dirty="0" smtClean="0"/>
              <a:t>– </a:t>
            </a:r>
          </a:p>
          <a:p>
            <a:r>
              <a:rPr lang="ru-RU" sz="2000" b="1" dirty="0" smtClean="0"/>
              <a:t>Оттого </a:t>
            </a:r>
            <a:r>
              <a:rPr lang="ru-RU" sz="2000" b="1" dirty="0"/>
              <a:t>все засветилось!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28652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8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12858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ОЛЬГА </a:t>
            </a:r>
            <a:r>
              <a:rPr lang="ru-RU" sz="2400" b="1" dirty="0"/>
              <a:t>- святая - скандинавское. 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000240"/>
            <a:ext cx="50720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Очень даже может быть, </a:t>
            </a:r>
            <a:endParaRPr lang="ru-RU" sz="2000" b="1" dirty="0" smtClean="0"/>
          </a:p>
          <a:p>
            <a:r>
              <a:rPr lang="ru-RU" sz="2000" b="1" dirty="0" smtClean="0"/>
              <a:t>Что </a:t>
            </a:r>
            <a:r>
              <a:rPr lang="ru-RU" sz="2000" b="1" dirty="0"/>
              <a:t>имя помогает жить, </a:t>
            </a:r>
            <a:endParaRPr lang="ru-RU" sz="2000" b="1" dirty="0" smtClean="0"/>
          </a:p>
          <a:p>
            <a:r>
              <a:rPr lang="ru-RU" sz="2000" b="1" dirty="0" smtClean="0"/>
              <a:t>Что </a:t>
            </a:r>
            <a:r>
              <a:rPr lang="ru-RU" sz="2000" b="1" dirty="0"/>
              <a:t>помогает выбирать, </a:t>
            </a:r>
            <a:endParaRPr lang="ru-RU" sz="2000" b="1" dirty="0" smtClean="0"/>
          </a:p>
          <a:p>
            <a:r>
              <a:rPr lang="ru-RU" sz="2000" b="1" dirty="0" smtClean="0"/>
              <a:t>Какой </a:t>
            </a:r>
            <a:r>
              <a:rPr lang="ru-RU" sz="2000" b="1" dirty="0"/>
              <a:t>тропой вперед ступать. </a:t>
            </a:r>
            <a:endParaRPr lang="ru-RU" sz="2000" b="1" dirty="0" smtClean="0"/>
          </a:p>
          <a:p>
            <a:r>
              <a:rPr lang="ru-RU" sz="2000" b="1" dirty="0" smtClean="0"/>
              <a:t>К </a:t>
            </a:r>
            <a:r>
              <a:rPr lang="ru-RU" sz="2000" b="1" dirty="0"/>
              <a:t>примеру, Оленьке дано </a:t>
            </a:r>
            <a:endParaRPr lang="ru-RU" sz="2000" b="1" dirty="0" smtClean="0"/>
          </a:p>
          <a:p>
            <a:r>
              <a:rPr lang="ru-RU" sz="2000" b="1" dirty="0" smtClean="0"/>
              <a:t>Прекраснейшее </a:t>
            </a:r>
            <a:r>
              <a:rPr lang="ru-RU" sz="2000" b="1" dirty="0"/>
              <a:t>имя </a:t>
            </a:r>
            <a:r>
              <a:rPr lang="ru-RU" sz="2000" b="1" dirty="0" smtClean="0"/>
              <a:t>– </a:t>
            </a:r>
          </a:p>
          <a:p>
            <a:r>
              <a:rPr lang="ru-RU" sz="2000" b="1" dirty="0" smtClean="0"/>
              <a:t>Когда-то </a:t>
            </a:r>
            <a:r>
              <a:rPr lang="ru-RU" sz="2000" b="1" dirty="0"/>
              <a:t>так, давным-давно, </a:t>
            </a:r>
            <a:endParaRPr lang="ru-RU" sz="2000" b="1" dirty="0" smtClean="0"/>
          </a:p>
          <a:p>
            <a:r>
              <a:rPr lang="ru-RU" sz="2000" b="1" dirty="0" smtClean="0"/>
              <a:t>Звалась </a:t>
            </a:r>
            <a:r>
              <a:rPr lang="ru-RU" sz="2000" b="1" dirty="0"/>
              <a:t>одна княгиня. </a:t>
            </a:r>
            <a:endParaRPr lang="ru-RU" sz="2000" b="1" dirty="0" smtClean="0"/>
          </a:p>
          <a:p>
            <a:r>
              <a:rPr lang="ru-RU" sz="2000" b="1" dirty="0" smtClean="0"/>
              <a:t>Но </a:t>
            </a:r>
            <a:r>
              <a:rPr lang="ru-RU" sz="2000" b="1" dirty="0"/>
              <a:t>даже раньше, до княгини </a:t>
            </a:r>
            <a:endParaRPr lang="ru-RU" sz="2000" b="1" dirty="0" smtClean="0"/>
          </a:p>
          <a:p>
            <a:r>
              <a:rPr lang="ru-RU" sz="2000" b="1" dirty="0" smtClean="0"/>
              <a:t>Придумано </a:t>
            </a:r>
            <a:r>
              <a:rPr lang="ru-RU" sz="2000" b="1" dirty="0"/>
              <a:t>такое имя </a:t>
            </a:r>
            <a:r>
              <a:rPr lang="ru-RU" sz="2000" b="1" dirty="0" smtClean="0"/>
              <a:t>– 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нем чистота, покой и радость, </a:t>
            </a:r>
            <a:endParaRPr lang="ru-RU" sz="2000" b="1" dirty="0" smtClean="0"/>
          </a:p>
          <a:p>
            <a:r>
              <a:rPr lang="ru-RU" sz="2000" b="1" dirty="0" smtClean="0"/>
              <a:t>То</a:t>
            </a:r>
            <a:r>
              <a:rPr lang="ru-RU" sz="2000" b="1" dirty="0"/>
              <a:t>, что зовется словом "святость"!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143644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285860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По </a:t>
            </a:r>
            <a:r>
              <a:rPr lang="ru-RU" sz="2200" dirty="0"/>
              <a:t>одним источникам,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>
                <a:solidFill>
                  <a:srgbClr val="FF0000"/>
                </a:solidFill>
              </a:rPr>
              <a:t>ТАТЬЯНА</a:t>
            </a:r>
            <a:r>
              <a:rPr lang="ru-RU" sz="2200" b="1" dirty="0"/>
              <a:t> - "устроительница", "учредительница"</a:t>
            </a:r>
            <a:r>
              <a:rPr lang="ru-RU" sz="2200" dirty="0"/>
              <a:t> - древнегреческое.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 </a:t>
            </a:r>
            <a:r>
              <a:rPr lang="ru-RU" sz="2200" dirty="0"/>
              <a:t>другим источникам,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>
                <a:solidFill>
                  <a:srgbClr val="FF0000"/>
                </a:solidFill>
              </a:rPr>
              <a:t>ТАТЬЯНА</a:t>
            </a:r>
            <a:r>
              <a:rPr lang="ru-RU" sz="2200" b="1" dirty="0"/>
              <a:t> - от имени легендарного </a:t>
            </a:r>
            <a:r>
              <a:rPr lang="ru-RU" sz="2200" b="1" dirty="0" err="1"/>
              <a:t>сабинского</a:t>
            </a:r>
            <a:r>
              <a:rPr lang="ru-RU" sz="2200" b="1" dirty="0"/>
              <a:t> царя </a:t>
            </a:r>
            <a:r>
              <a:rPr lang="ru-RU" sz="2200" b="1" dirty="0" err="1"/>
              <a:t>Tatius</a:t>
            </a:r>
            <a:r>
              <a:rPr lang="ru-RU" sz="2200" dirty="0"/>
              <a:t> - древнегреческое</a:t>
            </a:r>
            <a:r>
              <a:rPr lang="ru-RU" sz="24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3071810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Таня, Танечка, Танюша</a:t>
            </a:r>
            <a:br>
              <a:rPr lang="ru-RU" sz="2400" b="1" dirty="0" smtClean="0"/>
            </a:br>
            <a:r>
              <a:rPr lang="ru-RU" sz="2400" b="1" dirty="0" smtClean="0"/>
              <a:t>Любит про себя послушать.</a:t>
            </a:r>
            <a:br>
              <a:rPr lang="ru-RU" sz="2400" b="1" dirty="0" smtClean="0"/>
            </a:br>
            <a:r>
              <a:rPr lang="ru-RU" sz="2400" b="1" dirty="0" smtClean="0"/>
              <a:t>Мы расскажем нашей Тане,</a:t>
            </a:r>
            <a:br>
              <a:rPr lang="ru-RU" sz="2400" b="1" dirty="0" smtClean="0"/>
            </a:br>
            <a:r>
              <a:rPr lang="ru-RU" sz="2400" b="1" dirty="0" smtClean="0"/>
              <a:t>В честь кого ее назвали:</a:t>
            </a:r>
            <a:br>
              <a:rPr lang="ru-RU" sz="2400" b="1" dirty="0" smtClean="0"/>
            </a:br>
            <a:r>
              <a:rPr lang="ru-RU" sz="2400" b="1" dirty="0" smtClean="0"/>
              <a:t>В честь </a:t>
            </a:r>
            <a:r>
              <a:rPr lang="ru-RU" sz="2400" b="1" dirty="0" err="1" smtClean="0"/>
              <a:t>сабинского</a:t>
            </a:r>
            <a:r>
              <a:rPr lang="ru-RU" sz="2400" b="1" dirty="0" smtClean="0"/>
              <a:t> царя</a:t>
            </a:r>
            <a:br>
              <a:rPr lang="ru-RU" sz="2400" b="1" dirty="0" smtClean="0"/>
            </a:br>
            <a:r>
              <a:rPr lang="ru-RU" sz="2400" b="1" dirty="0" smtClean="0"/>
              <a:t>Называют все тебя!</a:t>
            </a:r>
            <a:br>
              <a:rPr lang="ru-RU" sz="2400" b="1" dirty="0" smtClean="0"/>
            </a:br>
            <a:r>
              <a:rPr lang="ru-RU" sz="2400" b="1" dirty="0" smtClean="0"/>
              <a:t>Станешь ты у нас царицей -</a:t>
            </a:r>
            <a:br>
              <a:rPr lang="ru-RU" sz="2400" b="1" dirty="0" smtClean="0"/>
            </a:br>
            <a:r>
              <a:rPr lang="ru-RU" sz="2400" b="1" dirty="0" smtClean="0"/>
              <a:t>Будем мы тобой гордиться!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14364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Илона</a:t>
            </a:r>
            <a:r>
              <a:rPr lang="ru-RU" dirty="0" smtClean="0"/>
              <a:t> Грошева, из сборника  стихов о значении имен </a:t>
            </a:r>
            <a:r>
              <a:rPr lang="ru-RU" b="1" u="sng" dirty="0" smtClean="0">
                <a:hlinkClick r:id="rId3"/>
              </a:rPr>
              <a:t>"Почему нас так зовут?..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" y="-5080"/>
            <a:ext cx="9137237" cy="6863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412776"/>
            <a:ext cx="7810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ЗОВУТ ЭТИХ ГЕРОЕВ?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www.toontrivia.ru/wp-content/uploads/2008/03/dyuimovochka-1-inch-fing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6106"/>
            <a:ext cx="2016224" cy="1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075.radikal.ru/1002/02/9727bc81d0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86775"/>
            <a:ext cx="1440180" cy="22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o1.imgsmail.ru/imgpreview?key=79daf26b62e8cc8b&amp;mb=imgdb_preview_2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81514"/>
            <a:ext cx="1809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3.imgsmail.ru/imgpreview?key=43d8103c1c6f9172&amp;mb=imgdb_preview_13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38" y="4581371"/>
            <a:ext cx="1384697" cy="15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2.imgsmail.ru/imgpreview?key=66c15d7f57e973c7&amp;mb=imgdb_preview_15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277" y="4413526"/>
            <a:ext cx="928950" cy="16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471" y="4777527"/>
            <a:ext cx="1356605" cy="16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760" y="4855030"/>
            <a:ext cx="1712621" cy="14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864" y="4905026"/>
            <a:ext cx="1236258" cy="142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122" y="4835372"/>
            <a:ext cx="145097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256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614364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 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35729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ВЯЧЕСЛАВ 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вяще</a:t>
            </a:r>
            <a:r>
              <a:rPr lang="ru-RU" sz="2400" b="1" dirty="0" smtClean="0"/>
              <a:t>, больше + слава </a:t>
            </a:r>
            <a:r>
              <a:rPr lang="ru-RU" sz="2400" dirty="0" smtClean="0"/>
              <a:t>- славянское.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2000240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Славный мальчик Славочка </a:t>
            </a:r>
          </a:p>
          <a:p>
            <a:r>
              <a:rPr lang="ru-RU" sz="2000" b="1" dirty="0" smtClean="0"/>
              <a:t>В городе живет, </a:t>
            </a:r>
          </a:p>
          <a:p>
            <a:r>
              <a:rPr lang="ru-RU" sz="2000" b="1" dirty="0" smtClean="0"/>
              <a:t>Про такого мальчика </a:t>
            </a:r>
          </a:p>
          <a:p>
            <a:r>
              <a:rPr lang="ru-RU" sz="2000" b="1" dirty="0" smtClean="0"/>
              <a:t>Слава к нам идет: </a:t>
            </a:r>
          </a:p>
          <a:p>
            <a:r>
              <a:rPr lang="ru-RU" sz="2000" b="1" dirty="0" smtClean="0"/>
              <a:t>Он послушный, добрый, смелый, </a:t>
            </a:r>
          </a:p>
          <a:p>
            <a:r>
              <a:rPr lang="ru-RU" sz="2000" b="1" dirty="0" smtClean="0"/>
              <a:t>Ученик во всем умелый,</a:t>
            </a:r>
          </a:p>
          <a:p>
            <a:r>
              <a:rPr lang="ru-RU" sz="2000" b="1" dirty="0" smtClean="0"/>
              <a:t> Он девчонок защищает </a:t>
            </a:r>
          </a:p>
          <a:p>
            <a:r>
              <a:rPr lang="ru-RU" sz="2000" b="1" dirty="0" smtClean="0"/>
              <a:t>И зверей в лесах спасает!</a:t>
            </a:r>
          </a:p>
          <a:p>
            <a:r>
              <a:rPr lang="ru-RU" sz="2000" b="1" dirty="0" smtClean="0"/>
              <a:t> Мы желаем: пусть у Славы </a:t>
            </a:r>
          </a:p>
          <a:p>
            <a:r>
              <a:rPr lang="ru-RU" sz="2000" b="1" dirty="0" smtClean="0"/>
              <a:t>Будет больше всех нас славы, </a:t>
            </a:r>
          </a:p>
          <a:p>
            <a:r>
              <a:rPr lang="ru-RU" sz="2000" b="1" dirty="0" smtClean="0"/>
              <a:t>Славы доброй, настоящей, </a:t>
            </a:r>
          </a:p>
          <a:p>
            <a:r>
              <a:rPr lang="ru-RU" sz="2000" b="1" dirty="0" smtClean="0"/>
              <a:t>Никогда не проходящей!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1214422"/>
            <a:ext cx="7143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АНАСТАСИЯ</a:t>
            </a:r>
            <a:r>
              <a:rPr lang="ru-RU" sz="2000" b="1" dirty="0"/>
              <a:t> - воскресшая, возрожденная к жизни</a:t>
            </a:r>
            <a:r>
              <a:rPr lang="ru-RU" sz="2000" dirty="0"/>
              <a:t> - древнегреческое</a:t>
            </a:r>
            <a:r>
              <a:rPr lang="ru-RU" sz="2000" dirty="0" smtClean="0"/>
              <a:t>; женская </a:t>
            </a:r>
            <a:r>
              <a:rPr lang="ru-RU" sz="2000" dirty="0"/>
              <a:t>форма мужского имени </a:t>
            </a:r>
            <a:r>
              <a:rPr lang="ru-RU" sz="2000" dirty="0" err="1"/>
              <a:t>Анастас</a:t>
            </a:r>
            <a:r>
              <a:rPr lang="ru-RU" sz="2000" dirty="0"/>
              <a:t>. </a:t>
            </a:r>
            <a:br>
              <a:rPr lang="ru-RU" sz="2000" dirty="0"/>
            </a:br>
            <a:r>
              <a:rPr lang="ru-RU" sz="2000" b="1" dirty="0" smtClean="0"/>
              <a:t>Именины</a:t>
            </a:r>
            <a:r>
              <a:rPr lang="ru-RU" sz="2000" b="1" dirty="0"/>
              <a:t>:</a:t>
            </a:r>
            <a:r>
              <a:rPr lang="ru-RU" sz="2000" dirty="0"/>
              <a:t> 4 января, 23 марта, 28 апреля, 11 ноября.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/>
              <a:t>Каждый </a:t>
            </a:r>
            <a:r>
              <a:rPr lang="ru-RU" sz="2000" b="1" dirty="0" smtClean="0"/>
              <a:t>год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себе несет </a:t>
            </a:r>
            <a:r>
              <a:rPr lang="ru-RU" sz="2000" b="1" dirty="0" smtClean="0"/>
              <a:t>Воскресение.</a:t>
            </a:r>
          </a:p>
          <a:p>
            <a:r>
              <a:rPr lang="ru-RU" sz="2000" b="1" dirty="0" smtClean="0"/>
              <a:t>Заспанный цветочек</a:t>
            </a:r>
          </a:p>
          <a:p>
            <a:r>
              <a:rPr lang="ru-RU" sz="2000" b="1" dirty="0" smtClean="0"/>
              <a:t>Спину </a:t>
            </a:r>
            <a:r>
              <a:rPr lang="ru-RU" sz="2000" b="1" dirty="0"/>
              <a:t>разогнет </a:t>
            </a:r>
            <a:r>
              <a:rPr lang="ru-RU" sz="2000" b="1" dirty="0" smtClean="0"/>
              <a:t>– </a:t>
            </a:r>
          </a:p>
          <a:p>
            <a:r>
              <a:rPr lang="ru-RU" sz="2000" b="1" dirty="0" smtClean="0"/>
              <a:t>Возрождение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smtClean="0"/>
              <a:t>Настя </a:t>
            </a:r>
            <a:r>
              <a:rPr lang="ru-RU" sz="2000" b="1" dirty="0"/>
              <a:t>к ручейку идет </a:t>
            </a:r>
            <a:r>
              <a:rPr lang="ru-RU" sz="2000" b="1" dirty="0" smtClean="0"/>
              <a:t>– </a:t>
            </a:r>
          </a:p>
          <a:p>
            <a:r>
              <a:rPr lang="ru-RU" sz="2000" b="1" dirty="0" smtClean="0"/>
              <a:t>Улыбается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b="1" dirty="0" smtClean="0"/>
              <a:t>Знает</a:t>
            </a:r>
            <a:r>
              <a:rPr lang="ru-RU" sz="2000" b="1" dirty="0"/>
              <a:t>, в нем последний лед </a:t>
            </a:r>
            <a:endParaRPr lang="ru-RU" sz="2000" b="1" dirty="0" smtClean="0"/>
          </a:p>
          <a:p>
            <a:r>
              <a:rPr lang="ru-RU" sz="2000" b="1" dirty="0" smtClean="0"/>
              <a:t>Растворяется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птенец в скворечнике </a:t>
            </a:r>
            <a:endParaRPr lang="ru-RU" sz="2000" b="1" dirty="0" smtClean="0"/>
          </a:p>
          <a:p>
            <a:r>
              <a:rPr lang="ru-RU" sz="2000" b="1" dirty="0" smtClean="0"/>
              <a:t>Появляется – </a:t>
            </a:r>
          </a:p>
          <a:p>
            <a:r>
              <a:rPr lang="ru-RU" sz="2000" b="1" dirty="0" smtClean="0"/>
              <a:t>К </a:t>
            </a:r>
            <a:r>
              <a:rPr lang="ru-RU" sz="2000" b="1" dirty="0"/>
              <a:t>нам с тобой весна Возвращается! 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6286520"/>
            <a:ext cx="835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Илона</a:t>
            </a:r>
            <a:r>
              <a:rPr lang="ru-RU" sz="1600" dirty="0" smtClean="0"/>
              <a:t> Грошева, из сборника стихов о значении имен </a:t>
            </a:r>
            <a:r>
              <a:rPr lang="ru-RU" sz="1600" b="1" u="sng" dirty="0">
                <a:hlinkClick r:id="rId3"/>
              </a:rPr>
              <a:t>"Почему нас так зовут</a:t>
            </a:r>
            <a:r>
              <a:rPr lang="ru-RU" b="1" u="sng" dirty="0">
                <a:hlinkClick r:id="rId3"/>
              </a:rPr>
              <a:t>?.."</a:t>
            </a:r>
            <a:endParaRPr lang="ru-RU" dirty="0"/>
          </a:p>
        </p:txBody>
      </p:sp>
      <p:pic>
        <p:nvPicPr>
          <p:cNvPr id="7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" y="-5080"/>
            <a:ext cx="9137237" cy="6863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57161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РЕСУРСЫ:</a:t>
            </a:r>
          </a:p>
          <a:p>
            <a:r>
              <a:rPr lang="en-US" sz="2400" dirty="0" smtClean="0">
                <a:hlinkClick r:id="rId3"/>
              </a:rPr>
              <a:t>http://www.solnet.ee/names/m_10_04.html</a:t>
            </a:r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Л.И. </a:t>
            </a:r>
            <a:r>
              <a:rPr lang="ru-RU" sz="2400" dirty="0" err="1" smtClean="0"/>
              <a:t>Гайдина</a:t>
            </a:r>
            <a:r>
              <a:rPr lang="ru-RU" sz="2400" dirty="0" smtClean="0"/>
              <a:t>, А.В. Кочергина «Группа продленного дня»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" y="-5080"/>
            <a:ext cx="9137237" cy="6863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285860"/>
            <a:ext cx="796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 русском языке есть ласковые формы имён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2500306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Алёша – </a:t>
            </a:r>
            <a:r>
              <a:rPr lang="ru-RU" sz="2800" dirty="0" err="1" smtClean="0"/>
              <a:t>Алёшенька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 Миша – Мишутка,</a:t>
            </a:r>
          </a:p>
          <a:p>
            <a:r>
              <a:rPr lang="ru-RU" sz="2800" dirty="0" smtClean="0"/>
              <a:t> Таня – Танечка,</a:t>
            </a:r>
          </a:p>
          <a:p>
            <a:r>
              <a:rPr lang="ru-RU" sz="2800" dirty="0" smtClean="0"/>
              <a:t> Илья - Илюша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1285884" cy="202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4972048"/>
            <a:ext cx="987880" cy="18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785926"/>
            <a:ext cx="1771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467228"/>
            <a:ext cx="2213079" cy="239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1632" y="4286256"/>
            <a:ext cx="2763164" cy="16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884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" y="0"/>
            <a:ext cx="9137237" cy="686308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00002" y="1428736"/>
            <a:ext cx="864399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Меня </a:t>
            </a:r>
            <a:r>
              <a:rPr lang="ru-RU" sz="2800" dirty="0" smtClean="0"/>
              <a:t>зовут Лена, а мама зовет </a:t>
            </a:r>
            <a:r>
              <a:rPr lang="ru-RU" sz="2800" dirty="0" smtClean="0"/>
              <a:t>          . </a:t>
            </a:r>
            <a:r>
              <a:rPr lang="ru-RU" sz="2800" dirty="0" smtClean="0"/>
              <a:t>Есть у меня </a:t>
            </a:r>
            <a:endParaRPr lang="ru-RU" sz="2800" dirty="0" smtClean="0"/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братишка        и подружка     . Пошли мы как-то в лес </a:t>
            </a:r>
          </a:p>
          <a:p>
            <a:endParaRPr lang="ru-RU" sz="2800" dirty="0" smtClean="0"/>
          </a:p>
          <a:p>
            <a:r>
              <a:rPr lang="ru-RU" sz="2800" dirty="0" smtClean="0"/>
              <a:t>за        . Я нашла под                  , а              .         ушел в  </a:t>
            </a:r>
          </a:p>
          <a:p>
            <a:endParaRPr lang="ru-RU" sz="2800" dirty="0" smtClean="0"/>
          </a:p>
          <a:p>
            <a:r>
              <a:rPr lang="ru-RU" sz="2800" dirty="0" smtClean="0"/>
              <a:t>поле и нарвал        . Их мы подарили бабушке. Ее зовут  </a:t>
            </a:r>
          </a:p>
          <a:p>
            <a:endParaRPr lang="ru-RU" sz="2800" dirty="0" smtClean="0"/>
          </a:p>
          <a:p>
            <a:r>
              <a:rPr lang="ru-RU" sz="2800" dirty="0" smtClean="0"/>
              <a:t>      . Она дала нам           и          . Во какие наши имена!</a:t>
            </a:r>
          </a:p>
          <a:p>
            <a:endParaRPr lang="ru-RU" dirty="0"/>
          </a:p>
        </p:txBody>
      </p:sp>
      <p:pic>
        <p:nvPicPr>
          <p:cNvPr id="39" name="Рисунок 38" descr="http://t0.gstatic.com/images?q=tbn:ANd9GcT2DwrYarSAoe93b1THyO2Lt3nsfqoQygn-AhYujf50HBYvVT9wBQ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285860"/>
            <a:ext cx="552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t2.gstatic.com/images?q=tbn:ANd9GcQBSKa2Pytc9DO75VJkqzAMfTW0hA0iDLoSX3JipAIaoD-0R7oyXw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571744"/>
            <a:ext cx="371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t3.gstatic.com/images?q=tbn:ANd9GcR6OYKdBHDhjrPf00nsltnhtw7ImY6EG0f2P95xg_RzLTaorbuMYQ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428868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t2.gstatic.com/images?q=tbn:ANd9GcTs1nfc0CfBKPKUIbegqSM9WBD8WKG8FXOuiSym0RgZMJGS_3Gz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3357562"/>
            <a:ext cx="609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t0.gstatic.com/images?q=tbn:ANd9GcT2DwrYarSAoe93b1THyO2Lt3nsfqoQygn-AhYujf50HBYvVT9wBQ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14686"/>
            <a:ext cx="428628" cy="76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://t2.gstatic.com/images?q=tbn:ANd9GcRKZzGwF_tFQnQzlnEMJJXNKw1FLqR7TfKMktOEqzzgsA-enX_zNw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7686" y="3429000"/>
            <a:ext cx="704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http://t3.gstatic.com/images?q=tbn:ANd9GcR6OYKdBHDhjrPf00nsltnhtw7ImY6EG0f2P95xg_RzLTaorbuMYQ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3214686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://t2.gstatic.com/images?q=tbn:ANd9GcTs1nfc0CfBKPKUIbegqSM9WBD8WKG8FXOuiSym0RgZMJGS_3Gz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3357562"/>
            <a:ext cx="609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://t2.gstatic.com/images?q=tbn:ANd9GcQBSKa2Pytc9DO75VJkqzAMfTW0hA0iDLoSX3JipAIaoD-0R7oyXw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357562"/>
            <a:ext cx="371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://t2.gstatic.com/images?q=tbn:ANd9GcQBSKa2Pytc9DO75VJkqzAMfTW0hA0iDLoSX3JipAIaoD-0R7oyXw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214818"/>
            <a:ext cx="371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://t2.gstatic.com/images?q=tbn:ANd9GcQBSKa2Pytc9DO75VJkqzAMfTW0hA0iDLoSX3JipAIaoD-0R7oyXw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14818"/>
            <a:ext cx="371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5214950"/>
            <a:ext cx="695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5286388"/>
            <a:ext cx="695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562" y="5357826"/>
            <a:ext cx="514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84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85918" y="1214422"/>
            <a:ext cx="5479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это или что это?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285992"/>
            <a:ext cx="7429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Василек – имя мальчика – цветок</a:t>
            </a:r>
          </a:p>
          <a:p>
            <a:r>
              <a:rPr lang="ru-RU" sz="3600" dirty="0" smtClean="0"/>
              <a:t>Сережка –</a:t>
            </a:r>
          </a:p>
          <a:p>
            <a:r>
              <a:rPr lang="ru-RU" sz="3600" dirty="0" smtClean="0"/>
              <a:t>Лев – </a:t>
            </a:r>
          </a:p>
          <a:p>
            <a:r>
              <a:rPr lang="ru-RU" sz="3600" dirty="0" smtClean="0"/>
              <a:t>Поля –</a:t>
            </a:r>
          </a:p>
          <a:p>
            <a:r>
              <a:rPr lang="ru-RU" sz="3600" dirty="0" smtClean="0"/>
              <a:t>Роман –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285852" y="1071546"/>
            <a:ext cx="6708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7030A0"/>
                </a:solidFill>
              </a:rPr>
              <a:t>«Где нужна большая буква?»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66CC"/>
                </a:solidFill>
              </a:rPr>
              <a:t>Собирала (М/</a:t>
            </a:r>
            <a:r>
              <a:rPr lang="ru-RU" sz="2400" b="1" dirty="0" err="1" smtClean="0">
                <a:solidFill>
                  <a:srgbClr val="FF66CC"/>
                </a:solidFill>
              </a:rPr>
              <a:t>м</a:t>
            </a:r>
            <a:r>
              <a:rPr lang="ru-RU" sz="2400" b="1" dirty="0" smtClean="0">
                <a:solidFill>
                  <a:srgbClr val="FF66CC"/>
                </a:solidFill>
              </a:rPr>
              <a:t>)</a:t>
            </a:r>
            <a:r>
              <a:rPr lang="ru-RU" sz="2400" b="1" dirty="0" err="1" smtClean="0">
                <a:solidFill>
                  <a:srgbClr val="FF66CC"/>
                </a:solidFill>
              </a:rPr>
              <a:t>аргаритка</a:t>
            </a:r>
            <a:r>
              <a:rPr lang="ru-RU" sz="2400" b="1" dirty="0" smtClean="0">
                <a:solidFill>
                  <a:srgbClr val="FF66CC"/>
                </a:solidFill>
              </a:rPr>
              <a:t> (М/</a:t>
            </a:r>
            <a:r>
              <a:rPr lang="ru-RU" sz="2400" b="1" dirty="0" err="1" smtClean="0">
                <a:solidFill>
                  <a:srgbClr val="FF66CC"/>
                </a:solidFill>
              </a:rPr>
              <a:t>м</a:t>
            </a:r>
            <a:r>
              <a:rPr lang="ru-RU" sz="2400" b="1" dirty="0" smtClean="0">
                <a:solidFill>
                  <a:srgbClr val="FF66CC"/>
                </a:solidFill>
              </a:rPr>
              <a:t>)</a:t>
            </a:r>
            <a:r>
              <a:rPr lang="ru-RU" sz="2400" b="1" dirty="0" err="1" smtClean="0">
                <a:solidFill>
                  <a:srgbClr val="FF66CC"/>
                </a:solidFill>
              </a:rPr>
              <a:t>аргаритки</a:t>
            </a:r>
            <a:r>
              <a:rPr lang="ru-RU" sz="2400" b="1" dirty="0" smtClean="0">
                <a:solidFill>
                  <a:srgbClr val="FF66CC"/>
                </a:solidFill>
              </a:rPr>
              <a:t> на горе,</a:t>
            </a:r>
          </a:p>
          <a:p>
            <a:r>
              <a:rPr lang="ru-RU" sz="2400" b="1" dirty="0" smtClean="0">
                <a:solidFill>
                  <a:srgbClr val="FF66CC"/>
                </a:solidFill>
              </a:rPr>
              <a:t>Растеряла (М/</a:t>
            </a:r>
            <a:r>
              <a:rPr lang="ru-RU" sz="2400" b="1" dirty="0" err="1" smtClean="0">
                <a:solidFill>
                  <a:srgbClr val="FF66CC"/>
                </a:solidFill>
              </a:rPr>
              <a:t>м</a:t>
            </a:r>
            <a:r>
              <a:rPr lang="ru-RU" sz="2400" b="1" dirty="0" smtClean="0">
                <a:solidFill>
                  <a:srgbClr val="FF66CC"/>
                </a:solidFill>
              </a:rPr>
              <a:t>)</a:t>
            </a:r>
            <a:r>
              <a:rPr lang="ru-RU" sz="2400" b="1" dirty="0" err="1" smtClean="0">
                <a:solidFill>
                  <a:srgbClr val="FF66CC"/>
                </a:solidFill>
              </a:rPr>
              <a:t>аргаритка</a:t>
            </a:r>
            <a:r>
              <a:rPr lang="ru-RU" sz="2400" b="1" dirty="0" smtClean="0">
                <a:solidFill>
                  <a:srgbClr val="FF66CC"/>
                </a:solidFill>
              </a:rPr>
              <a:t> (М/</a:t>
            </a:r>
            <a:r>
              <a:rPr lang="ru-RU" sz="2400" b="1" dirty="0" err="1" smtClean="0">
                <a:solidFill>
                  <a:srgbClr val="FF66CC"/>
                </a:solidFill>
              </a:rPr>
              <a:t>м</a:t>
            </a:r>
            <a:r>
              <a:rPr lang="ru-RU" sz="2400" b="1" dirty="0" smtClean="0">
                <a:solidFill>
                  <a:srgbClr val="FF66CC"/>
                </a:solidFill>
              </a:rPr>
              <a:t>)</a:t>
            </a:r>
            <a:r>
              <a:rPr lang="ru-RU" sz="2400" b="1" dirty="0" err="1" smtClean="0">
                <a:solidFill>
                  <a:srgbClr val="FF66CC"/>
                </a:solidFill>
              </a:rPr>
              <a:t>аргаритки</a:t>
            </a:r>
            <a:r>
              <a:rPr lang="ru-RU" sz="2400" b="1" dirty="0" smtClean="0">
                <a:solidFill>
                  <a:srgbClr val="FF66CC"/>
                </a:solidFill>
              </a:rPr>
              <a:t> во дворе.</a:t>
            </a:r>
          </a:p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2786058"/>
            <a:ext cx="53578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Возвращаясь под вечер с (П/</a:t>
            </a:r>
            <a:r>
              <a:rPr lang="ru-RU" sz="2400" b="1" dirty="0" err="1" smtClean="0">
                <a:solidFill>
                  <a:srgbClr val="7030A0"/>
                </a:solidFill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 err="1" smtClean="0">
                <a:solidFill>
                  <a:srgbClr val="7030A0"/>
                </a:solidFill>
              </a:rPr>
              <a:t>оля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Потеряла (С/</a:t>
            </a:r>
            <a:r>
              <a:rPr lang="ru-RU" sz="2400" b="1" dirty="0" err="1" smtClean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 err="1" smtClean="0">
                <a:solidFill>
                  <a:srgbClr val="7030A0"/>
                </a:solidFill>
              </a:rPr>
              <a:t>ережку</a:t>
            </a:r>
            <a:r>
              <a:rPr lang="ru-RU" sz="2400" b="1" dirty="0" smtClean="0">
                <a:solidFill>
                  <a:srgbClr val="7030A0"/>
                </a:solidFill>
              </a:rPr>
              <a:t> (П/</a:t>
            </a:r>
            <a:r>
              <a:rPr lang="ru-RU" sz="2400" b="1" dirty="0" err="1" smtClean="0">
                <a:solidFill>
                  <a:srgbClr val="7030A0"/>
                </a:solidFill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 err="1" smtClean="0">
                <a:solidFill>
                  <a:srgbClr val="7030A0"/>
                </a:solidFill>
              </a:rPr>
              <a:t>оля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Ту (С/</a:t>
            </a:r>
            <a:r>
              <a:rPr lang="ru-RU" sz="2400" b="1" dirty="0" err="1" smtClean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 err="1" smtClean="0">
                <a:solidFill>
                  <a:srgbClr val="7030A0"/>
                </a:solidFill>
              </a:rPr>
              <a:t>ережку</a:t>
            </a:r>
            <a:r>
              <a:rPr lang="ru-RU" sz="2400" b="1" dirty="0" smtClean="0">
                <a:solidFill>
                  <a:srgbClr val="7030A0"/>
                </a:solidFill>
              </a:rPr>
              <a:t> нашел (С/</a:t>
            </a:r>
            <a:r>
              <a:rPr lang="ru-RU" sz="2400" b="1" dirty="0" err="1" smtClean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 err="1" smtClean="0">
                <a:solidFill>
                  <a:srgbClr val="7030A0"/>
                </a:solidFill>
              </a:rPr>
              <a:t>ережка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Прибежал, постучал в окошко: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Отыскалась твоя (С/</a:t>
            </a:r>
            <a:r>
              <a:rPr lang="ru-RU" sz="2400" b="1" dirty="0" err="1" smtClean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b="1" dirty="0" err="1" smtClean="0">
                <a:solidFill>
                  <a:srgbClr val="7030A0"/>
                </a:solidFill>
              </a:rPr>
              <a:t>ережка</a:t>
            </a:r>
            <a:r>
              <a:rPr lang="ru-RU" sz="2400" b="1" dirty="0" smtClean="0">
                <a:solidFill>
                  <a:srgbClr val="7030A0"/>
                </a:solidFill>
              </a:rPr>
              <a:t>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429132"/>
            <a:ext cx="5643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b="1" dirty="0" smtClean="0">
                <a:solidFill>
                  <a:srgbClr val="00CC00"/>
                </a:solidFill>
              </a:rPr>
              <a:t>На виду честного (Л/</a:t>
            </a:r>
            <a:r>
              <a:rPr lang="ru-RU" sz="2400" b="1" dirty="0" err="1" smtClean="0">
                <a:solidFill>
                  <a:srgbClr val="00CC00"/>
                </a:solidFill>
              </a:rPr>
              <a:t>л</a:t>
            </a:r>
            <a:r>
              <a:rPr lang="ru-RU" sz="2400" b="1" dirty="0" smtClean="0">
                <a:solidFill>
                  <a:srgbClr val="00CC00"/>
                </a:solidFill>
              </a:rPr>
              <a:t>)</a:t>
            </a:r>
            <a:r>
              <a:rPr lang="ru-RU" sz="2400" b="1" dirty="0" err="1" smtClean="0">
                <a:solidFill>
                  <a:srgbClr val="00CC00"/>
                </a:solidFill>
              </a:rPr>
              <a:t>юда</a:t>
            </a:r>
            <a:endParaRPr lang="ru-RU" sz="2400" b="1" dirty="0" smtClean="0">
              <a:solidFill>
                <a:srgbClr val="00CC00"/>
              </a:solidFill>
            </a:endParaRPr>
          </a:p>
          <a:p>
            <a:r>
              <a:rPr lang="ru-RU" sz="2400" b="1" dirty="0" smtClean="0">
                <a:solidFill>
                  <a:srgbClr val="00CC00"/>
                </a:solidFill>
              </a:rPr>
              <a:t>Трусит с горки ехать (Л/</a:t>
            </a:r>
            <a:r>
              <a:rPr lang="ru-RU" sz="2400" b="1" dirty="0" err="1" smtClean="0">
                <a:solidFill>
                  <a:srgbClr val="00CC00"/>
                </a:solidFill>
              </a:rPr>
              <a:t>л</a:t>
            </a:r>
            <a:r>
              <a:rPr lang="ru-RU" sz="2400" b="1" dirty="0" smtClean="0">
                <a:solidFill>
                  <a:srgbClr val="00CC00"/>
                </a:solidFill>
              </a:rPr>
              <a:t>)</a:t>
            </a:r>
            <a:r>
              <a:rPr lang="ru-RU" sz="2400" b="1" dirty="0" err="1" smtClean="0">
                <a:solidFill>
                  <a:srgbClr val="00CC00"/>
                </a:solidFill>
              </a:rPr>
              <a:t>юда</a:t>
            </a:r>
            <a:r>
              <a:rPr lang="ru-RU" sz="2400" b="1" dirty="0" smtClean="0">
                <a:solidFill>
                  <a:srgbClr val="00CC0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CC00"/>
                </a:solidFill>
              </a:rPr>
              <a:t>А у (С/</a:t>
            </a:r>
            <a:r>
              <a:rPr lang="ru-RU" sz="2400" b="1" dirty="0" err="1" smtClean="0">
                <a:solidFill>
                  <a:srgbClr val="00CC00"/>
                </a:solidFill>
              </a:rPr>
              <a:t>с</a:t>
            </a:r>
            <a:r>
              <a:rPr lang="ru-RU" sz="2400" b="1" dirty="0" smtClean="0">
                <a:solidFill>
                  <a:srgbClr val="00CC00"/>
                </a:solidFill>
              </a:rPr>
              <a:t>)</a:t>
            </a:r>
            <a:r>
              <a:rPr lang="ru-RU" sz="2400" b="1" dirty="0" err="1" smtClean="0">
                <a:solidFill>
                  <a:srgbClr val="00CC00"/>
                </a:solidFill>
              </a:rPr>
              <a:t>ани</a:t>
            </a:r>
            <a:r>
              <a:rPr lang="ru-RU" sz="2400" b="1" dirty="0" smtClean="0">
                <a:solidFill>
                  <a:srgbClr val="00CC00"/>
                </a:solidFill>
              </a:rPr>
              <a:t>, а у (С/</a:t>
            </a:r>
            <a:r>
              <a:rPr lang="ru-RU" sz="2400" b="1" dirty="0" err="1" smtClean="0">
                <a:solidFill>
                  <a:srgbClr val="00CC00"/>
                </a:solidFill>
              </a:rPr>
              <a:t>с</a:t>
            </a:r>
            <a:r>
              <a:rPr lang="ru-RU" sz="2400" b="1" dirty="0" smtClean="0">
                <a:solidFill>
                  <a:srgbClr val="00CC00"/>
                </a:solidFill>
              </a:rPr>
              <a:t>)</a:t>
            </a:r>
            <a:r>
              <a:rPr lang="ru-RU" sz="2400" b="1" dirty="0" err="1" smtClean="0">
                <a:solidFill>
                  <a:srgbClr val="00CC00"/>
                </a:solidFill>
              </a:rPr>
              <a:t>ани</a:t>
            </a:r>
            <a:endParaRPr lang="ru-RU" sz="2400" b="1" dirty="0" smtClean="0">
              <a:solidFill>
                <a:srgbClr val="00CC00"/>
              </a:solidFill>
            </a:endParaRPr>
          </a:p>
          <a:p>
            <a:r>
              <a:rPr lang="ru-RU" sz="2400" b="1" dirty="0" smtClean="0">
                <a:solidFill>
                  <a:srgbClr val="00CC00"/>
                </a:solidFill>
              </a:rPr>
              <a:t>С горки (С/</a:t>
            </a:r>
            <a:r>
              <a:rPr lang="ru-RU" sz="2400" b="1" dirty="0" err="1" smtClean="0">
                <a:solidFill>
                  <a:srgbClr val="00CC00"/>
                </a:solidFill>
              </a:rPr>
              <a:t>с</a:t>
            </a:r>
            <a:r>
              <a:rPr lang="ru-RU" sz="2400" b="1" dirty="0" smtClean="0">
                <a:solidFill>
                  <a:srgbClr val="00CC00"/>
                </a:solidFill>
              </a:rPr>
              <a:t>)</a:t>
            </a:r>
            <a:r>
              <a:rPr lang="ru-RU" sz="2400" b="1" dirty="0" err="1" smtClean="0">
                <a:solidFill>
                  <a:srgbClr val="00CC00"/>
                </a:solidFill>
              </a:rPr>
              <a:t>ани</a:t>
            </a:r>
            <a:r>
              <a:rPr lang="ru-RU" sz="2400" b="1" dirty="0" smtClean="0">
                <a:solidFill>
                  <a:srgbClr val="00CC00"/>
                </a:solidFill>
              </a:rPr>
              <a:t> мчатся сами.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64886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(Я.Козловский)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DetskSh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3" name="Picture 2" descr="C:\Users\Admin\Desktop\i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8"/>
            <a:ext cx="2000264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1214422"/>
            <a:ext cx="614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АНДРЕЙ </a:t>
            </a:r>
            <a:r>
              <a:rPr lang="ru-RU" sz="2400" b="1" dirty="0" smtClean="0"/>
              <a:t>- мужественный </a:t>
            </a:r>
            <a:r>
              <a:rPr lang="ru-RU" sz="2400" dirty="0" smtClean="0"/>
              <a:t>- древнегреческое.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Очень даже важно </a:t>
            </a:r>
          </a:p>
          <a:p>
            <a:r>
              <a:rPr lang="ru-RU" sz="2000" b="1" dirty="0" smtClean="0"/>
              <a:t>Андрейке быть отважным. </a:t>
            </a:r>
          </a:p>
          <a:p>
            <a:r>
              <a:rPr lang="ru-RU" sz="2000" b="1" dirty="0" smtClean="0"/>
              <a:t>Например, умыться с самого утра. </a:t>
            </a:r>
          </a:p>
          <a:p>
            <a:r>
              <a:rPr lang="ru-RU" sz="2000" b="1" dirty="0" smtClean="0"/>
              <a:t>Или, если нужно, до самого до ужина</a:t>
            </a:r>
          </a:p>
          <a:p>
            <a:r>
              <a:rPr lang="ru-RU" sz="2000" b="1" dirty="0" smtClean="0"/>
              <a:t>Сидеть, учить уроки, </a:t>
            </a:r>
          </a:p>
          <a:p>
            <a:r>
              <a:rPr lang="ru-RU" sz="2000" b="1" dirty="0" smtClean="0"/>
              <a:t>Хоть на дворе - весна. </a:t>
            </a:r>
          </a:p>
          <a:p>
            <a:r>
              <a:rPr lang="ru-RU" sz="2000" b="1" dirty="0" smtClean="0"/>
              <a:t>Зато вам скажет каждый:</a:t>
            </a:r>
          </a:p>
          <a:p>
            <a:r>
              <a:rPr lang="ru-RU" sz="2000" b="1" dirty="0" smtClean="0"/>
              <a:t> Андрейка наш - отважный. </a:t>
            </a:r>
          </a:p>
          <a:p>
            <a:r>
              <a:rPr lang="ru-RU" sz="2000" b="1" dirty="0" smtClean="0"/>
              <a:t>И с гордостью он с папой </a:t>
            </a:r>
          </a:p>
          <a:p>
            <a:r>
              <a:rPr lang="ru-RU" sz="2000" b="1" dirty="0" smtClean="0"/>
              <a:t>По городу пойдет. </a:t>
            </a:r>
          </a:p>
          <a:p>
            <a:r>
              <a:rPr lang="ru-RU" sz="2000" b="1" dirty="0" smtClean="0"/>
              <a:t>Такой же важный, рослый, </a:t>
            </a:r>
          </a:p>
          <a:p>
            <a:r>
              <a:rPr lang="ru-RU" sz="2000" b="1" dirty="0" smtClean="0"/>
              <a:t>Серьезный, словом - взрослый!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934670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Илона</a:t>
            </a:r>
            <a:r>
              <a:rPr lang="ru-RU" dirty="0" smtClean="0"/>
              <a:t> Грошева, из сборника стихов о значении имен</a:t>
            </a:r>
          </a:p>
          <a:p>
            <a:pPr algn="ctr"/>
            <a:r>
              <a:rPr lang="ru-RU" dirty="0" smtClean="0"/>
              <a:t> </a:t>
            </a:r>
            <a:r>
              <a:rPr lang="ru-RU" b="1" u="sng" dirty="0" smtClean="0">
                <a:hlinkClick r:id="rId4"/>
              </a:rPr>
              <a:t>"Почему нас так зовут?.."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2887</Words>
  <Application>Microsoft Office PowerPoint</Application>
  <PresentationFormat>Экран (4:3)</PresentationFormat>
  <Paragraphs>597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ИМЕНА</dc:title>
  <dc:creator>Admin</dc:creator>
  <cp:lastModifiedBy>Admin</cp:lastModifiedBy>
  <cp:revision>33</cp:revision>
  <dcterms:created xsi:type="dcterms:W3CDTF">2014-10-26T12:07:10Z</dcterms:created>
  <dcterms:modified xsi:type="dcterms:W3CDTF">2014-11-12T18:34:34Z</dcterms:modified>
</cp:coreProperties>
</file>