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4" r:id="rId3"/>
    <p:sldId id="270" r:id="rId4"/>
    <p:sldId id="266" r:id="rId5"/>
    <p:sldId id="267" r:id="rId6"/>
    <p:sldId id="265" r:id="rId7"/>
    <p:sldId id="263" r:id="rId8"/>
    <p:sldId id="269" r:id="rId9"/>
    <p:sldId id="260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6481-E594-4D3B-A23B-E31D4163A0C8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677B-5E6C-49CC-95A6-4589614E06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688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6481-E594-4D3B-A23B-E31D4163A0C8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677B-5E6C-49CC-95A6-4589614E06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667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6481-E594-4D3B-A23B-E31D4163A0C8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677B-5E6C-49CC-95A6-4589614E06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19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6481-E594-4D3B-A23B-E31D4163A0C8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677B-5E6C-49CC-95A6-4589614E06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986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6481-E594-4D3B-A23B-E31D4163A0C8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677B-5E6C-49CC-95A6-4589614E06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987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6481-E594-4D3B-A23B-E31D4163A0C8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677B-5E6C-49CC-95A6-4589614E06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43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6481-E594-4D3B-A23B-E31D4163A0C8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677B-5E6C-49CC-95A6-4589614E06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10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6481-E594-4D3B-A23B-E31D4163A0C8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677B-5E6C-49CC-95A6-4589614E06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49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6481-E594-4D3B-A23B-E31D4163A0C8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677B-5E6C-49CC-95A6-4589614E06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711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6481-E594-4D3B-A23B-E31D4163A0C8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677B-5E6C-49CC-95A6-4589614E06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5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6481-E594-4D3B-A23B-E31D4163A0C8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677B-5E6C-49CC-95A6-4589614E06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61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B6481-E594-4D3B-A23B-E31D4163A0C8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B677B-5E6C-49CC-95A6-4589614E06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339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357556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3" y="188641"/>
            <a:ext cx="8978421" cy="6344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982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824638358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1660" y="4394182"/>
            <a:ext cx="680424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/>
              <a:t>Можно прожить без хороших манер,</a:t>
            </a:r>
            <a:endParaRPr lang="ru-RU" b="1" dirty="0"/>
          </a:p>
          <a:p>
            <a:r>
              <a:rPr lang="ru-RU" b="1" i="1" dirty="0"/>
              <a:t>И ничего не случится.</a:t>
            </a:r>
            <a:endParaRPr lang="ru-RU" b="1" dirty="0"/>
          </a:p>
          <a:p>
            <a:r>
              <a:rPr lang="ru-RU" b="1" i="1" dirty="0"/>
              <a:t>Но может быть и не лишнее  порой</a:t>
            </a:r>
            <a:endParaRPr lang="ru-RU" b="1" dirty="0"/>
          </a:p>
          <a:p>
            <a:r>
              <a:rPr lang="ru-RU" b="1" i="1" dirty="0"/>
              <a:t>Кое-чему научиться:</a:t>
            </a:r>
            <a:endParaRPr lang="ru-RU" b="1" dirty="0"/>
          </a:p>
          <a:p>
            <a:r>
              <a:rPr lang="ru-RU" b="1" i="1" dirty="0"/>
              <a:t>Вежливым  быть и всегда аккуратным,</a:t>
            </a:r>
            <a:endParaRPr lang="ru-RU" b="1" dirty="0"/>
          </a:p>
          <a:p>
            <a:r>
              <a:rPr lang="ru-RU" b="1" i="1" dirty="0"/>
              <a:t>Трудолюбивым, веселым, опрятным.</a:t>
            </a:r>
            <a:endParaRPr lang="ru-RU" b="1" dirty="0"/>
          </a:p>
          <a:p>
            <a:r>
              <a:rPr lang="ru-RU" b="1" i="1" dirty="0"/>
              <a:t>К страшим почтительным, щедрым душою, -</a:t>
            </a:r>
            <a:endParaRPr lang="ru-RU" b="1" dirty="0"/>
          </a:p>
          <a:p>
            <a:r>
              <a:rPr lang="ru-RU" b="1" i="1" dirty="0"/>
              <a:t>Будет приятно общаться с тобою</a:t>
            </a:r>
            <a:r>
              <a:rPr lang="ru-RU" sz="2000" b="1" i="1" dirty="0"/>
              <a:t>.</a:t>
            </a:r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461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2" y="220688"/>
            <a:ext cx="9073188" cy="638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F:\102401121_large_post682406_img1_d5519adfe56bc138453b9723b378239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91781"/>
            <a:ext cx="2434165" cy="171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55576" y="1047319"/>
            <a:ext cx="712879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Слово </a:t>
            </a:r>
            <a:r>
              <a:rPr lang="ru-RU" sz="3600" b="1" i="1" u="sng" dirty="0"/>
              <a:t>«вежливость» </a:t>
            </a:r>
            <a:r>
              <a:rPr lang="ru-RU" sz="3600" dirty="0"/>
              <a:t>происходит от старославянского </a:t>
            </a:r>
            <a:r>
              <a:rPr lang="ru-RU" sz="3600" b="1" i="1" u="sng" dirty="0"/>
              <a:t>«веже»</a:t>
            </a:r>
            <a:r>
              <a:rPr lang="ru-RU" sz="3600" dirty="0"/>
              <a:t>, т.е. </a:t>
            </a:r>
            <a:r>
              <a:rPr lang="ru-RU" sz="3600" b="1" i="1" u="sng" dirty="0"/>
              <a:t>«знаток»</a:t>
            </a:r>
            <a:r>
              <a:rPr lang="ru-RU" sz="3600" dirty="0"/>
              <a:t>. Быть вежливым, следовательно, знать, как себя вести, с уважением относиться к окружающим.</a:t>
            </a:r>
          </a:p>
          <a:p>
            <a:r>
              <a:rPr lang="ru-RU" sz="3600" dirty="0"/>
              <a:t> </a:t>
            </a:r>
            <a:r>
              <a:rPr lang="ru-RU" sz="3600" b="1" i="1" u="sng" dirty="0">
                <a:solidFill>
                  <a:srgbClr val="FF3377"/>
                </a:solidFill>
              </a:rPr>
              <a:t>Вежливость</a:t>
            </a:r>
            <a:r>
              <a:rPr lang="ru-RU" sz="3600" dirty="0"/>
              <a:t> – одно из важнейших качеств воспитанного человека.</a:t>
            </a:r>
          </a:p>
          <a:p>
            <a:r>
              <a:rPr lang="ru-RU" sz="36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730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2" y="220688"/>
            <a:ext cx="9073188" cy="638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F:\102401121_large_post682406_img1_d5519adfe56bc138453b9723b378239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91781"/>
            <a:ext cx="2434165" cy="171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6707" y="1196752"/>
            <a:ext cx="740977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srgbClr val="FF0000"/>
                </a:solidFill>
              </a:rPr>
              <a:t>Правила </a:t>
            </a:r>
            <a:r>
              <a:rPr lang="ru-RU" sz="2800" b="1" i="1" dirty="0" smtClean="0">
                <a:solidFill>
                  <a:srgbClr val="FF0000"/>
                </a:solidFill>
              </a:rPr>
              <a:t>вежливости</a:t>
            </a:r>
          </a:p>
          <a:p>
            <a:r>
              <a:rPr lang="ru-RU" sz="2800" dirty="0" smtClean="0"/>
              <a:t>1.В </a:t>
            </a:r>
            <a:r>
              <a:rPr lang="ru-RU" sz="2800" dirty="0"/>
              <a:t>вежливости проявляется отношение к окружающим людям.                                                            2.Вежливый человек не причиняет другому неприятностей и обид.</a:t>
            </a:r>
          </a:p>
          <a:p>
            <a:r>
              <a:rPr lang="ru-RU" sz="2800" dirty="0"/>
              <a:t>3.Вежливый человек всегда здоровается и прощается.</a:t>
            </a:r>
          </a:p>
          <a:p>
            <a:r>
              <a:rPr lang="ru-RU" sz="2800" dirty="0"/>
              <a:t>4. Вежливый человек не отвечает грубостью на грубость.</a:t>
            </a:r>
          </a:p>
          <a:p>
            <a:r>
              <a:rPr lang="ru-RU" sz="2800" dirty="0"/>
              <a:t>5.Вежливый человек приветлив и внимателен к другим</a:t>
            </a:r>
          </a:p>
          <a:p>
            <a:r>
              <a:rPr lang="ru-RU" sz="28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617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2" y="220688"/>
            <a:ext cx="9073188" cy="638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F:\102401121_large_post682406_img1_d5519adfe56bc138453b9723b378239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91781"/>
            <a:ext cx="2434165" cy="171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1" y="764704"/>
            <a:ext cx="753603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«ВЕЖЛИВО – НЕВЕЖЛИВО»</a:t>
            </a:r>
            <a:endParaRPr lang="ru-RU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2440" y="1595701"/>
            <a:ext cx="6840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Поздороваться при встрече …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52440" y="1971374"/>
            <a:ext cx="6840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Толкнуть, не извиниться…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52440" y="2403376"/>
            <a:ext cx="6840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Во время беседы быть тактичным</a:t>
            </a: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75087" y="2906360"/>
            <a:ext cx="6840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000" dirty="0" smtClean="0"/>
              <a:t>Не выслушивать своего собеседника...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41996" y="3374034"/>
            <a:ext cx="6840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dirty="0" smtClean="0"/>
              <a:t>Обратиться к незнакомцу: «Эй, ты, как тебя зовут?»…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2440" y="3762498"/>
            <a:ext cx="6840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dirty="0" smtClean="0"/>
              <a:t>Перебить во время разговора взрослого или ребенка... </a:t>
            </a:r>
            <a:endParaRPr lang="ru-RU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667128" y="4246458"/>
            <a:ext cx="6840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dirty="0" smtClean="0"/>
              <a:t>Поблагодарить за подарок…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3567" y="4617877"/>
            <a:ext cx="6840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dirty="0" smtClean="0"/>
              <a:t>Помочь подняться, поднять упавшую вещь ... </a:t>
            </a: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652439" y="4972412"/>
            <a:ext cx="6840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dirty="0" smtClean="0"/>
              <a:t>Не встать, обращаясь к учителю... 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83567" y="5350220"/>
            <a:ext cx="5184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Не уступить место пожилому человеку...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67128" y="5750330"/>
            <a:ext cx="45365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Взять билет в автобусе …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89209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10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10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6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10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6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10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6000"/>
                            </p:stCondLst>
                            <p:childTnLst>
                              <p:par>
                                <p:cTn id="5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3" y="304933"/>
            <a:ext cx="9073188" cy="638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F:\102401121_large_post682406_img1_d5519adfe56bc138453b9723b378239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91781"/>
            <a:ext cx="2434165" cy="171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58810" y="1084854"/>
            <a:ext cx="26663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4D08C8"/>
                </a:solidFill>
              </a:rPr>
              <a:t>«Хлеб да соль» </a:t>
            </a:r>
            <a:endParaRPr lang="ru-RU" sz="2800" b="1" dirty="0">
              <a:solidFill>
                <a:srgbClr val="4D08C8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00170" y="1118028"/>
            <a:ext cx="23340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u="sng" dirty="0" smtClean="0">
                <a:solidFill>
                  <a:srgbClr val="FF0000"/>
                </a:solidFill>
              </a:rPr>
              <a:t>- обедающим</a:t>
            </a:r>
            <a:endParaRPr lang="ru-RU" sz="2800" b="1" i="1" u="sng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1074" y="1960879"/>
            <a:ext cx="26502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4D08C8"/>
                </a:solidFill>
              </a:rPr>
              <a:t>«Чай да сахар» </a:t>
            </a:r>
            <a:endParaRPr lang="ru-RU" sz="2800" b="1" dirty="0">
              <a:solidFill>
                <a:srgbClr val="4D08C8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6038" y="1961488"/>
            <a:ext cx="23936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u="sng" dirty="0" smtClean="0">
                <a:solidFill>
                  <a:srgbClr val="FF0000"/>
                </a:solidFill>
              </a:rPr>
              <a:t>- пьющим чай</a:t>
            </a:r>
            <a:endParaRPr lang="ru-RU" sz="2800" b="1" i="1" u="sng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9195" y="2708920"/>
            <a:ext cx="36016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4D08C8"/>
                </a:solidFill>
              </a:rPr>
              <a:t>«Море под коровой» </a:t>
            </a:r>
            <a:endParaRPr lang="ru-RU" sz="2800" b="1" dirty="0">
              <a:solidFill>
                <a:srgbClr val="4D08C8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00822" y="2727814"/>
            <a:ext cx="17539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u="sng" dirty="0" smtClean="0">
                <a:solidFill>
                  <a:srgbClr val="FF0000"/>
                </a:solidFill>
              </a:rPr>
              <a:t>- дояркам</a:t>
            </a:r>
            <a:endParaRPr lang="ru-RU" sz="2800" b="1" i="1" u="sng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58810" y="3497644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 smtClean="0">
                <a:solidFill>
                  <a:srgbClr val="4D08C8"/>
                </a:solidFill>
              </a:rPr>
              <a:t>«С двумя полями сжатыми, с тремя засеянными» </a:t>
            </a:r>
            <a:endParaRPr lang="ru-RU" sz="2800" b="1" dirty="0">
              <a:solidFill>
                <a:srgbClr val="4D08C8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50545" y="3991799"/>
            <a:ext cx="42137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u="sng" dirty="0" smtClean="0">
                <a:solidFill>
                  <a:srgbClr val="FF0000"/>
                </a:solidFill>
              </a:rPr>
              <a:t>- заканчивающим жатву</a:t>
            </a:r>
            <a:endParaRPr lang="ru-RU" sz="2800" b="1" i="1" u="sng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5548" y="4691730"/>
            <a:ext cx="26396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4D08C8"/>
                </a:solidFill>
              </a:rPr>
              <a:t>«Улов на рыбу»</a:t>
            </a:r>
            <a:endParaRPr lang="ru-RU" sz="2800" b="1" dirty="0">
              <a:solidFill>
                <a:srgbClr val="4D08C8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26038" y="4700499"/>
            <a:ext cx="1540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u="sng" dirty="0" smtClean="0">
                <a:solidFill>
                  <a:srgbClr val="FF0000"/>
                </a:solidFill>
              </a:rPr>
              <a:t>- рыбаку</a:t>
            </a:r>
            <a:endParaRPr lang="ru-RU" sz="2800" b="1" i="1" u="sng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8825" y="5373216"/>
            <a:ext cx="34676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4D08C8"/>
                </a:solidFill>
              </a:rPr>
              <a:t>«Спорынья в квашу»</a:t>
            </a:r>
            <a:endParaRPr lang="ru-RU" sz="2800" b="1" dirty="0">
              <a:solidFill>
                <a:srgbClr val="4D08C8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165266" y="5373216"/>
            <a:ext cx="44077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u="sng" dirty="0" smtClean="0">
                <a:solidFill>
                  <a:srgbClr val="FF0000"/>
                </a:solidFill>
              </a:rPr>
              <a:t>- тому, кто месит тесто</a:t>
            </a:r>
            <a:endParaRPr lang="ru-RU" sz="28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06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2" y="220688"/>
            <a:ext cx="9073188" cy="638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F:\102401121_large_post682406_img1_d5519adfe56bc138453b9723b378239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91781"/>
            <a:ext cx="2434165" cy="171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56419" y="836712"/>
            <a:ext cx="77768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Определите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правильность решения в ситуации.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18974" y="1902858"/>
            <a:ext cx="6519098" cy="1323439"/>
          </a:xfrm>
          <a:prstGeom prst="rect">
            <a:avLst/>
          </a:prstGeom>
          <a:solidFill>
            <a:srgbClr val="CCFF99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04813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1 ситуация</a:t>
            </a: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   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Одна девочка жаловалась маме: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04813" algn="l"/>
              </a:tabLs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- Во дворе меня один мальчишка зовет Галька.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04813" algn="l"/>
              </a:tabLs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«А  ты как его зовёшь?» - спросила мама.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04813" algn="l"/>
              </a:tabLs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-</a:t>
            </a:r>
            <a:r>
              <a:rPr kumimoji="0" lang="ru-RU" sz="1600" b="1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Я ему просто кричу: «Эй, ты!»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Права ли Галя?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836288" y="3413399"/>
            <a:ext cx="6626512" cy="10772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04813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2 ситуация.   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Мальчик крикнул прохожему: «Скажите сколько сейчас </a:t>
            </a:r>
            <a:r>
              <a:rPr kumimoji="0" lang="ru-RU" sz="1600" b="1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часов?»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0481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                                                                                           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Он допустил 4 ошибки. Назовите их. Исправьте его.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827584" y="4725144"/>
            <a:ext cx="6659551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04813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3 ситуация.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Олег, выскочив из дома, стремглав помчался к школьному  автобусу. На бегу он   случайно задел  свою одноклассницу, наткнулся на учителя; протискиваясь, он зацепил чью-то  пуговицу, и она отлетела.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04813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Как повлияла спешка Олега на настроение окружающих?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24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2" y="220688"/>
            <a:ext cx="9073188" cy="638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F:\102401121_large_post682406_img1_d5519adfe56bc138453b9723b378239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20688"/>
            <a:ext cx="2434165" cy="171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76792" y="783838"/>
            <a:ext cx="69847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Игра «Словарь вежливых слов»</a:t>
            </a:r>
            <a:r>
              <a:rPr lang="ru-RU" sz="3200" dirty="0" smtClean="0"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70560" y="1368613"/>
            <a:ext cx="33123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4D08C8"/>
                </a:solidFill>
              </a:rPr>
              <a:t>Растает ледяная глыба</a:t>
            </a:r>
          </a:p>
          <a:p>
            <a:r>
              <a:rPr lang="ru-RU" sz="2200" b="1" dirty="0" smtClean="0">
                <a:solidFill>
                  <a:srgbClr val="4D08C8"/>
                </a:solidFill>
              </a:rPr>
              <a:t>От слова тёплого ... </a:t>
            </a:r>
            <a:endParaRPr lang="ru-RU" sz="2200" b="1" dirty="0">
              <a:solidFill>
                <a:srgbClr val="4D08C8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72016" y="2174546"/>
            <a:ext cx="34563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4D08C8"/>
                </a:solidFill>
              </a:rPr>
              <a:t>Зазеленеет старый пень,</a:t>
            </a:r>
          </a:p>
          <a:p>
            <a:r>
              <a:rPr lang="ru-RU" sz="2200" b="1" dirty="0" smtClean="0">
                <a:solidFill>
                  <a:srgbClr val="4D08C8"/>
                </a:solidFill>
              </a:rPr>
              <a:t>Когда услышит ...   </a:t>
            </a:r>
            <a:endParaRPr lang="ru-RU" sz="2200" b="1" dirty="0">
              <a:solidFill>
                <a:srgbClr val="4D08C8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9552" y="3015189"/>
            <a:ext cx="32833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4D08C8"/>
                </a:solidFill>
              </a:rPr>
              <a:t>Почаще </a:t>
            </a:r>
            <a:r>
              <a:rPr lang="ru-RU" sz="2200" b="1" dirty="0" smtClean="0">
                <a:solidFill>
                  <a:srgbClr val="4D08C8"/>
                </a:solidFill>
              </a:rPr>
              <a:t>открывай</a:t>
            </a:r>
            <a:r>
              <a:rPr lang="ru-RU" sz="2400" b="1" dirty="0" smtClean="0">
                <a:solidFill>
                  <a:srgbClr val="4D08C8"/>
                </a:solidFill>
              </a:rPr>
              <a:t> уста,                                                                                                                                                   Чтобы сказать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43423" y="3891104"/>
            <a:ext cx="42484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4D08C8"/>
                </a:solidFill>
              </a:rPr>
              <a:t>Когда нас бранят за шалости,                                                                                                                          Говорим ... </a:t>
            </a:r>
            <a:endParaRPr lang="ru-RU" sz="2200" b="1" dirty="0">
              <a:solidFill>
                <a:srgbClr val="4D08C8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5928" y="4685319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200" b="1" dirty="0" smtClean="0">
                <a:solidFill>
                  <a:srgbClr val="4D08C8"/>
                </a:solidFill>
              </a:rPr>
              <a:t>Мальчик вежливый и развитый                                                                                                                                    Говорит, встречаясь, ... </a:t>
            </a:r>
            <a:endParaRPr lang="ru-RU" sz="2200" b="1" dirty="0">
              <a:solidFill>
                <a:srgbClr val="4D08C8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1984" y="5438062"/>
            <a:ext cx="35101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4D08C8"/>
                </a:solidFill>
              </a:rPr>
              <a:t>И во Франции, и в Дании</a:t>
            </a:r>
          </a:p>
          <a:p>
            <a:r>
              <a:rPr lang="ru-RU" sz="2200" b="1" dirty="0" smtClean="0">
                <a:solidFill>
                  <a:srgbClr val="4D08C8"/>
                </a:solidFill>
              </a:rPr>
              <a:t>На прощанье говорят ... </a:t>
            </a:r>
            <a:endParaRPr lang="ru-RU" sz="2200" b="1" dirty="0">
              <a:solidFill>
                <a:srgbClr val="4D08C8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75856" y="175333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020272" y="25540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288824" y="1686851"/>
            <a:ext cx="13965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  </a:t>
            </a:r>
            <a:r>
              <a:rPr lang="ru-RU" sz="2400" b="1" i="1" u="sng" dirty="0" smtClean="0">
                <a:solidFill>
                  <a:srgbClr val="FF0000"/>
                </a:solidFill>
              </a:rPr>
              <a:t>спасибо</a:t>
            </a:r>
            <a:endParaRPr lang="ru-RU" sz="2400" b="1" i="1" u="sng" dirty="0">
              <a:solidFill>
                <a:srgbClr val="FF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631512" y="2481998"/>
            <a:ext cx="20257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/>
              <a:t> </a:t>
            </a:r>
            <a:r>
              <a:rPr lang="ru-RU" sz="2400" b="1" i="1" u="sng" dirty="0" smtClean="0">
                <a:solidFill>
                  <a:srgbClr val="FF0000"/>
                </a:solidFill>
              </a:rPr>
              <a:t>добрый день</a:t>
            </a:r>
            <a:endParaRPr lang="ru-RU" sz="2400" b="1" i="1" u="sng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311203" y="3384160"/>
            <a:ext cx="19275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u="sng" dirty="0" smtClean="0">
                <a:solidFill>
                  <a:srgbClr val="FF0000"/>
                </a:solidFill>
              </a:rPr>
              <a:t>пожалуйста</a:t>
            </a:r>
            <a:endParaRPr lang="ru-RU" sz="2400" b="1" i="1" u="sng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688293" y="4247855"/>
            <a:ext cx="31009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u="sng" dirty="0" smtClean="0">
                <a:solidFill>
                  <a:srgbClr val="FF0000"/>
                </a:solidFill>
              </a:rPr>
              <a:t>прости, пожалуйста</a:t>
            </a:r>
            <a:endParaRPr lang="ru-RU" sz="2400" b="1" i="1" u="sng" dirty="0">
              <a:solidFill>
                <a:srgbClr val="FF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428992" y="4929198"/>
            <a:ext cx="21851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u="sng" dirty="0" smtClean="0">
                <a:solidFill>
                  <a:srgbClr val="FF0000"/>
                </a:solidFill>
              </a:rPr>
              <a:t>здравствуйте</a:t>
            </a:r>
            <a:endParaRPr lang="ru-RU" sz="2400" b="1" i="1" u="sng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398360" y="5698497"/>
            <a:ext cx="1872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u="sng" dirty="0" smtClean="0">
                <a:solidFill>
                  <a:srgbClr val="FF0000"/>
                </a:solidFill>
              </a:rPr>
              <a:t>до свидания</a:t>
            </a:r>
            <a:endParaRPr lang="ru-RU" sz="24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63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2" y="220688"/>
            <a:ext cx="9073188" cy="638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F:\102401121_large_post682406_img1_d5519adfe56bc138453b9723b378239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91781"/>
            <a:ext cx="2434165" cy="171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7584" y="1268760"/>
            <a:ext cx="740977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solidFill>
                  <a:srgbClr val="FF0000"/>
                </a:solidFill>
              </a:rPr>
              <a:t>В народе говорят…</a:t>
            </a:r>
            <a:endParaRPr lang="ru-RU" sz="3200" dirty="0">
              <a:solidFill>
                <a:srgbClr val="FF0000"/>
              </a:solidFill>
            </a:endParaRPr>
          </a:p>
          <a:p>
            <a:pPr lvl="0"/>
            <a:r>
              <a:rPr lang="ru-RU" sz="3200" dirty="0"/>
              <a:t>От вежливых слов язык не отсохнет.</a:t>
            </a:r>
          </a:p>
          <a:p>
            <a:pPr lvl="0"/>
            <a:r>
              <a:rPr lang="ru-RU" sz="3200" dirty="0"/>
              <a:t>Про доброе дело говори смело.</a:t>
            </a:r>
          </a:p>
          <a:p>
            <a:pPr lvl="0"/>
            <a:r>
              <a:rPr lang="ru-RU" sz="3200" dirty="0"/>
              <a:t>Ласковое слово и ласковый вид и свирепого зверя к рукам приманит.</a:t>
            </a:r>
          </a:p>
          <a:p>
            <a:pPr lvl="0"/>
            <a:r>
              <a:rPr lang="ru-RU" sz="3200" dirty="0"/>
              <a:t>Сумел провиниться, сумей и повиниться.</a:t>
            </a:r>
          </a:p>
          <a:p>
            <a:pPr lvl="0"/>
            <a:r>
              <a:rPr lang="ru-RU" sz="3200" dirty="0"/>
              <a:t>Спорить – спорь, а браниться – грех.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887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42" y="220688"/>
            <a:ext cx="9073188" cy="638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F:\102401121_large_post682406_img1_d5519adfe56bc138453b9723b378239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91781"/>
            <a:ext cx="2434165" cy="171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836711"/>
            <a:ext cx="711290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ПОСЛОВИЦЫ И ПОГОВОРКИ</a:t>
            </a:r>
            <a:endParaRPr lang="ru-RU" sz="4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2060848"/>
            <a:ext cx="740977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3200" dirty="0" smtClean="0">
                <a:solidFill>
                  <a:srgbClr val="002060"/>
                </a:solidFill>
              </a:rPr>
              <a:t>Вежливости открываются все двери.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3200" dirty="0" smtClean="0">
                <a:solidFill>
                  <a:srgbClr val="002060"/>
                </a:solidFill>
              </a:rPr>
              <a:t> Ласковое слово и кошке приятно.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3200" dirty="0" smtClean="0">
                <a:solidFill>
                  <a:srgbClr val="002060"/>
                </a:solidFill>
              </a:rPr>
              <a:t> Слово жжёт хуже огня.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3200" dirty="0" smtClean="0">
                <a:solidFill>
                  <a:srgbClr val="002060"/>
                </a:solidFill>
              </a:rPr>
              <a:t> Доброе слово лечит, а злое калечит.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3200" dirty="0" smtClean="0">
                <a:solidFill>
                  <a:srgbClr val="002060"/>
                </a:solidFill>
              </a:rPr>
              <a:t> Плохое слово, что грязная вода.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3200" dirty="0" smtClean="0">
                <a:solidFill>
                  <a:srgbClr val="002060"/>
                </a:solidFill>
              </a:rPr>
              <a:t> Ласковым словом и мёд растопишь.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3409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537</Words>
  <Application>Microsoft Office PowerPoint</Application>
  <PresentationFormat>Экран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Нина БНП. Безденежных</dc:creator>
  <cp:lastModifiedBy>Нина БНП. Безденежных</cp:lastModifiedBy>
  <cp:revision>13</cp:revision>
  <dcterms:created xsi:type="dcterms:W3CDTF">2014-11-19T08:34:59Z</dcterms:created>
  <dcterms:modified xsi:type="dcterms:W3CDTF">2014-11-19T14:16:10Z</dcterms:modified>
</cp:coreProperties>
</file>