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7" r:id="rId2"/>
  </p:sldMasterIdLst>
  <p:notesMasterIdLst>
    <p:notesMasterId r:id="rId36"/>
  </p:notesMasterIdLst>
  <p:sldIdLst>
    <p:sldId id="304" r:id="rId3"/>
    <p:sldId id="301" r:id="rId4"/>
    <p:sldId id="297" r:id="rId5"/>
    <p:sldId id="293" r:id="rId6"/>
    <p:sldId id="294" r:id="rId7"/>
    <p:sldId id="257" r:id="rId8"/>
    <p:sldId id="266" r:id="rId9"/>
    <p:sldId id="284" r:id="rId10"/>
    <p:sldId id="286" r:id="rId11"/>
    <p:sldId id="287" r:id="rId12"/>
    <p:sldId id="258" r:id="rId13"/>
    <p:sldId id="267" r:id="rId14"/>
    <p:sldId id="259" r:id="rId15"/>
    <p:sldId id="268" r:id="rId16"/>
    <p:sldId id="303" r:id="rId17"/>
    <p:sldId id="269" r:id="rId18"/>
    <p:sldId id="273" r:id="rId19"/>
    <p:sldId id="298" r:id="rId20"/>
    <p:sldId id="261" r:id="rId21"/>
    <p:sldId id="276" r:id="rId22"/>
    <p:sldId id="262" r:id="rId23"/>
    <p:sldId id="263" r:id="rId24"/>
    <p:sldId id="277" r:id="rId25"/>
    <p:sldId id="302" r:id="rId26"/>
    <p:sldId id="278" r:id="rId27"/>
    <p:sldId id="283" r:id="rId28"/>
    <p:sldId id="296" r:id="rId29"/>
    <p:sldId id="295" r:id="rId30"/>
    <p:sldId id="265" r:id="rId31"/>
    <p:sldId id="299" r:id="rId32"/>
    <p:sldId id="300" r:id="rId33"/>
    <p:sldId id="288" r:id="rId34"/>
    <p:sldId id="27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E5FE"/>
    <a:srgbClr val="A73FD1"/>
    <a:srgbClr val="FFFFFF"/>
    <a:srgbClr val="66FF66"/>
    <a:srgbClr val="0000FF"/>
    <a:srgbClr val="DC34A0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81" autoAdjust="0"/>
    <p:restoredTop sz="94761" autoAdjust="0"/>
  </p:normalViewPr>
  <p:slideViewPr>
    <p:cSldViewPr snapToGrid="0">
      <p:cViewPr varScale="1">
        <p:scale>
          <a:sx n="58" d="100"/>
          <a:sy n="58" d="100"/>
        </p:scale>
        <p:origin x="-9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8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83D77AE-2E22-49EF-84A5-12D09F5CB7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3470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8DAA55-067E-46D1-80FC-E3683B1EA575}" type="slidenum">
              <a:rPr lang="ru-RU" altLang="ru-RU" b="0">
                <a:latin typeface="Times New Roman" pitchFamily="18" charset="0"/>
              </a:rPr>
              <a:pPr eaLnBrk="1" hangingPunct="1"/>
              <a:t>11</a:t>
            </a:fld>
            <a:endParaRPr lang="ru-RU" altLang="ru-RU" b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27BC1-81AF-4F0C-B735-366F679B92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960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1C814-6B0E-4BD7-95B6-9D4D9880E1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15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672E-5DDE-4175-96BD-FE851E84C2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065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239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239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A68B46F-925A-4C47-8A95-A51EEB3D45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5189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812F-9568-4EBB-AB91-7EB7F0402F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56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C26D7-CE45-4E63-8FC3-2163A0CADF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613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0BC4B-698B-4289-811A-890DC4E481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367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3A0B4-06B1-4340-8431-8C396D1473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00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74985-88A8-4224-9440-758169CB37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7138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FB2EA-CCB9-4EC1-A79D-ECB3D7C02D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111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6ECB3-88BC-48D7-A417-C176D054E1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76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31F2-8CF1-4472-AA5C-8294AE55DD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2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EA235-E737-4546-A6D6-3E0AA4E3BE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06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8082-D0B0-478B-91B3-BBD8F4098D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3310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8E842-79AD-4E72-966C-E544E51D55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736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53B7-46B9-4128-930C-519EB5B496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07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6F13-1C73-4C8E-BAA0-0FBA9A602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93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A54F-A635-430B-AA9B-356827EECC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60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16D4-CB26-4DCE-8F08-5056CE91C2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66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1D6B8-A580-45E5-9053-8E9E71806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20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7BF8A-A270-4ED2-89F3-03AA6EC474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81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CCDB-E5FC-4D7A-A74B-3E37C53C50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445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00050-F59E-4482-A57C-DD4C613935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280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30940E68-3D8D-43DB-8960-0F3D8E7C7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kumimoji="1" lang="ru-RU" altLang="ru-RU" sz="2400" b="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kumimoji="1" lang="ru-RU" altLang="ru-RU" sz="2400" b="0">
              <a:latin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kumimoji="1" lang="ru-RU" altLang="ru-RU" sz="2400" b="0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kumimoji="1" lang="ru-RU" altLang="ru-RU" sz="2400" b="0"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kumimoji="1" lang="ru-RU" altLang="ru-RU" sz="2400" b="0">
              <a:latin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kumimoji="1" lang="ru-RU" altLang="ru-RU" sz="2400" b="0">
              <a:latin typeface="Tahom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kumimoji="1" lang="ru-RU" altLang="ru-RU" sz="2400" b="0"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28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2080CD79-2EDA-472B-B586-F55965B6D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3.wm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wm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wmf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8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40;&#1088;&#1072;&#1087;&#1086;&#1074;%20&#1040;%20&#1042;\&#1052;&#1086;&#1080;%20&#1076;&#1086;&#1082;&#1091;&#1084;&#1077;&#1085;&#1090;&#1099;\&#1055;&#1088;&#1077;&#1079;&#1077;&#1085;&#1090;&#1072;&#1094;&#1080;&#1103;%20&#1089;&#1082;&#1072;&#1079;&#1082;&#1080;%20&#1055;&#1091;&#1096;&#1082;&#1080;&#1085;&#1072;\Chaykovskiy12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808038" y="3746500"/>
            <a:ext cx="7772400" cy="19923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9600" smtClean="0">
                <a:solidFill>
                  <a:srgbClr val="DC34A0"/>
                </a:solidFill>
                <a:latin typeface="Stylo" pitchFamily="66" charset="0"/>
              </a:rPr>
              <a:t>Разминка</a:t>
            </a:r>
          </a:p>
        </p:txBody>
      </p:sp>
      <p:pic>
        <p:nvPicPr>
          <p:cNvPr id="159747" name="Picture 3" descr="Рисунок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81000"/>
            <a:ext cx="44196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552575" y="1106488"/>
            <a:ext cx="6781800" cy="738187"/>
          </a:xfrm>
          <a:noFill/>
        </p:spPr>
        <p:txBody>
          <a:bodyPr anchor="ctr"/>
          <a:lstStyle/>
          <a:p>
            <a:pPr eaLnBrk="1" hangingPunct="1"/>
            <a:r>
              <a:rPr lang="ru-RU" altLang="ru-RU" sz="4000" b="1" smtClean="0">
                <a:solidFill>
                  <a:srgbClr val="F414B9"/>
                </a:solidFill>
                <a:latin typeface="Times New Roman" pitchFamily="18" charset="0"/>
              </a:rPr>
              <a:t>     </a:t>
            </a:r>
            <a:r>
              <a:rPr lang="ru-RU" altLang="ru-RU" sz="4000" b="1" smtClean="0">
                <a:latin typeface="Times New Roman" pitchFamily="18" charset="0"/>
              </a:rPr>
              <a:t>«Чьи вещи?»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2168525"/>
            <a:ext cx="6416675" cy="59531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solidFill>
                  <a:srgbClr val="4327E9"/>
                </a:solidFill>
                <a:latin typeface="Times New Roman" pitchFamily="18" charset="0"/>
              </a:rPr>
              <a:t>1. Разбитое корыто принадлежит</a:t>
            </a:r>
            <a:r>
              <a:rPr lang="ru-RU" altLang="ru-RU" smtClean="0">
                <a:solidFill>
                  <a:srgbClr val="66FF66"/>
                </a:solidFill>
                <a:latin typeface="Times New Roman" pitchFamily="18" charset="0"/>
              </a:rPr>
              <a:t> </a:t>
            </a:r>
            <a:r>
              <a:rPr lang="ru-RU" altLang="ru-RU" smtClean="0">
                <a:solidFill>
                  <a:srgbClr val="4327E9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7291388" y="2143125"/>
            <a:ext cx="1852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chemeClr val="hlink"/>
                </a:solidFill>
                <a:latin typeface="Times New Roman" pitchFamily="18" charset="0"/>
              </a:rPr>
              <a:t>старухе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779463" y="2805113"/>
            <a:ext cx="48799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rgbClr val="4327E9"/>
                </a:solidFill>
                <a:latin typeface="Times New Roman" pitchFamily="18" charset="0"/>
              </a:rPr>
              <a:t>2. Говорящее зеркало …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5175250" y="2800350"/>
            <a:ext cx="396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chemeClr val="hlink"/>
                </a:solidFill>
                <a:latin typeface="Times New Roman" pitchFamily="18" charset="0"/>
              </a:rPr>
              <a:t>злой царице мачехе</a:t>
            </a: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777875" y="3460750"/>
            <a:ext cx="463232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rgbClr val="4327E9"/>
                </a:solidFill>
                <a:latin typeface="Times New Roman" pitchFamily="18" charset="0"/>
              </a:rPr>
              <a:t>3. Золотой петушок …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5037138" y="3463925"/>
            <a:ext cx="376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chemeClr val="hlink"/>
                </a:solidFill>
                <a:latin typeface="Times New Roman" pitchFamily="18" charset="0"/>
              </a:rPr>
              <a:t>царю Дадону</a:t>
            </a: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784225" y="4151313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rgbClr val="4327E9"/>
                </a:solidFill>
                <a:latin typeface="Times New Roman" pitchFamily="18" charset="0"/>
              </a:rPr>
              <a:t>4. Прялка …</a:t>
            </a: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3348038" y="4805363"/>
            <a:ext cx="332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chemeClr val="hlink"/>
                </a:solidFill>
                <a:latin typeface="Times New Roman" pitchFamily="18" charset="0"/>
              </a:rPr>
              <a:t>князю Гвидону</a:t>
            </a: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3268663" y="4151313"/>
            <a:ext cx="447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chemeClr val="hlink"/>
                </a:solidFill>
                <a:latin typeface="Times New Roman" pitchFamily="18" charset="0"/>
              </a:rPr>
              <a:t>старухе, трем девицам</a:t>
            </a: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766763" y="4846638"/>
            <a:ext cx="270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rgbClr val="4327E9"/>
                </a:solidFill>
                <a:latin typeface="Times New Roman" pitchFamily="18" charset="0"/>
              </a:rPr>
              <a:t>5. Белочка …</a:t>
            </a:r>
          </a:p>
        </p:txBody>
      </p:sp>
      <p:pic>
        <p:nvPicPr>
          <p:cNvPr id="111633" name="Picture 17" descr="BD0002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035050"/>
            <a:ext cx="1066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build="p"/>
      <p:bldP spid="111622" grpId="0"/>
      <p:bldP spid="111623" grpId="0"/>
      <p:bldP spid="111624" grpId="0"/>
      <p:bldP spid="111625" grpId="0"/>
      <p:bldP spid="111626" grpId="0"/>
      <p:bldP spid="111627" grpId="0"/>
      <p:bldP spid="111628" grpId="0"/>
      <p:bldP spid="111629" grpId="0"/>
      <p:bldP spid="1116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FFEBFA"/>
            </a:gs>
            <a:gs pos="14999">
              <a:srgbClr val="C4D6EB"/>
            </a:gs>
            <a:gs pos="30000">
              <a:srgbClr val="85C2FF"/>
            </a:gs>
            <a:gs pos="50000">
              <a:srgbClr val="5E9EFF"/>
            </a:gs>
            <a:gs pos="70000">
              <a:srgbClr val="85C2FF"/>
            </a:gs>
            <a:gs pos="85001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1676400"/>
            <a:ext cx="5029200" cy="4419600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008000"/>
                </a:solidFill>
                <a:latin typeface="ArtScript" pitchFamily="34" charset="0"/>
              </a:rPr>
              <a:t>А вот и первая сказка.</a:t>
            </a:r>
          </a:p>
          <a:p>
            <a:pPr eaLnBrk="1" hangingPunct="1"/>
            <a:r>
              <a:rPr lang="ru-RU" altLang="ru-RU" sz="3600" b="1" i="1" smtClean="0">
                <a:solidFill>
                  <a:srgbClr val="008000"/>
                </a:solidFill>
                <a:latin typeface="ArtScript" pitchFamily="34" charset="0"/>
              </a:rPr>
              <a:t>   И так зайдем и посмотрим, что нас там ждет.</a:t>
            </a:r>
          </a:p>
        </p:txBody>
      </p:sp>
      <p:pic>
        <p:nvPicPr>
          <p:cNvPr id="4100" name="Picture 4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1050925"/>
            <a:ext cx="37861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-7.40741E-7 L -0.26996 -7.40741E-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по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194175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335463" y="14351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ru-RU" sz="2800">
                <a:solidFill>
                  <a:srgbClr val="FF3300"/>
                </a:solidFill>
                <a:latin typeface="Times New Roman" pitchFamily="18" charset="0"/>
              </a:rPr>
              <a:t>Какую плату попросил Балда за работу? 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919663" y="5640388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sz="2800" b="0">
                <a:solidFill>
                  <a:srgbClr val="F3033C"/>
                </a:solidFill>
                <a:latin typeface="Times New Roman" pitchFamily="18" charset="0"/>
              </a:rPr>
              <a:t>(три щелка по лбу)</a:t>
            </a:r>
          </a:p>
        </p:txBody>
      </p:sp>
      <p:pic>
        <p:nvPicPr>
          <p:cNvPr id="25610" name="Picture 10" descr="BD0002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1066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1032"/>
          <p:cNvSpPr>
            <a:spLocks noChangeArrowheads="1"/>
          </p:cNvSpPr>
          <p:nvPr/>
        </p:nvSpPr>
        <p:spPr bwMode="auto">
          <a:xfrm>
            <a:off x="4264025" y="2343150"/>
            <a:ext cx="46386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008000"/>
                </a:solidFill>
                <a:latin typeface="Times New Roman" pitchFamily="18" charset="0"/>
              </a:rPr>
              <a:t>С ................щелка </a:t>
            </a:r>
          </a:p>
          <a:p>
            <a:pPr algn="ctr" eaLnBrk="1" hangingPunct="1"/>
            <a:r>
              <a:rPr lang="ru-RU" altLang="ru-RU" sz="2800">
                <a:solidFill>
                  <a:srgbClr val="008000"/>
                </a:solidFill>
                <a:latin typeface="Times New Roman" pitchFamily="18" charset="0"/>
              </a:rPr>
              <a:t>Прыгнул поп до потолка; </a:t>
            </a:r>
          </a:p>
          <a:p>
            <a:pPr algn="ctr" eaLnBrk="1" hangingPunct="1"/>
            <a:r>
              <a:rPr lang="ru-RU" altLang="ru-RU" sz="2800">
                <a:solidFill>
                  <a:srgbClr val="008000"/>
                </a:solidFill>
                <a:latin typeface="Times New Roman" pitchFamily="18" charset="0"/>
              </a:rPr>
              <a:t>Со .............щелка </a:t>
            </a:r>
          </a:p>
          <a:p>
            <a:pPr algn="ctr" eaLnBrk="1" hangingPunct="1"/>
            <a:r>
              <a:rPr lang="ru-RU" altLang="ru-RU" sz="2800">
                <a:solidFill>
                  <a:srgbClr val="008000"/>
                </a:solidFill>
                <a:latin typeface="Times New Roman" pitchFamily="18" charset="0"/>
              </a:rPr>
              <a:t>Лишился поп языка, </a:t>
            </a:r>
          </a:p>
          <a:p>
            <a:pPr algn="ctr" eaLnBrk="1" hangingPunct="1"/>
            <a:r>
              <a:rPr lang="ru-RU" altLang="ru-RU" sz="2800">
                <a:solidFill>
                  <a:srgbClr val="008000"/>
                </a:solidFill>
                <a:latin typeface="Times New Roman" pitchFamily="18" charset="0"/>
              </a:rPr>
              <a:t>А с ............. щелка </a:t>
            </a:r>
          </a:p>
          <a:p>
            <a:pPr algn="ctr" eaLnBrk="1" hangingPunct="1"/>
            <a:r>
              <a:rPr lang="ru-RU" altLang="ru-RU" sz="2800">
                <a:solidFill>
                  <a:srgbClr val="008000"/>
                </a:solidFill>
                <a:latin typeface="Times New Roman" pitchFamily="18" charset="0"/>
              </a:rPr>
              <a:t>Вышибло ум у старика.</a:t>
            </a:r>
            <a:r>
              <a:rPr lang="ru-RU" altLang="ru-RU" sz="3200" b="0">
                <a:latin typeface="Times New Roman" pitchFamily="18" charset="0"/>
              </a:rPr>
              <a:t> </a:t>
            </a:r>
            <a:r>
              <a:rPr lang="ru-RU" altLang="ru-RU" sz="3200">
                <a:latin typeface="Times New Roman" pitchFamily="18" charset="0"/>
              </a:rPr>
              <a:t> </a:t>
            </a:r>
          </a:p>
        </p:txBody>
      </p:sp>
      <p:pic>
        <p:nvPicPr>
          <p:cNvPr id="27657" name="Picture 1033" descr="балда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455295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utoUpdateAnimBg="0"/>
      <p:bldP spid="25608" grpId="0" autoUpdateAnimBg="0"/>
      <p:bldP spid="276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14850" y="2071688"/>
            <a:ext cx="4419600" cy="94615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DC34A0"/>
                </a:solidFill>
                <a:latin typeface="Times New Roman" pitchFamily="18" charset="0"/>
              </a:rPr>
              <a:t>Какой момент сказки мы видим  на иллюстрации? </a:t>
            </a:r>
            <a:br>
              <a:rPr lang="ru-RU" altLang="ru-RU" sz="2800" smtClean="0">
                <a:solidFill>
                  <a:srgbClr val="DC34A0"/>
                </a:solidFill>
                <a:latin typeface="Times New Roman" pitchFamily="18" charset="0"/>
              </a:rPr>
            </a:br>
            <a:endParaRPr lang="ru-RU" altLang="ru-RU" sz="2800" smtClean="0">
              <a:solidFill>
                <a:srgbClr val="DC34A0"/>
              </a:solidFill>
              <a:latin typeface="Times New Roman" pitchFamily="18" charset="0"/>
            </a:endParaRPr>
          </a:p>
        </p:txBody>
      </p:sp>
      <p:pic>
        <p:nvPicPr>
          <p:cNvPr id="16387" name="Picture 5" descr="балда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6053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BD0002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42925"/>
            <a:ext cx="12192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440238" y="2582863"/>
            <a:ext cx="4495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chemeClr val="bg2"/>
                </a:solidFill>
                <a:latin typeface="Times New Roman" pitchFamily="18" charset="0"/>
              </a:rPr>
              <a:t>(Состязание черта с Балдой: кто быстрее обежит вокруг моря)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730750" y="4478338"/>
            <a:ext cx="335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DC34A0"/>
                </a:solidFill>
                <a:latin typeface="Times New Roman" pitchFamily="18" charset="0"/>
              </a:rPr>
              <a:t>Кто победил?  Почему?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607175" y="5257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0">
                <a:solidFill>
                  <a:srgbClr val="F3033C"/>
                </a:solidFill>
                <a:latin typeface="Times New Roman" pitchFamily="18" charset="0"/>
              </a:rPr>
              <a:t>(Балда)</a:t>
            </a:r>
          </a:p>
        </p:txBody>
      </p:sp>
      <p:sp>
        <p:nvSpPr>
          <p:cNvPr id="28683" name="Rectangle 1035"/>
          <p:cNvSpPr>
            <a:spLocks noChangeArrowheads="1"/>
          </p:cNvSpPr>
          <p:nvPr/>
        </p:nvSpPr>
        <p:spPr bwMode="auto">
          <a:xfrm>
            <a:off x="4918075" y="3487738"/>
            <a:ext cx="3981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0">
                <a:solidFill>
                  <a:srgbClr val="DC34A0"/>
                </a:solidFill>
                <a:latin typeface="Times New Roman" pitchFamily="18" charset="0"/>
              </a:rPr>
              <a:t>У кого скорость была больше?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91" grpId="0" autoUpdateAnimBg="0"/>
      <p:bldP spid="16396" grpId="0" autoUpdateAnimBg="0"/>
      <p:bldP spid="16397" grpId="0" autoUpdateAnimBg="0"/>
      <p:bldP spid="286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711200"/>
            <a:ext cx="44926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75275" y="1073150"/>
            <a:ext cx="3556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8000"/>
                </a:solidFill>
                <a:latin typeface="Times New Roman" pitchFamily="18" charset="0"/>
              </a:rPr>
              <a:t>Жил старик со своею старухой </a:t>
            </a:r>
          </a:p>
          <a:p>
            <a:pPr eaLnBrk="1" hangingPunct="1"/>
            <a:r>
              <a:rPr lang="ru-RU" altLang="ru-RU" sz="2400">
                <a:solidFill>
                  <a:srgbClr val="008000"/>
                </a:solidFill>
                <a:latin typeface="Times New Roman" pitchFamily="18" charset="0"/>
              </a:rPr>
              <a:t>У самого синего моря; </a:t>
            </a:r>
          </a:p>
          <a:p>
            <a:pPr eaLnBrk="1" hangingPunct="1"/>
            <a:r>
              <a:rPr lang="ru-RU" altLang="ru-RU" sz="2400">
                <a:solidFill>
                  <a:srgbClr val="008000"/>
                </a:solidFill>
                <a:latin typeface="Times New Roman" pitchFamily="18" charset="0"/>
              </a:rPr>
              <a:t>Они жили в ветхой землянке </a:t>
            </a:r>
          </a:p>
          <a:p>
            <a:pPr eaLnBrk="1" hangingPunct="1"/>
            <a:r>
              <a:rPr lang="ru-RU" altLang="ru-RU" sz="2400">
                <a:solidFill>
                  <a:srgbClr val="008000"/>
                </a:solidFill>
                <a:latin typeface="Times New Roman" pitchFamily="18" charset="0"/>
              </a:rPr>
              <a:t>Ровно ....................лет </a:t>
            </a:r>
          </a:p>
          <a:p>
            <a:pPr eaLnBrk="1" hangingPunct="1"/>
            <a:r>
              <a:rPr lang="ru-RU" altLang="ru-RU" sz="2400">
                <a:solidFill>
                  <a:srgbClr val="008000"/>
                </a:solidFill>
                <a:latin typeface="Times New Roman" pitchFamily="18" charset="0"/>
              </a:rPr>
              <a:t> и .......... года.</a:t>
            </a:r>
            <a:r>
              <a:rPr lang="ru-RU" alt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943600" y="5729288"/>
            <a:ext cx="2709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8000"/>
                </a:solidFill>
                <a:latin typeface="ArtScript" pitchFamily="34" charset="0"/>
              </a:rPr>
              <a:t>(Тридцать три)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49363" y="4279900"/>
            <a:ext cx="730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130800" y="4000500"/>
            <a:ext cx="3867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 </a:t>
            </a:r>
            <a:r>
              <a:rPr lang="ru-RU" altLang="ru-RU" sz="2400">
                <a:solidFill>
                  <a:srgbClr val="008000"/>
                </a:solidFill>
                <a:latin typeface="Times New Roman" pitchFamily="18" charset="0"/>
              </a:rPr>
              <a:t>Сколько лет жили старик со    старухой?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0162 L -0.22013 0.0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 descr="Стару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576638"/>
            <a:ext cx="849788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DD0063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24400"/>
            <a:ext cx="230346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8353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Старик сказал: «Я сегодня поймал было рыбку, 8 кг плюс половина её собственной массы».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 Какова же была масса рыбы?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5651500" y="5373688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258888" y="2708275"/>
            <a:ext cx="1225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6600"/>
                </a:solidFill>
              </a:rPr>
              <a:t>12 кг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4932363" y="2708275"/>
            <a:ext cx="1225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6600"/>
                </a:solidFill>
              </a:rPr>
              <a:t>10 кг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258888" y="3716338"/>
            <a:ext cx="1225550" cy="579437"/>
          </a:xfrm>
          <a:prstGeom prst="rect">
            <a:avLst/>
          </a:prstGeom>
          <a:solidFill>
            <a:srgbClr val="CEE5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6600"/>
                </a:solidFill>
              </a:rPr>
              <a:t>16 кг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4932363" y="3644900"/>
            <a:ext cx="1225550" cy="579438"/>
          </a:xfrm>
          <a:prstGeom prst="rect">
            <a:avLst/>
          </a:prstGeom>
          <a:solidFill>
            <a:srgbClr val="CEE5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6600"/>
                </a:solidFill>
              </a:rPr>
              <a:t>4 кг</a:t>
            </a:r>
          </a:p>
        </p:txBody>
      </p:sp>
      <p:sp>
        <p:nvSpPr>
          <p:cNvPr id="18442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23850" y="6165850"/>
            <a:ext cx="539750" cy="503238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00113" y="6165850"/>
            <a:ext cx="576262" cy="503238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4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476375" y="6165850"/>
            <a:ext cx="539750" cy="5048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5" name="AutoShape 1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979613" y="6165850"/>
            <a:ext cx="539750" cy="503238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0">
                <a:solidFill>
                  <a:schemeClr val="bg2"/>
                </a:solidFill>
              </a:rPr>
              <a:t>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0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0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7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0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7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0.05087 C 0.0585 0.05364 0.06562 0.06012 0.07153 0.07191 C 0.07378 0.08139 0.07882 0.09226 0.0842 0.09942 C 0.09132 0.1089 0.08698 0.09734 0.09375 0.11006 C 0.09514 0.1126 0.09531 0.11607 0.09687 0.11838 C 0.10347 0.12856 0.11389 0.13642 0.12222 0.14382 C 0.12986 0.15052 0.13698 0.16 0.14444 0.16717 C 0.16146 0.18382 0.18107 0.20139 0.2 0.21364 C 0.20868 0.21919 0.21927 0.22104 0.22864 0.22428 C 0.2375 0.22729 0.2408 0.23075 0.25087 0.2326 C 0.26128 0.24301 0.27448 0.24578 0.28732 0.2474 C 0.2934 0.24994 0.29844 0.25156 0.30486 0.25156 " pathEditMode="relative" ptsTypes="fffffffffffA">
                                      <p:cBhvr>
                                        <p:cTn id="27" dur="1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03"/>
                  </p:tgtEl>
                </p:cond>
              </p:nextCondLst>
            </p:seq>
          </p:childTnLst>
        </p:cTn>
      </p:par>
    </p:tnLst>
    <p:bldLst>
      <p:bldP spid="157701" grpId="0"/>
      <p:bldP spid="157702" grpId="0"/>
      <p:bldP spid="1577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Старик в лод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343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BD0002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12192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4876800" y="2033588"/>
            <a:ext cx="4267200" cy="1190625"/>
          </a:xfrm>
          <a:noFill/>
        </p:spPr>
        <p:txBody>
          <a:bodyPr anchor="ctr"/>
          <a:lstStyle/>
          <a:p>
            <a:pPr eaLnBrk="1" hangingPunct="1"/>
            <a:r>
              <a:rPr lang="ru-RU" altLang="ru-RU" sz="3600" smtClean="0">
                <a:solidFill>
                  <a:srgbClr val="008000"/>
                </a:solidFill>
                <a:latin typeface="Times New Roman" pitchFamily="18" charset="0"/>
              </a:rPr>
              <a:t>Сколько раз ходил старик к рыбке?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257800" y="34290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sz="3600" b="0">
                <a:solidFill>
                  <a:srgbClr val="F3033C"/>
                </a:solidFill>
                <a:latin typeface="Times New Roman" pitchFamily="18" charset="0"/>
              </a:rPr>
              <a:t>(пять раз)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  <p:bldP spid="2765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 descr="мертв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87350"/>
            <a:ext cx="28829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412750"/>
            <a:ext cx="42005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4938713" y="831850"/>
            <a:ext cx="42052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i="1">
                <a:latin typeface="Times New Roman" pitchFamily="18" charset="0"/>
              </a:rPr>
              <a:t>В названии какой сказки Пушкина есть число 7 ?</a:t>
            </a:r>
            <a:r>
              <a:rPr lang="ru-RU" altLang="ru-RU" sz="2400" i="1">
                <a:latin typeface="Times New Roman" pitchFamily="18" charset="0"/>
              </a:rPr>
              <a:t> </a:t>
            </a:r>
          </a:p>
        </p:txBody>
      </p:sp>
      <p:pic>
        <p:nvPicPr>
          <p:cNvPr id="20485" name="Picture 3" descr="мертв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2660650"/>
            <a:ext cx="3001962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91 0.01018 L -0.12309 0.0101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9713" y="628650"/>
            <a:ext cx="483552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Сват приехал, царь дал слово,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А приданое готово: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......... торговых городов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Да ............... теремов.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    </a:t>
            </a:r>
          </a:p>
        </p:txBody>
      </p:sp>
      <p:pic>
        <p:nvPicPr>
          <p:cNvPr id="148484" name="Picture 4" descr="мертв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93713"/>
            <a:ext cx="387032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465638" y="4230688"/>
            <a:ext cx="4429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0"/>
              <a:t>(Семь, сто сорок)</a:t>
            </a:r>
          </a:p>
        </p:txBody>
      </p:sp>
      <p:pic>
        <p:nvPicPr>
          <p:cNvPr id="21509" name="Picture 2" descr="птички поют сидя в гнезде, анимашка, анимация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596900"/>
            <a:ext cx="139858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  <p:bldP spid="1484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519113"/>
            <a:ext cx="39243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5111750" y="1430338"/>
            <a:ext cx="3573463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i="1">
                <a:solidFill>
                  <a:srgbClr val="0000FF"/>
                </a:solidFill>
                <a:latin typeface="ArtScript" pitchFamily="34" charset="0"/>
              </a:rPr>
              <a:t>Ветер весело шумит, </a:t>
            </a:r>
          </a:p>
          <a:p>
            <a:pPr eaLnBrk="1" hangingPunct="1"/>
            <a:r>
              <a:rPr lang="ru-RU" altLang="ru-RU" sz="3200" i="1">
                <a:solidFill>
                  <a:srgbClr val="0000FF"/>
                </a:solidFill>
                <a:latin typeface="ArtScript" pitchFamily="34" charset="0"/>
              </a:rPr>
              <a:t>Судно весело бежит </a:t>
            </a:r>
          </a:p>
          <a:p>
            <a:pPr eaLnBrk="1" hangingPunct="1"/>
            <a:r>
              <a:rPr lang="ru-RU" altLang="ru-RU" sz="3200" i="1">
                <a:solidFill>
                  <a:srgbClr val="0000FF"/>
                </a:solidFill>
                <a:latin typeface="ArtScript" pitchFamily="34" charset="0"/>
              </a:rPr>
              <a:t>Мимо острова Буяна, </a:t>
            </a:r>
          </a:p>
          <a:p>
            <a:pPr eaLnBrk="1" hangingPunct="1"/>
            <a:r>
              <a:rPr lang="ru-RU" altLang="ru-RU" sz="3200" i="1">
                <a:solidFill>
                  <a:srgbClr val="0000FF"/>
                </a:solidFill>
                <a:latin typeface="ArtScript" pitchFamily="34" charset="0"/>
              </a:rPr>
              <a:t>К царству славного Салтана, </a:t>
            </a:r>
          </a:p>
          <a:p>
            <a:pPr eaLnBrk="1" hangingPunct="1"/>
            <a:r>
              <a:rPr lang="ru-RU" altLang="ru-RU" sz="3200" i="1">
                <a:solidFill>
                  <a:srgbClr val="0000FF"/>
                </a:solidFill>
                <a:latin typeface="ArtScript" pitchFamily="34" charset="0"/>
              </a:rPr>
              <a:t>И желанная страна </a:t>
            </a:r>
          </a:p>
          <a:p>
            <a:pPr eaLnBrk="1" hangingPunct="1"/>
            <a:r>
              <a:rPr lang="ru-RU" altLang="ru-RU" sz="3200" i="1">
                <a:solidFill>
                  <a:srgbClr val="0000FF"/>
                </a:solidFill>
                <a:latin typeface="ArtScript" pitchFamily="34" charset="0"/>
              </a:rPr>
              <a:t>Вот уж издали видна.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4775" y="493713"/>
            <a:ext cx="3376613" cy="8223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0066"/>
                </a:solidFill>
                <a:latin typeface="Comic Sans MS" pitchFamily="66" charset="0"/>
              </a:rPr>
              <a:t>                </a:t>
            </a:r>
            <a:r>
              <a:rPr lang="ru-RU" altLang="ru-RU" smtClean="0">
                <a:solidFill>
                  <a:srgbClr val="FF0066"/>
                </a:solidFill>
                <a:latin typeface="Times New Roman" pitchFamily="18" charset="0"/>
              </a:rPr>
              <a:t>Разминка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1655762" cy="458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smtClean="0">
                <a:solidFill>
                  <a:srgbClr val="6600CC"/>
                </a:solidFill>
                <a:latin typeface="Comic Sans MS" pitchFamily="66" charset="0"/>
              </a:rPr>
              <a:t>7</a:t>
            </a:r>
            <a:r>
              <a:rPr lang="ru-RU" altLang="ru-RU" sz="3600" baseline="30000" smtClean="0">
                <a:solidFill>
                  <a:srgbClr val="6600CC"/>
                </a:solidFill>
                <a:latin typeface="Comic Sans MS" pitchFamily="66" charset="0"/>
              </a:rPr>
              <a:t>2</a:t>
            </a:r>
            <a:r>
              <a:rPr lang="ru-RU" altLang="ru-RU" sz="3600" smtClean="0">
                <a:solidFill>
                  <a:srgbClr val="6600CC"/>
                </a:solidFill>
                <a:latin typeface="Comic Sans MS" pitchFamily="66" charset="0"/>
              </a:rPr>
              <a:t> - 5</a:t>
            </a:r>
            <a:r>
              <a:rPr lang="ru-RU" altLang="ru-RU" sz="3600" baseline="30000" smtClean="0">
                <a:solidFill>
                  <a:srgbClr val="6600CC"/>
                </a:solidFill>
                <a:latin typeface="Comic Sans MS" pitchFamily="66" charset="0"/>
              </a:rPr>
              <a:t>2</a:t>
            </a:r>
            <a:endParaRPr lang="ru-RU" altLang="ru-RU" sz="3600" smtClean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547813" y="2205038"/>
            <a:ext cx="93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3600" b="0">
                <a:solidFill>
                  <a:srgbClr val="6600CC"/>
                </a:solidFill>
                <a:latin typeface="Comic Sans MS" pitchFamily="66" charset="0"/>
              </a:rPr>
              <a:t>×</a:t>
            </a: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 3 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827088" y="2205038"/>
            <a:ext cx="7921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24 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1619250" y="2708275"/>
            <a:ext cx="93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: 4</a:t>
            </a: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3284538"/>
            <a:ext cx="1079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+ 12 </a:t>
            </a:r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1692275" y="3860800"/>
            <a:ext cx="8651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: 2 </a:t>
            </a:r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1258888" y="4724400"/>
            <a:ext cx="93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 ?</a:t>
            </a:r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>
            <a:off x="539750" y="4581525"/>
            <a:ext cx="2160588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827088" y="2781300"/>
            <a:ext cx="7921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72 </a:t>
            </a:r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827088" y="3284538"/>
            <a:ext cx="7191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18 </a:t>
            </a:r>
          </a:p>
        </p:txBody>
      </p:sp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755650" y="3860800"/>
            <a:ext cx="9350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30 </a:t>
            </a:r>
          </a:p>
        </p:txBody>
      </p:sp>
      <p:sp>
        <p:nvSpPr>
          <p:cNvPr id="155662" name="Rectangle 14"/>
          <p:cNvSpPr>
            <a:spLocks noChangeArrowheads="1"/>
          </p:cNvSpPr>
          <p:nvPr/>
        </p:nvSpPr>
        <p:spPr bwMode="auto">
          <a:xfrm>
            <a:off x="1116013" y="4724400"/>
            <a:ext cx="7191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15 </a:t>
            </a:r>
          </a:p>
        </p:txBody>
      </p:sp>
      <p:sp>
        <p:nvSpPr>
          <p:cNvPr id="155663" name="Rectangle 15"/>
          <p:cNvSpPr>
            <a:spLocks noChangeArrowheads="1"/>
          </p:cNvSpPr>
          <p:nvPr/>
        </p:nvSpPr>
        <p:spPr bwMode="auto">
          <a:xfrm>
            <a:off x="4787900" y="1700213"/>
            <a:ext cx="25923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6 м 20 см  </a:t>
            </a:r>
          </a:p>
        </p:txBody>
      </p:sp>
      <p:sp>
        <p:nvSpPr>
          <p:cNvPr id="155664" name="Rectangle 16"/>
          <p:cNvSpPr>
            <a:spLocks noChangeArrowheads="1"/>
          </p:cNvSpPr>
          <p:nvPr/>
        </p:nvSpPr>
        <p:spPr bwMode="auto">
          <a:xfrm>
            <a:off x="7092950" y="1700213"/>
            <a:ext cx="1368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: 31 </a:t>
            </a:r>
          </a:p>
        </p:txBody>
      </p:sp>
      <p:sp>
        <p:nvSpPr>
          <p:cNvPr id="155665" name="Rectangle 17"/>
          <p:cNvSpPr>
            <a:spLocks noChangeArrowheads="1"/>
          </p:cNvSpPr>
          <p:nvPr/>
        </p:nvSpPr>
        <p:spPr bwMode="auto">
          <a:xfrm>
            <a:off x="6372225" y="2205038"/>
            <a:ext cx="20875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+ 30 см</a:t>
            </a:r>
          </a:p>
        </p:txBody>
      </p:sp>
      <p:sp>
        <p:nvSpPr>
          <p:cNvPr id="155666" name="Rectangle 18"/>
          <p:cNvSpPr>
            <a:spLocks noChangeArrowheads="1"/>
          </p:cNvSpPr>
          <p:nvPr/>
        </p:nvSpPr>
        <p:spPr bwMode="auto">
          <a:xfrm>
            <a:off x="6300788" y="2781300"/>
            <a:ext cx="93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3600" b="0">
                <a:solidFill>
                  <a:srgbClr val="6600CC"/>
                </a:solidFill>
                <a:latin typeface="Comic Sans MS" pitchFamily="66" charset="0"/>
              </a:rPr>
              <a:t>×</a:t>
            </a: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 4</a:t>
            </a:r>
          </a:p>
        </p:txBody>
      </p:sp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5724525" y="3284538"/>
            <a:ext cx="31321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- 1 м 60 см</a:t>
            </a:r>
          </a:p>
        </p:txBody>
      </p:sp>
      <p:sp>
        <p:nvSpPr>
          <p:cNvPr id="155668" name="Line 20"/>
          <p:cNvSpPr>
            <a:spLocks noChangeShapeType="1"/>
          </p:cNvSpPr>
          <p:nvPr/>
        </p:nvSpPr>
        <p:spPr bwMode="auto">
          <a:xfrm>
            <a:off x="4787900" y="4581525"/>
            <a:ext cx="3529013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5669" name="Rectangle 21"/>
          <p:cNvSpPr>
            <a:spLocks noChangeArrowheads="1"/>
          </p:cNvSpPr>
          <p:nvPr/>
        </p:nvSpPr>
        <p:spPr bwMode="auto">
          <a:xfrm>
            <a:off x="5940425" y="4652963"/>
            <a:ext cx="93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 ?</a:t>
            </a:r>
          </a:p>
        </p:txBody>
      </p:sp>
      <p:sp>
        <p:nvSpPr>
          <p:cNvPr id="155670" name="Rectangle 22"/>
          <p:cNvSpPr>
            <a:spLocks noChangeArrowheads="1"/>
          </p:cNvSpPr>
          <p:nvPr/>
        </p:nvSpPr>
        <p:spPr bwMode="auto">
          <a:xfrm>
            <a:off x="5435600" y="4652963"/>
            <a:ext cx="20891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20 см</a:t>
            </a:r>
          </a:p>
        </p:txBody>
      </p:sp>
      <p:sp>
        <p:nvSpPr>
          <p:cNvPr id="155671" name="Rectangle 23"/>
          <p:cNvSpPr>
            <a:spLocks noChangeArrowheads="1"/>
          </p:cNvSpPr>
          <p:nvPr/>
        </p:nvSpPr>
        <p:spPr bwMode="auto">
          <a:xfrm>
            <a:off x="4787900" y="2205038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20 см </a:t>
            </a:r>
          </a:p>
        </p:txBody>
      </p:sp>
      <p:sp>
        <p:nvSpPr>
          <p:cNvPr id="155672" name="Rectangle 24"/>
          <p:cNvSpPr>
            <a:spLocks noChangeArrowheads="1"/>
          </p:cNvSpPr>
          <p:nvPr/>
        </p:nvSpPr>
        <p:spPr bwMode="auto">
          <a:xfrm>
            <a:off x="4787900" y="2781300"/>
            <a:ext cx="15843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50 см </a:t>
            </a:r>
          </a:p>
        </p:txBody>
      </p:sp>
      <p:sp>
        <p:nvSpPr>
          <p:cNvPr id="155673" name="Rectangle 25"/>
          <p:cNvSpPr>
            <a:spLocks noChangeArrowheads="1"/>
          </p:cNvSpPr>
          <p:nvPr/>
        </p:nvSpPr>
        <p:spPr bwMode="auto">
          <a:xfrm>
            <a:off x="4787900" y="3284538"/>
            <a:ext cx="12239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2 м </a:t>
            </a:r>
          </a:p>
        </p:txBody>
      </p:sp>
      <p:sp>
        <p:nvSpPr>
          <p:cNvPr id="155674" name="Rectangle 26"/>
          <p:cNvSpPr>
            <a:spLocks noChangeArrowheads="1"/>
          </p:cNvSpPr>
          <p:nvPr/>
        </p:nvSpPr>
        <p:spPr bwMode="auto">
          <a:xfrm>
            <a:off x="6300788" y="3860800"/>
            <a:ext cx="7921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: 2 </a:t>
            </a:r>
          </a:p>
        </p:txBody>
      </p:sp>
      <p:sp>
        <p:nvSpPr>
          <p:cNvPr id="155675" name="Rectangle 27"/>
          <p:cNvSpPr>
            <a:spLocks noChangeArrowheads="1"/>
          </p:cNvSpPr>
          <p:nvPr/>
        </p:nvSpPr>
        <p:spPr bwMode="auto">
          <a:xfrm>
            <a:off x="4787900" y="3860800"/>
            <a:ext cx="1657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 b="0">
                <a:solidFill>
                  <a:srgbClr val="6600CC"/>
                </a:solidFill>
                <a:latin typeface="Comic Sans MS" pitchFamily="66" charset="0"/>
              </a:rPr>
              <a:t>40 см </a:t>
            </a:r>
          </a:p>
        </p:txBody>
      </p:sp>
      <p:pic>
        <p:nvPicPr>
          <p:cNvPr id="155676" name="Picture 28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5402263"/>
            <a:ext cx="13700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D89E"/>
              </a:clrFrom>
              <a:clrTo>
                <a:srgbClr val="FDD8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06375"/>
            <a:ext cx="125730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5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5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  <p:bldP spid="155652" grpId="0"/>
      <p:bldP spid="155653" grpId="0"/>
      <p:bldP spid="155654" grpId="0"/>
      <p:bldP spid="155655" grpId="0"/>
      <p:bldP spid="155656" grpId="0"/>
      <p:bldP spid="155657" grpId="0"/>
      <p:bldP spid="155657" grpId="1"/>
      <p:bldP spid="155658" grpId="0" animBg="1"/>
      <p:bldP spid="155659" grpId="0"/>
      <p:bldP spid="155660" grpId="0"/>
      <p:bldP spid="155661" grpId="0"/>
      <p:bldP spid="155662" grpId="0"/>
      <p:bldP spid="155663" grpId="0" build="p"/>
      <p:bldP spid="155664" grpId="0"/>
      <p:bldP spid="155665" grpId="0"/>
      <p:bldP spid="155666" grpId="0"/>
      <p:bldP spid="155667" grpId="0"/>
      <p:bldP spid="155668" grpId="0" animBg="1"/>
      <p:bldP spid="155669" grpId="0"/>
      <p:bldP spid="155669" grpId="1"/>
      <p:bldP spid="155670" grpId="0"/>
      <p:bldP spid="155671" grpId="0"/>
      <p:bldP spid="155672" grpId="0"/>
      <p:bldP spid="155673" grpId="0"/>
      <p:bldP spid="155674" grpId="0"/>
      <p:bldP spid="1556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мл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195763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BD0002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1295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5070475" y="1624013"/>
            <a:ext cx="384175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Times New Roman" pitchFamily="18" charset="0"/>
              </a:rPr>
              <a:t>Море вздуется бурливо,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Times New Roman" pitchFamily="18" charset="0"/>
              </a:rPr>
              <a:t>Закипит поднимет вой,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Times New Roman" pitchFamily="18" charset="0"/>
              </a:rPr>
              <a:t>Хлынет на берег пустой.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Times New Roman" pitchFamily="18" charset="0"/>
              </a:rPr>
              <a:t>Разольётся в шумном беге,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Times New Roman" pitchFamily="18" charset="0"/>
              </a:rPr>
              <a:t> И очутятся на бреге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Times New Roman" pitchFamily="18" charset="0"/>
              </a:rPr>
              <a:t>В чешуе как жар горя,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Times New Roman" pitchFamily="18" charset="0"/>
              </a:rPr>
              <a:t>………  …..   богатыря.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Times New Roman" pitchFamily="18" charset="0"/>
              </a:rPr>
              <a:t>…………………………..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Times New Roman" pitchFamily="18" charset="0"/>
              </a:rPr>
              <a:t>Все равны как на подбор.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Times New Roman" pitchFamily="18" charset="0"/>
              </a:rPr>
              <a:t>С ними дядька Черномор. </a:t>
            </a: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4087813" y="6200775"/>
            <a:ext cx="4646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latin typeface="Times New Roman" pitchFamily="18" charset="0"/>
              </a:rPr>
              <a:t>Сколько всего людей вышло из моря?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хвост-лу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5402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BD0002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2"/>
          <p:cNvSpPr>
            <a:spLocks noChangeArrowheads="1"/>
          </p:cNvSpPr>
          <p:nvPr/>
        </p:nvSpPr>
        <p:spPr bwMode="auto">
          <a:xfrm>
            <a:off x="5056188" y="1825625"/>
            <a:ext cx="3937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0">
                <a:latin typeface="Times New Roman" pitchFamily="18" charset="0"/>
              </a:rPr>
              <a:t>Решите задачу.</a:t>
            </a:r>
          </a:p>
          <a:p>
            <a:pPr eaLnBrk="1" hangingPunct="1"/>
            <a:r>
              <a:rPr lang="ru-RU" altLang="ru-RU" sz="2400" b="0">
                <a:latin typeface="Times New Roman" pitchFamily="18" charset="0"/>
              </a:rPr>
              <a:t> С какой скоростью плыл кораблик,</a:t>
            </a:r>
          </a:p>
          <a:p>
            <a:pPr eaLnBrk="1" hangingPunct="1"/>
            <a:r>
              <a:rPr lang="ru-RU" altLang="ru-RU" sz="2400" b="0">
                <a:latin typeface="Times New Roman" pitchFamily="18" charset="0"/>
              </a:rPr>
              <a:t> если расстояние между островом Буяном </a:t>
            </a:r>
          </a:p>
          <a:p>
            <a:pPr eaLnBrk="1" hangingPunct="1"/>
            <a:r>
              <a:rPr lang="ru-RU" altLang="ru-RU" sz="2400" b="0">
                <a:latin typeface="Times New Roman" pitchFamily="18" charset="0"/>
              </a:rPr>
              <a:t>и царством славного Салтана 420 км</a:t>
            </a:r>
          </a:p>
          <a:p>
            <a:pPr eaLnBrk="1" hangingPunct="1"/>
            <a:r>
              <a:rPr lang="ru-RU" altLang="ru-RU" sz="2400" b="0">
                <a:latin typeface="Times New Roman" pitchFamily="18" charset="0"/>
              </a:rPr>
              <a:t> он преодолел за 20часов? 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310188" y="5491163"/>
            <a:ext cx="343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(420: 20 = 21 (км/ч) - скорость кораблика)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после-три-деви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3830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BD0002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2250"/>
            <a:ext cx="1295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1" name="Rectangle 19"/>
          <p:cNvSpPr>
            <a:spLocks noChangeArrowheads="1"/>
          </p:cNvSpPr>
          <p:nvPr/>
        </p:nvSpPr>
        <p:spPr bwMode="auto">
          <a:xfrm>
            <a:off x="4919663" y="2035175"/>
            <a:ext cx="4057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0"/>
              <a:t>Сколько чистого изумруда нагрызет белка, если в хрустальном домике 6 кг орешков, а из 1кг получается 500г золотых скорлупок? </a:t>
            </a:r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4683125" y="1214438"/>
            <a:ext cx="36226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0"/>
              <a:t>Ель растет перед дворцом, </a:t>
            </a:r>
          </a:p>
          <a:p>
            <a:pPr eaLnBrk="1" hangingPunct="1"/>
            <a:r>
              <a:rPr lang="ru-RU" altLang="ru-RU" b="0"/>
              <a:t>А под ней хрустальный дом; </a:t>
            </a:r>
          </a:p>
          <a:p>
            <a:pPr eaLnBrk="1" hangingPunct="1"/>
            <a:r>
              <a:rPr lang="ru-RU" altLang="ru-RU" b="0"/>
              <a:t>Белка там живет ручная, </a:t>
            </a:r>
          </a:p>
          <a:p>
            <a:pPr eaLnBrk="1" hangingPunct="1"/>
            <a:r>
              <a:rPr lang="ru-RU" altLang="ru-RU" b="0"/>
              <a:t>Да затейница какая! </a:t>
            </a:r>
          </a:p>
          <a:p>
            <a:pPr eaLnBrk="1" hangingPunct="1"/>
            <a:r>
              <a:rPr lang="ru-RU" altLang="ru-RU" b="0"/>
              <a:t>Белка песенки поет </a:t>
            </a:r>
          </a:p>
          <a:p>
            <a:pPr eaLnBrk="1" hangingPunct="1"/>
            <a:r>
              <a:rPr lang="ru-RU" altLang="ru-RU" b="0"/>
              <a:t>Да орешки все грызет, </a:t>
            </a:r>
          </a:p>
          <a:p>
            <a:pPr eaLnBrk="1" hangingPunct="1"/>
            <a:r>
              <a:rPr lang="ru-RU" altLang="ru-RU" b="0"/>
              <a:t>А орешки не простые, </a:t>
            </a:r>
          </a:p>
          <a:p>
            <a:pPr eaLnBrk="1" hangingPunct="1"/>
            <a:r>
              <a:rPr lang="ru-RU" altLang="ru-RU" b="0"/>
              <a:t>Все скорлупки золотые, </a:t>
            </a:r>
          </a:p>
          <a:p>
            <a:pPr eaLnBrk="1" hangingPunct="1"/>
            <a:r>
              <a:rPr lang="ru-RU" altLang="ru-RU" b="0"/>
              <a:t>Ядра - чистый изумруд; </a:t>
            </a:r>
          </a:p>
          <a:p>
            <a:pPr eaLnBrk="1" hangingPunct="1"/>
            <a:r>
              <a:rPr lang="ru-RU" altLang="ru-RU" b="0"/>
              <a:t>Слуги белку стерегут...</a:t>
            </a:r>
            <a:r>
              <a:rPr lang="ru-RU" altLang="ru-RU"/>
              <a:t> </a:t>
            </a:r>
          </a:p>
        </p:txBody>
      </p:sp>
      <p:sp>
        <p:nvSpPr>
          <p:cNvPr id="110613" name="Rectangle 21"/>
          <p:cNvSpPr>
            <a:spLocks noChangeArrowheads="1"/>
          </p:cNvSpPr>
          <p:nvPr/>
        </p:nvSpPr>
        <p:spPr bwMode="auto">
          <a:xfrm>
            <a:off x="4425950" y="4384675"/>
            <a:ext cx="4718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0"/>
              <a:t>( 1) 6 кг =6000(г) – всего орешков</a:t>
            </a:r>
          </a:p>
          <a:p>
            <a:pPr eaLnBrk="1" hangingPunct="1"/>
            <a:r>
              <a:rPr lang="ru-RU" altLang="ru-RU" b="0"/>
              <a:t>  2) 6 * 500 = 3000(г) - золотых скорлупок </a:t>
            </a:r>
          </a:p>
          <a:p>
            <a:pPr eaLnBrk="1" hangingPunct="1"/>
            <a:r>
              <a:rPr lang="ru-RU" altLang="ru-RU" b="0"/>
              <a:t>  3) 6000 – 3000 = 3000(г) = 3(кг) - чистого  изумруда.     Ответ: 3 кг )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1" dur="3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1" grpId="0"/>
      <p:bldP spid="110612" grpId="0"/>
      <p:bldP spid="110612" grpId="1"/>
      <p:bldP spid="1106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5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6863"/>
            <a:ext cx="4389438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6" descr="золол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182563"/>
            <a:ext cx="5200650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AN0257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16605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AN01154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2305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90500" y="247650"/>
            <a:ext cx="8713788" cy="2041525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/>
              <a:t>Если два петуха закричат изо всех сил, то царь проснется. Сколько петухов должно закричать,  чтобы проснулись царь, царица и их охрана? 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555875" y="2492375"/>
            <a:ext cx="2089150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06600"/>
                </a:solidFill>
              </a:rPr>
              <a:t>2 петуха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2555875" y="3357563"/>
            <a:ext cx="2089150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06600"/>
                </a:solidFill>
              </a:rPr>
              <a:t>3 петуха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6084888" y="3357563"/>
            <a:ext cx="2089150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06600"/>
                </a:solidFill>
              </a:rPr>
              <a:t>1 петух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156325" y="2492375"/>
            <a:ext cx="2089150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06600"/>
                </a:solidFill>
              </a:rPr>
              <a:t>4 петуха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2411413" y="4868863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659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011863" y="6165850"/>
            <a:ext cx="539750" cy="503238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0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588125" y="6165850"/>
            <a:ext cx="576263" cy="503238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1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164388" y="6165850"/>
            <a:ext cx="539750" cy="5048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2" name="AutoShape 1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667625" y="6165850"/>
            <a:ext cx="539750" cy="503238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0">
                <a:solidFill>
                  <a:schemeClr val="bg2"/>
                </a:solidFill>
              </a:rPr>
              <a:t>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6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8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7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7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9 0.02358 C 0.14722 0.13434 0.11892 0.2511 0.11892 0.36393 " pathEditMode="relative" ptsTypes="fA">
                                      <p:cBhvr>
                                        <p:cTn id="27" dur="1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77"/>
                  </p:tgtEl>
                </p:cond>
              </p:nextCondLst>
            </p:seq>
          </p:childTnLst>
        </p:cTn>
      </p:par>
    </p:tnLst>
    <p:bldLst>
      <p:bldP spid="156677" grpId="0" animBg="1"/>
      <p:bldP spid="156678" grpId="0" animBg="1"/>
      <p:bldP spid="156679" grpId="0" animBg="1"/>
      <p:bldP spid="1566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ет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4958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BD0002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1295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4518025" y="2016125"/>
            <a:ext cx="44354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itchFamily="18" charset="0"/>
              </a:rPr>
              <a:t>Царь задал своим мудрецам трудную задачу. Помогите мудрецам составить по условию задачи уравнение и решить его: </a:t>
            </a:r>
          </a:p>
          <a:p>
            <a:pPr eaLnBrk="1" hangingPunct="1"/>
            <a:endParaRPr lang="ru-RU" altLang="ru-RU" sz="2000">
              <a:latin typeface="Times New Roman" pitchFamily="18" charset="0"/>
            </a:endParaRPr>
          </a:p>
          <a:p>
            <a:pPr eaLnBrk="1" hangingPunct="1"/>
            <a:r>
              <a:rPr lang="ru-RU" altLang="ru-RU" sz="2000">
                <a:latin typeface="Times New Roman" pitchFamily="18" charset="0"/>
              </a:rPr>
              <a:t>    </a:t>
            </a:r>
            <a:r>
              <a:rPr lang="ru-RU" altLang="ru-RU" sz="2000">
                <a:solidFill>
                  <a:srgbClr val="008000"/>
                </a:solidFill>
                <a:latin typeface="Times New Roman" pitchFamily="18" charset="0"/>
              </a:rPr>
              <a:t>Задуманное число уменьшили</a:t>
            </a:r>
          </a:p>
          <a:p>
            <a:pPr eaLnBrk="1" hangingPunct="1"/>
            <a:r>
              <a:rPr lang="ru-RU" altLang="ru-RU" sz="2000">
                <a:solidFill>
                  <a:srgbClr val="008000"/>
                </a:solidFill>
                <a:latin typeface="Times New Roman" pitchFamily="18" charset="0"/>
              </a:rPr>
              <a:t>   на 589, затем уменьшили в 10 раз</a:t>
            </a:r>
          </a:p>
          <a:p>
            <a:pPr eaLnBrk="1" hangingPunct="1"/>
            <a:r>
              <a:rPr lang="ru-RU" altLang="ru-RU" sz="2000">
                <a:solidFill>
                  <a:srgbClr val="008000"/>
                </a:solidFill>
                <a:latin typeface="Times New Roman" pitchFamily="18" charset="0"/>
              </a:rPr>
              <a:t>    и получили 121. </a:t>
            </a:r>
          </a:p>
          <a:p>
            <a:pPr eaLnBrk="1" hangingPunct="1"/>
            <a:r>
              <a:rPr lang="ru-RU" altLang="ru-RU" sz="2000">
                <a:solidFill>
                  <a:srgbClr val="008000"/>
                </a:solidFill>
                <a:latin typeface="Times New Roman" pitchFamily="18" charset="0"/>
              </a:rPr>
              <a:t>   Найдите задуманное число.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630738" y="5495925"/>
            <a:ext cx="414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0">
                <a:solidFill>
                  <a:srgbClr val="FF3300"/>
                </a:solidFill>
                <a:latin typeface="Times New Roman" pitchFamily="18" charset="0"/>
              </a:rPr>
              <a:t>1799</a:t>
            </a:r>
            <a:r>
              <a:rPr lang="ru-RU" altLang="ru-RU" sz="2400" b="0">
                <a:latin typeface="Times New Roman" pitchFamily="18" charset="0"/>
              </a:rPr>
              <a:t> – Как это число связано с А. С. Пушкиным?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335088" y="201613"/>
            <a:ext cx="7483475" cy="587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sz="2800" b="0">
                <a:solidFill>
                  <a:schemeClr val="bg2"/>
                </a:solidFill>
                <a:latin typeface="Times New Roman" pitchFamily="18" charset="0"/>
              </a:rPr>
              <a:t>Мы начали урок с того, что Пушкин не любил математику, но на самом деле, став взрослым, он проявлял интерес к математике. 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ru-RU" altLang="ru-RU" sz="2800" b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sz="2800" b="0">
                <a:solidFill>
                  <a:schemeClr val="bg2"/>
                </a:solidFill>
                <a:latin typeface="Times New Roman" pitchFamily="18" charset="0"/>
              </a:rPr>
              <a:t>Пушкин издавал журнал "Современник" и не было ни одного номера, в котором бы ни было статьи на математическую тему.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sz="2800" b="0">
                <a:solidFill>
                  <a:schemeClr val="bg2"/>
                </a:solidFill>
                <a:latin typeface="Times New Roman" pitchFamily="18" charset="0"/>
              </a:rPr>
              <a:t> А. С. Пушкин стремился  "Стать с веком наравне! Даже по отношению к математике.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ru-RU" altLang="ru-RU" sz="2800" b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sz="2800" b="0">
                <a:solidFill>
                  <a:schemeClr val="bg2"/>
                </a:solidFill>
                <a:latin typeface="Times New Roman" pitchFamily="18" charset="0"/>
              </a:rPr>
              <a:t> Ведь образованный человек должен быть образован во всём.</a:t>
            </a:r>
          </a:p>
        </p:txBody>
      </p:sp>
      <p:pic>
        <p:nvPicPr>
          <p:cNvPr id="136194" name="Picture 2" descr="BD0002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827088"/>
            <a:ext cx="12954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754188"/>
            <a:ext cx="4427538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25" y="273050"/>
            <a:ext cx="7032625" cy="134302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8000"/>
                </a:solidFill>
                <a:latin typeface="Times New Roman" pitchFamily="18" charset="0"/>
              </a:rPr>
              <a:t>Решите уравнения и  узнаем в каком году был открыт лицей в котором учился </a:t>
            </a:r>
            <a:br>
              <a:rPr lang="ru-RU" alt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altLang="ru-RU" sz="2800" b="1" smtClean="0">
                <a:solidFill>
                  <a:srgbClr val="008000"/>
                </a:solidFill>
                <a:latin typeface="Times New Roman" pitchFamily="18" charset="0"/>
              </a:rPr>
              <a:t>                 А. С. Пушкин: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2222500"/>
            <a:ext cx="4510088" cy="23352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latin typeface="Times New Roman" pitchFamily="18" charset="0"/>
              </a:rPr>
              <a:t>1). 6 • X - 49=65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latin typeface="Times New Roman" pitchFamily="18" charset="0"/>
              </a:rPr>
              <a:t>2). 95 - 650 : X = 30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latin typeface="Times New Roman" pitchFamily="18" charset="0"/>
              </a:rPr>
              <a:t>3). ( 2579 - X) : 4 = 192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b="1" smtClean="0">
              <a:latin typeface="Times New Roman" pitchFamily="18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154238" y="5927725"/>
            <a:ext cx="5761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altLang="ru-RU" sz="3600">
                <a:solidFill>
                  <a:srgbClr val="FF3300"/>
                </a:solidFill>
                <a:latin typeface="ArtScript" pitchFamily="34" charset="0"/>
              </a:rPr>
              <a:t>19. 10. 1811. - дата открытия лицея.</a:t>
            </a:r>
          </a:p>
        </p:txBody>
      </p:sp>
      <p:pic>
        <p:nvPicPr>
          <p:cNvPr id="144392" name="Picture 8" descr="BD0002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827088"/>
            <a:ext cx="12954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  <p:bldP spid="1443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4572000" y="863600"/>
            <a:ext cx="4572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i="1">
                <a:solidFill>
                  <a:srgbClr val="008000"/>
                </a:solidFill>
              </a:rPr>
              <a:t>Мы с Вами знаем, что Пушкин много путешествовал. Вычислите, какое расстояние преодолел поэт, чтобы попасть из Петербурга на отдых в Пятигорск. </a:t>
            </a:r>
          </a:p>
          <a:p>
            <a:pPr eaLnBrk="1" hangingPunct="1"/>
            <a:r>
              <a:rPr lang="ru-RU" altLang="ru-RU" sz="2000" i="1">
                <a:solidFill>
                  <a:srgbClr val="008000"/>
                </a:solidFill>
              </a:rPr>
              <a:t>Задача. Из Петербурга в Пятигорск выехал экипаж, в час экипаж проезжал 44 версты. Первый день они были в пути 8 часов. Во второй день проехали в 2 раза больше, чем в первый, после чего осталось проехать ещё 743 версты. Какое расстояние преодолел экипаж?</a:t>
            </a:r>
          </a:p>
        </p:txBody>
      </p:sp>
      <p:pic>
        <p:nvPicPr>
          <p:cNvPr id="141317" name="Picture 5" descr="Пушкин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674688"/>
            <a:ext cx="3830637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-0.00185 L -0.25 -3.1452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4" y="93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762125"/>
            <a:ext cx="8401050" cy="45910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ru-RU" altLang="ru-RU" sz="2800" b="1" smtClean="0">
              <a:solidFill>
                <a:srgbClr val="FF0000"/>
              </a:solidFill>
              <a:latin typeface="Garamond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z="2800" b="1" smtClean="0">
                <a:latin typeface="Garamond" pitchFamily="18" charset="0"/>
              </a:rPr>
              <a:t>1. «Сказка о попе и работнике  Балде»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z="2800" b="1" smtClean="0">
                <a:latin typeface="Garamond" pitchFamily="18" charset="0"/>
              </a:rPr>
              <a:t>2. «Сказка о рыбаке и рыбке»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z="2800" b="1" smtClean="0">
                <a:latin typeface="Garamond" pitchFamily="18" charset="0"/>
              </a:rPr>
              <a:t>3. «Сказка о медведихе»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z="2800" b="1" smtClean="0">
                <a:latin typeface="Garamond" pitchFamily="18" charset="0"/>
              </a:rPr>
              <a:t>4. «Сказка о мертвой царевне и семи богатырях»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z="2800" b="1" smtClean="0">
                <a:latin typeface="Garamond" pitchFamily="18" charset="0"/>
              </a:rPr>
              <a:t>5. «Сказка о царе Салтане, о сыне его славном и могучем богатыре князе Гвидоне Салтановиче и прекрасной царевне Лебеди»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z="2800" b="1" smtClean="0">
                <a:latin typeface="Garamond" pitchFamily="18" charset="0"/>
              </a:rPr>
              <a:t>6. «Сказка о золотом петушке»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altLang="ru-RU" sz="2800" b="1" smtClean="0">
              <a:latin typeface="Garamond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439863" y="844550"/>
            <a:ext cx="7704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rgbClr val="FF0000"/>
                </a:solidFill>
              </a:rPr>
              <a:t>  </a:t>
            </a:r>
            <a:r>
              <a:rPr lang="ru-RU" altLang="ru-RU" sz="3200">
                <a:solidFill>
                  <a:schemeClr val="tx2"/>
                </a:solidFill>
                <a:latin typeface="Times New Roman" pitchFamily="18" charset="0"/>
              </a:rPr>
              <a:t>А сколько сказок Пушкина мы знаем?</a:t>
            </a:r>
            <a:r>
              <a:rPr lang="ru-RU" altLang="ru-RU" sz="32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3559" name="Picture 7" descr="BD0002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150"/>
            <a:ext cx="1295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EBFA"/>
            </a:gs>
            <a:gs pos="14999">
              <a:srgbClr val="C4D6EB"/>
            </a:gs>
            <a:gs pos="30000">
              <a:srgbClr val="85C2FF"/>
            </a:gs>
            <a:gs pos="50000">
              <a:srgbClr val="5E9EFF"/>
            </a:gs>
            <a:gs pos="70000">
              <a:srgbClr val="85C2FF"/>
            </a:gs>
            <a:gs pos="85001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14475" y="255588"/>
            <a:ext cx="7288213" cy="13208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itchFamily="18" charset="0"/>
              </a:rPr>
              <a:t> Используя таблицу умножения,</a:t>
            </a:r>
            <a:br>
              <a:rPr lang="ru-RU" altLang="ru-RU" sz="2400" b="1" smtClean="0">
                <a:latin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</a:rPr>
              <a:t>найдите буквы, соответствующие числам. </a:t>
            </a:r>
            <a:br>
              <a:rPr lang="ru-RU" altLang="ru-RU" sz="2400" b="1" smtClean="0">
                <a:latin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</a:rPr>
              <a:t> Запишите эти буквы и прочитайте полученные слова.</a:t>
            </a:r>
            <a:r>
              <a:rPr lang="ru-RU" altLang="ru-RU" sz="2000" smtClean="0"/>
              <a:t>  </a:t>
            </a:r>
          </a:p>
        </p:txBody>
      </p:sp>
      <p:graphicFrame>
        <p:nvGraphicFramePr>
          <p:cNvPr id="145467" name="Group 59"/>
          <p:cNvGraphicFramePr>
            <a:graphicFrameLocks noGrp="1"/>
          </p:cNvGraphicFramePr>
          <p:nvPr/>
        </p:nvGraphicFramePr>
        <p:xfrm>
          <a:off x="1360488" y="1779588"/>
          <a:ext cx="6697662" cy="3190875"/>
        </p:xfrm>
        <a:graphic>
          <a:graphicData uri="http://schemas.openxmlformats.org/drawingml/2006/table">
            <a:tbl>
              <a:tblPr/>
              <a:tblGrid>
                <a:gridCol w="1116012"/>
                <a:gridCol w="1116013"/>
                <a:gridCol w="1117600"/>
                <a:gridCol w="1116012"/>
                <a:gridCol w="1116013"/>
                <a:gridCol w="1116012"/>
              </a:tblGrid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5484" name="Group 76"/>
          <p:cNvGraphicFramePr>
            <a:graphicFrameLocks noGrp="1"/>
          </p:cNvGraphicFramePr>
          <p:nvPr/>
        </p:nvGraphicFramePr>
        <p:xfrm>
          <a:off x="1292225" y="5232400"/>
          <a:ext cx="4498975" cy="569913"/>
        </p:xfrm>
        <a:graphic>
          <a:graphicData uri="http://schemas.openxmlformats.org/drawingml/2006/table">
            <a:tbl>
              <a:tblPr/>
              <a:tblGrid>
                <a:gridCol w="749300"/>
                <a:gridCol w="750888"/>
                <a:gridCol w="749300"/>
                <a:gridCol w="749300"/>
                <a:gridCol w="750887"/>
                <a:gridCol w="749300"/>
              </a:tblGrid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5503" name="Group 95"/>
          <p:cNvGraphicFramePr>
            <a:graphicFrameLocks noGrp="1"/>
          </p:cNvGraphicFramePr>
          <p:nvPr/>
        </p:nvGraphicFramePr>
        <p:xfrm>
          <a:off x="1250950" y="5983288"/>
          <a:ext cx="6096000" cy="598487"/>
        </p:xfrm>
        <a:graphic>
          <a:graphicData uri="http://schemas.openxmlformats.org/drawingml/2006/table">
            <a:tbl>
              <a:tblPr/>
              <a:tblGrid>
                <a:gridCol w="871538"/>
                <a:gridCol w="869950"/>
                <a:gridCol w="871537"/>
                <a:gridCol w="869950"/>
                <a:gridCol w="871538"/>
                <a:gridCol w="869950"/>
                <a:gridCol w="871537"/>
              </a:tblGrid>
              <a:tr h="598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25" name="Line 96"/>
          <p:cNvSpPr>
            <a:spLocks noChangeShapeType="1"/>
          </p:cNvSpPr>
          <p:nvPr/>
        </p:nvSpPr>
        <p:spPr bwMode="auto">
          <a:xfrm>
            <a:off x="1800225" y="2019300"/>
            <a:ext cx="258763" cy="271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226" name="Line 97"/>
          <p:cNvSpPr>
            <a:spLocks noChangeShapeType="1"/>
          </p:cNvSpPr>
          <p:nvPr/>
        </p:nvSpPr>
        <p:spPr bwMode="auto">
          <a:xfrm flipV="1">
            <a:off x="1774825" y="2008188"/>
            <a:ext cx="285750" cy="271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145506" name="Picture 98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5667375"/>
            <a:ext cx="10652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8" name="Picture 101" descr="Рисунок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93688"/>
            <a:ext cx="7747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 r="-39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цепоч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565400"/>
            <a:ext cx="42481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3525" y="260350"/>
            <a:ext cx="6011863" cy="1008063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rgbClr val="FFFFCC"/>
                </a:solidFill>
                <a:latin typeface="Times New Roman" pitchFamily="18" charset="0"/>
              </a:rPr>
              <a:t>   </a:t>
            </a:r>
            <a:r>
              <a:rPr lang="ru-RU" altLang="ru-RU" smtClean="0">
                <a:solidFill>
                  <a:srgbClr val="FFFFCC"/>
                </a:solidFill>
                <a:latin typeface="Times New Roman" pitchFamily="18" charset="0"/>
              </a:rPr>
              <a:t>у Лукоморья …</a:t>
            </a:r>
          </a:p>
        </p:txBody>
      </p:sp>
      <p:pic>
        <p:nvPicPr>
          <p:cNvPr id="33796" name="Picture 5" descr="пушки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13100"/>
            <a:ext cx="2286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6" descr="cat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3324225"/>
            <a:ext cx="3455987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0" y="5241925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</a:rPr>
              <a:t>А задумывался ли кто над тем, что значит кругом,</a:t>
            </a:r>
          </a:p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</a:rPr>
              <a:t> какую фигуру он  описывает при своем движении? На первый взгляд может показаться, что описывается окружность,  это неверно.</a:t>
            </a:r>
          </a:p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</a:rPr>
              <a:t> Ведь цепь все время наматывается или разматывается вокруг дуба,</a:t>
            </a:r>
          </a:p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</a:rPr>
              <a:t> так что она описывает совершенно другую линию.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и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спира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265238"/>
            <a:ext cx="5262562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Oval 3" descr="Бумажный пакет"/>
          <p:cNvSpPr>
            <a:spLocks noChangeArrowheads="1"/>
          </p:cNvSpPr>
          <p:nvPr/>
        </p:nvSpPr>
        <p:spPr bwMode="auto">
          <a:xfrm>
            <a:off x="6184900" y="2182813"/>
            <a:ext cx="1800225" cy="1800225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 cap="sq">
            <a:solidFill>
              <a:srgbClr val="FFCC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rgbClr val="FFFFCC"/>
                </a:solidFill>
              </a:rPr>
              <a:t>дуб</a:t>
            </a:r>
          </a:p>
        </p:txBody>
      </p:sp>
      <p:pic>
        <p:nvPicPr>
          <p:cNvPr id="34820" name="Picture 5" descr="mous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35163"/>
            <a:ext cx="13684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304800" y="3089275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i="1">
                <a:solidFill>
                  <a:srgbClr val="FFCC00"/>
                </a:solidFill>
              </a:rPr>
              <a:t>Эвольвента данной окружности</a:t>
            </a: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466725" y="5037138"/>
            <a:ext cx="6407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chemeClr val="bg1"/>
                </a:solidFill>
                <a:latin typeface="Times New Roman" pitchFamily="18" charset="0"/>
              </a:rPr>
              <a:t>Кот не зря назван ученым:</a:t>
            </a:r>
          </a:p>
          <a:p>
            <a:pPr eaLnBrk="1" hangingPunct="1"/>
            <a:r>
              <a:rPr lang="ru-RU" altLang="ru-RU" sz="2400" b="0">
                <a:solidFill>
                  <a:schemeClr val="bg1"/>
                </a:solidFill>
                <a:latin typeface="Times New Roman" pitchFamily="18" charset="0"/>
              </a:rPr>
              <a:t> он знаком со сложной геометрической кривой,</a:t>
            </a:r>
          </a:p>
          <a:p>
            <a:pPr eaLnBrk="1" hangingPunct="1"/>
            <a:r>
              <a:rPr lang="ru-RU" altLang="ru-RU" sz="2400" b="0">
                <a:solidFill>
                  <a:schemeClr val="bg1"/>
                </a:solidFill>
                <a:latin typeface="Times New Roman" pitchFamily="18" charset="0"/>
              </a:rPr>
              <a:t> которая  изучается только в институте.</a:t>
            </a:r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53608" name="Picture 8" descr="cat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5233">
            <a:off x="2141538" y="474663"/>
            <a:ext cx="30543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smtClean="0">
                <a:latin typeface="Times New Roman" pitchFamily="18" charset="0"/>
              </a:rPr>
              <a:t>      Домашнее задание: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1100" y="1995488"/>
            <a:ext cx="6194425" cy="4595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chemeClr val="bg2"/>
                </a:solidFill>
                <a:latin typeface="Times New Roman" pitchFamily="18" charset="0"/>
              </a:rPr>
              <a:t>        (творческого характера).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chemeClr val="bg2"/>
                </a:solidFill>
                <a:latin typeface="Times New Roman" pitchFamily="18" charset="0"/>
              </a:rPr>
              <a:t>   Используя тексты сказок А.С.Пушкина, составить задачу,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chemeClr val="bg2"/>
                </a:solidFill>
                <a:latin typeface="Times New Roman" pitchFamily="18" charset="0"/>
              </a:rPr>
              <a:t>   красочно её оформить. Записать решение задачи (числа в условии написать словами, а в решении - числами)</a:t>
            </a:r>
          </a:p>
        </p:txBody>
      </p:sp>
      <p:pic>
        <p:nvPicPr>
          <p:cNvPr id="35844" name="Picture 4" descr="newyear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15975"/>
            <a:ext cx="22066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2" descr="танцующие пингвины, анимаш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52713"/>
            <a:ext cx="23590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2" descr="танцующие пингвины, анимаш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2246">
            <a:off x="0" y="3154363"/>
            <a:ext cx="23590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ChangeArrowheads="1"/>
          </p:cNvSpPr>
          <p:nvPr/>
        </p:nvSpPr>
        <p:spPr bwMode="auto">
          <a:xfrm>
            <a:off x="198438" y="485775"/>
            <a:ext cx="8755062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</a:rPr>
              <a:t>                              Интересные факты: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</a:rPr>
              <a:t>Юрий Долгорукий - основатель Москвы был предком Пушкина в 22 колене.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</a:rPr>
              <a:t>  Их памятники стоят в Москве, разделенные всего тремя кварталами улицы Тверской.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</a:rPr>
              <a:t>  Александр Невский - предок  Пушкина по прямой линии. Рюрик - прямой потомок Пушкина в 31 колене.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</a:rPr>
              <a:t>   Таким образом, Пушкин - это мы, вся Россия и вся земля.    Так считают исследователи Пушкинского творчества.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     Под гербовой моей печатью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Я кипу грамот схоронил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          И не якшаюсь с новой знатью,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И крови спесь угомонил.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    Я грамотей и стихотворец,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</a:rPr>
              <a:t>                              Я просто Пушкин…         "Моя родословная"</a:t>
            </a:r>
          </a:p>
        </p:txBody>
      </p:sp>
      <p:pic>
        <p:nvPicPr>
          <p:cNvPr id="35850" name="Picture 10" descr="0804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944938"/>
            <a:ext cx="208438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5" descr="хвост-лу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85738"/>
            <a:ext cx="4795838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Chaykovskiy1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 rot="5400000">
            <a:off x="1540669" y="-200818"/>
            <a:ext cx="5451475" cy="66944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28"/>
              </a:avLst>
            </a:prstTxWarp>
          </a:bodyPr>
          <a:lstStyle/>
          <a:p>
            <a:pPr algn="dist" fontAlgn="auto"/>
            <a:r>
              <a:rPr lang="ru-RU" sz="6000" kern="10">
                <a:ln w="9525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sy="50000" kx="2453608" rotWithShape="0">
                    <a:srgbClr val="808080">
                      <a:alpha val="50000"/>
                    </a:srgbClr>
                  </a:outerShdw>
                </a:effectLst>
                <a:latin typeface="Impact"/>
              </a:rPr>
              <a:t>Урок    математики в 5 классе </a:t>
            </a:r>
          </a:p>
          <a:p>
            <a:pPr algn="dist" fontAlgn="auto"/>
            <a:endParaRPr lang="ru-RU" sz="6000" kern="10">
              <a:ln w="9525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chemeClr val="accent1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sy="50000" kx="2453608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  <a:p>
            <a:pPr algn="dist" fontAlgn="auto"/>
            <a:r>
              <a:rPr lang="ru-RU" sz="6000" kern="10">
                <a:ln w="9525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sy="50000" kx="2453608" rotWithShape="0">
                    <a:srgbClr val="808080">
                      <a:alpha val="50000"/>
                    </a:srgbClr>
                  </a:outerShdw>
                </a:effectLst>
                <a:latin typeface="Impact"/>
              </a:rPr>
              <a:t>        </a:t>
            </a:r>
          </a:p>
          <a:p>
            <a:pPr algn="dist" fontAlgn="auto"/>
            <a:endParaRPr lang="ru-RU" sz="6000" kern="10">
              <a:ln w="9525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chemeClr val="accent1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sy="50000" kx="2453608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  <a:p>
            <a:pPr algn="dist" fontAlgn="auto"/>
            <a:endParaRPr lang="ru-RU" sz="6000" kern="10">
              <a:ln w="9525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chemeClr val="accent1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sy="50000" kx="2453608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  <a:p>
            <a:pPr algn="dist" fontAlgn="auto"/>
            <a:r>
              <a:rPr lang="ru-RU" sz="6000" kern="10">
                <a:ln w="9525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sy="50000" kx="2453608" rotWithShape="0">
                    <a:srgbClr val="808080">
                      <a:alpha val="50000"/>
                    </a:srgbClr>
                  </a:outerShdw>
                </a:effectLst>
                <a:latin typeface="Impact"/>
              </a:rPr>
              <a:t>по сказкам   А. С. Пушкина</a:t>
            </a:r>
          </a:p>
        </p:txBody>
      </p:sp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D89E"/>
              </a:clrFrom>
              <a:clrTo>
                <a:srgbClr val="FDD8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93700"/>
            <a:ext cx="34480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1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6 -0.00185 L -0.23437 -0.010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1" y="-4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07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0"/>
            <a:ext cx="32416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96850"/>
            <a:ext cx="5281613" cy="6392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400" i="1" smtClean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i="1" smtClean="0">
                <a:solidFill>
                  <a:srgbClr val="008000"/>
                </a:solidFill>
                <a:latin typeface="Times New Roman" pitchFamily="18" charset="0"/>
              </a:rPr>
              <a:t>Хорошо известно, что А.С. Пушкину математика не давалась с детства, и поэтому он ее не любил.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i="1" smtClean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i="1" smtClean="0">
                <a:solidFill>
                  <a:srgbClr val="008000"/>
                </a:solidFill>
                <a:latin typeface="Times New Roman" pitchFamily="18" charset="0"/>
              </a:rPr>
              <a:t> По словам сестры А. Пушкина  О.С Павлищевой  "арифметика казалась для него недоступною и он часто над первыми четырьмя правилами, особенно над делением, заливался горькими слезами".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i="1" smtClean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i="1" smtClean="0">
                <a:solidFill>
                  <a:srgbClr val="008000"/>
                </a:solidFill>
                <a:latin typeface="Times New Roman" pitchFamily="18" charset="0"/>
              </a:rPr>
              <a:t>Сегодня посмотрим, как вы с ними справляетесь.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i="1" smtClean="0">
                <a:solidFill>
                  <a:srgbClr val="008000"/>
                </a:solidFill>
                <a:latin typeface="Times New Roman" pitchFamily="18" charset="0"/>
              </a:rPr>
              <a:t>    Будьте внимательны, каждый раз ответ, полученный вами, имеет определённое отношение к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i="1" smtClean="0">
                <a:solidFill>
                  <a:srgbClr val="008000"/>
                </a:solidFill>
                <a:latin typeface="Times New Roman" pitchFamily="18" charset="0"/>
              </a:rPr>
              <a:t>А.С. Пушкину. </a:t>
            </a:r>
          </a:p>
        </p:txBody>
      </p:sp>
      <p:pic>
        <p:nvPicPr>
          <p:cNvPr id="140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260725"/>
            <a:ext cx="3221037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407025" y="2720975"/>
            <a:ext cx="4270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0"/>
              <a:t>           </a:t>
            </a:r>
            <a:r>
              <a:rPr lang="ru-RU" altLang="ru-RU" sz="2000">
                <a:latin typeface="ArtScript" pitchFamily="34" charset="0"/>
              </a:rPr>
              <a:t>Царскосельский лицей.</a:t>
            </a:r>
          </a:p>
          <a:p>
            <a:pPr eaLnBrk="1" hangingPunct="1"/>
            <a:r>
              <a:rPr lang="ru-RU" altLang="ru-RU" sz="2000">
                <a:latin typeface="ArtScript" pitchFamily="34" charset="0"/>
              </a:rPr>
              <a:t>       Рисунок А.С. ПУШКИНА  </a:t>
            </a:r>
          </a:p>
          <a:p>
            <a:pPr eaLnBrk="1" hangingPunct="1"/>
            <a:r>
              <a:rPr lang="ru-RU" altLang="ru-RU" sz="2000">
                <a:latin typeface="ArtScript" pitchFamily="34" charset="0"/>
              </a:rPr>
              <a:t>   на рукописи 8главы «Евгения Онегина».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5581650" y="5667375"/>
            <a:ext cx="3562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FF3300"/>
                </a:solidFill>
                <a:latin typeface="ArtScript" pitchFamily="34" charset="0"/>
              </a:rPr>
              <a:t>              </a:t>
            </a:r>
            <a:r>
              <a:rPr lang="ru-RU" altLang="ru-RU" sz="2000">
                <a:latin typeface="ArtScript" pitchFamily="34" charset="0"/>
              </a:rPr>
              <a:t>А.С.Пушкин - лицеист в       Царскосельском парке.. Художник Н.В.Кузьмин. 1928 – 1933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ушк и няня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76250"/>
            <a:ext cx="41402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275" y="765175"/>
            <a:ext cx="4530725" cy="5181600"/>
          </a:xfrm>
        </p:spPr>
        <p:txBody>
          <a:bodyPr/>
          <a:lstStyle/>
          <a:p>
            <a:pPr indent="290513" algn="l" eaLnBrk="1" hangingPunct="1">
              <a:lnSpc>
                <a:spcPct val="90000"/>
              </a:lnSpc>
            </a:pPr>
            <a:r>
              <a:rPr lang="ru-RU" altLang="ru-RU" sz="2800" b="1" i="1" smtClean="0">
                <a:solidFill>
                  <a:srgbClr val="008000"/>
                </a:solidFill>
                <a:latin typeface="Times New Roman" pitchFamily="18" charset="0"/>
              </a:rPr>
              <a:t>Из письма А.С. Пушкина брату Л. С. Пушкину:</a:t>
            </a:r>
            <a:r>
              <a:rPr lang="ru-RU" altLang="ru-RU" sz="2800" b="1" smtClean="0">
                <a:solidFill>
                  <a:srgbClr val="008000"/>
                </a:solidFill>
              </a:rPr>
              <a:t> </a:t>
            </a:r>
          </a:p>
          <a:p>
            <a:pPr indent="290513" algn="l" eaLnBrk="1" hangingPunct="1">
              <a:lnSpc>
                <a:spcPct val="90000"/>
              </a:lnSpc>
            </a:pPr>
            <a:endParaRPr lang="ru-RU" altLang="ru-RU" sz="2800" b="1" smtClean="0">
              <a:solidFill>
                <a:srgbClr val="008000"/>
              </a:solidFill>
            </a:endParaRPr>
          </a:p>
          <a:p>
            <a:pPr indent="290513" algn="l"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008000"/>
                </a:solidFill>
              </a:rPr>
              <a:t>  </a:t>
            </a:r>
            <a:r>
              <a:rPr lang="ru-RU" altLang="ru-RU" sz="2800" b="1" smtClean="0">
                <a:solidFill>
                  <a:srgbClr val="DC34A0"/>
                </a:solidFill>
                <a:latin typeface="Monotype Corsiva" pitchFamily="66" charset="0"/>
              </a:rPr>
              <a:t>«Знаешь ли мои занятия? До обеда пишу записки, после обеда езжу верхом, вечером слушаю сказки. </a:t>
            </a:r>
          </a:p>
          <a:p>
            <a:pPr indent="290513" algn="l"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DC34A0"/>
                </a:solidFill>
                <a:latin typeface="Monotype Corsiva" pitchFamily="66" charset="0"/>
              </a:rPr>
              <a:t>Что за прелесть эти сказки! </a:t>
            </a:r>
          </a:p>
          <a:p>
            <a:pPr indent="290513" algn="l"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DC34A0"/>
                </a:solidFill>
                <a:latin typeface="Monotype Corsiva" pitchFamily="66" charset="0"/>
              </a:rPr>
              <a:t>Каждая есть поэма!»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Пушк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492125"/>
            <a:ext cx="3908425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Няня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4813"/>
            <a:ext cx="3486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741613" y="5253038"/>
            <a:ext cx="3276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0">
                <a:solidFill>
                  <a:schemeClr val="bg2"/>
                </a:solidFill>
                <a:latin typeface="Tahoma" pitchFamily="34" charset="0"/>
              </a:rPr>
              <a:t>А. С. Пушкин </a:t>
            </a:r>
            <a:br>
              <a:rPr lang="ru-RU" altLang="ru-RU" sz="2800" b="0">
                <a:solidFill>
                  <a:schemeClr val="bg2"/>
                </a:solidFill>
                <a:latin typeface="Tahoma" pitchFamily="34" charset="0"/>
              </a:rPr>
            </a:br>
            <a:r>
              <a:rPr lang="ru-RU" altLang="ru-RU" sz="2800" b="0">
                <a:solidFill>
                  <a:schemeClr val="bg2"/>
                </a:solidFill>
                <a:latin typeface="Tahoma" pitchFamily="34" charset="0"/>
              </a:rPr>
              <a:t>1799-1837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257800" y="5300663"/>
            <a:ext cx="388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0">
                <a:solidFill>
                  <a:schemeClr val="bg2"/>
                </a:solidFill>
              </a:rPr>
              <a:t>Арина Родионовна</a:t>
            </a:r>
          </a:p>
          <a:p>
            <a:pPr algn="ctr" eaLnBrk="1" hangingPunct="1"/>
            <a:r>
              <a:rPr lang="ru-RU" altLang="ru-RU" sz="2800" b="0">
                <a:solidFill>
                  <a:schemeClr val="bg2"/>
                </a:solidFill>
              </a:rPr>
              <a:t>1758-1828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26" descr="облож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609725"/>
            <a:ext cx="3349625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1027"/>
          <p:cNvSpPr>
            <a:spLocks noRot="1" noChangeArrowheads="1"/>
          </p:cNvSpPr>
          <p:nvPr/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0" i="1">
                <a:solidFill>
                  <a:srgbClr val="FF0000"/>
                </a:solidFill>
                <a:latin typeface="Monotype Corsiva" pitchFamily="66" charset="0"/>
              </a:rPr>
              <a:t>      </a:t>
            </a:r>
            <a:r>
              <a:rPr lang="ru-RU" altLang="ru-RU" sz="5400" b="0" i="1">
                <a:solidFill>
                  <a:srgbClr val="DC34A0"/>
                </a:solidFill>
                <a:latin typeface="Monotype Corsiva" pitchFamily="66" charset="0"/>
              </a:rPr>
              <a:t>Что за прелесть эти сказки!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782638"/>
            <a:ext cx="7581900" cy="9144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hlink"/>
                </a:solidFill>
                <a:latin typeface="Times New Roman" pitchFamily="18" charset="0"/>
              </a:rPr>
              <a:t>     </a:t>
            </a:r>
            <a:r>
              <a:rPr lang="ru-RU" altLang="ru-RU" b="1" smtClean="0">
                <a:latin typeface="Times New Roman" pitchFamily="18" charset="0"/>
              </a:rPr>
              <a:t>«Из одной ли сказки?»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63" y="2103438"/>
            <a:ext cx="4999037" cy="960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solidFill>
                  <a:srgbClr val="4327E9"/>
                </a:solidFill>
                <a:latin typeface="Times New Roman" pitchFamily="18" charset="0"/>
              </a:rPr>
              <a:t>Царь Дадон и шамаханская царица?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168400" y="30480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rgbClr val="4327E9"/>
                </a:solidFill>
                <a:latin typeface="Times New Roman" pitchFamily="18" charset="0"/>
              </a:rPr>
              <a:t>Царевна Лебедь и семь богатырей?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133475" y="3606800"/>
            <a:ext cx="59817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rgbClr val="4327E9"/>
                </a:solidFill>
                <a:latin typeface="Times New Roman" pitchFamily="18" charset="0"/>
              </a:rPr>
              <a:t>Королевич Елисей и мертвая царевна?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1141413" y="4691063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rgbClr val="4327E9"/>
                </a:solidFill>
                <a:latin typeface="Times New Roman" pitchFamily="18" charset="0"/>
              </a:rPr>
              <a:t>Князь Гвидон и злая мачеха?</a:t>
            </a: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1163638" y="5303838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rgbClr val="4327E9"/>
                </a:solidFill>
                <a:latin typeface="Times New Roman" pitchFamily="18" charset="0"/>
              </a:rPr>
              <a:t>Попадья и золотая рыбка?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7462838" y="216693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chemeClr val="hlink"/>
                </a:solidFill>
                <a:latin typeface="Times New Roman" pitchFamily="18" charset="0"/>
              </a:rPr>
              <a:t>Да</a:t>
            </a: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7467600" y="37623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chemeClr val="hlink"/>
                </a:solidFill>
                <a:latin typeface="Times New Roman" pitchFamily="18" charset="0"/>
              </a:rPr>
              <a:t>Да</a:t>
            </a: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7518400" y="301148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chemeClr val="hlink"/>
                </a:solidFill>
                <a:latin typeface="Times New Roman" pitchFamily="18" charset="0"/>
              </a:rPr>
              <a:t>Нет</a:t>
            </a:r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7531100" y="466725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chemeClr val="hlink"/>
                </a:solidFill>
                <a:latin typeface="Times New Roman" pitchFamily="18" charset="0"/>
              </a:rPr>
              <a:t>Нет</a:t>
            </a: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7521575" y="535146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chemeClr val="hlink"/>
                </a:solidFill>
                <a:latin typeface="Times New Roman" pitchFamily="18" charset="0"/>
              </a:rPr>
              <a:t>Нет</a:t>
            </a:r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1165225" y="5907088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rgbClr val="4327E9"/>
                </a:solidFill>
                <a:latin typeface="Times New Roman" pitchFamily="18" charset="0"/>
              </a:rPr>
              <a:t>Царь Салтан и 33 богатыря?</a:t>
            </a:r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auto">
          <a:xfrm>
            <a:off x="7537450" y="591343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b="0">
                <a:solidFill>
                  <a:schemeClr val="hlink"/>
                </a:solidFill>
                <a:latin typeface="Times New Roman" pitchFamily="18" charset="0"/>
              </a:rPr>
              <a:t>Да</a:t>
            </a:r>
          </a:p>
        </p:txBody>
      </p:sp>
      <p:pic>
        <p:nvPicPr>
          <p:cNvPr id="134146" name="Picture 2" descr="BD0002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998538"/>
            <a:ext cx="1066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595" grpId="1" build="p"/>
      <p:bldP spid="110596" grpId="0"/>
      <p:bldP spid="110597" grpId="0"/>
      <p:bldP spid="110598" grpId="0"/>
      <p:bldP spid="110599" grpId="0"/>
      <p:bldP spid="110600" grpId="0"/>
      <p:bldP spid="110601" grpId="0"/>
      <p:bldP spid="110602" grpId="0"/>
      <p:bldP spid="110603" grpId="0"/>
      <p:bldP spid="110604" grpId="0"/>
      <p:bldP spid="110605" grpId="0"/>
      <p:bldP spid="11060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Designs\Высокое напряжение.pot</Template>
  <TotalTime>2187</TotalTime>
  <Words>1396</Words>
  <Application>Microsoft Office PowerPoint</Application>
  <PresentationFormat>Экран (4:3)</PresentationFormat>
  <Paragraphs>257</Paragraphs>
  <Slides>33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Times New Roman</vt:lpstr>
      <vt:lpstr>Tahoma</vt:lpstr>
      <vt:lpstr>Wingdings</vt:lpstr>
      <vt:lpstr>Stylo</vt:lpstr>
      <vt:lpstr>Comic Sans MS</vt:lpstr>
      <vt:lpstr>ArtScript</vt:lpstr>
      <vt:lpstr>Monotype Corsiva</vt:lpstr>
      <vt:lpstr>Garamond</vt:lpstr>
      <vt:lpstr>Оформление по умолчанию</vt:lpstr>
      <vt:lpstr>Палитра</vt:lpstr>
      <vt:lpstr>Презентация PowerPoint</vt:lpstr>
      <vt:lpstr>                Разминка</vt:lpstr>
      <vt:lpstr> Используя таблицу умножения, найдите буквы, соответствующие числам.   Запишите эти буквы и прочитайте полученные слова.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«Из одной ли сказки?»</vt:lpstr>
      <vt:lpstr>     «Чьи вещи?»</vt:lpstr>
      <vt:lpstr>Презентация PowerPoint</vt:lpstr>
      <vt:lpstr>Презентация PowerPoint</vt:lpstr>
      <vt:lpstr>Какой момент сказки мы видим  на иллюстрации?  </vt:lpstr>
      <vt:lpstr>Презентация PowerPoint</vt:lpstr>
      <vt:lpstr>Презентация PowerPoint</vt:lpstr>
      <vt:lpstr>Сколько раз ходил старик к рыбке?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Решите уравнения и  узнаем в каком году был открыт лицей в котором учился                   А. С. Пушкин:</vt:lpstr>
      <vt:lpstr>Презентация PowerPoint</vt:lpstr>
      <vt:lpstr>Презентация PowerPoint</vt:lpstr>
      <vt:lpstr>   у Лукоморья …</vt:lpstr>
      <vt:lpstr>Презентация PowerPoint</vt:lpstr>
      <vt:lpstr>      Домашнее задание:</vt:lpstr>
      <vt:lpstr>Презентация PowerPoint</vt:lpstr>
    </vt:vector>
  </TitlesOfParts>
  <Company>Шугуровская средняя общеобразовательная 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литературы, 5 класс</dc:title>
  <dc:subject>По сказкам Пушкина</dc:subject>
  <dc:creator>Арапова Инна Васильевна, учитель Русского языка и литературы</dc:creator>
  <cp:lastModifiedBy>Дом</cp:lastModifiedBy>
  <cp:revision>125</cp:revision>
  <dcterms:created xsi:type="dcterms:W3CDTF">2006-03-14T17:18:28Z</dcterms:created>
  <dcterms:modified xsi:type="dcterms:W3CDTF">2014-03-02T15:10:02Z</dcterms:modified>
</cp:coreProperties>
</file>