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B53046-6161-46A4-BB0F-63735F04C90B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E34141-1720-4350-BEA7-7ADB42C31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осмос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8926" y="4500570"/>
            <a:ext cx="6000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6600" dirty="0" smtClean="0"/>
              <a:t>Космос  и математика</a:t>
            </a:r>
            <a:r>
              <a:rPr lang="ru-RU" sz="6600" dirty="0" smtClean="0">
                <a:solidFill>
                  <a:schemeClr val="bg1"/>
                </a:solidFill>
              </a:rPr>
              <a:t>.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Космос в цифрах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5114932" cy="4625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Ребята, перед вами</a:t>
            </a:r>
          </a:p>
          <a:p>
            <a:pPr>
              <a:buNone/>
            </a:pPr>
            <a:r>
              <a:rPr lang="ru-RU" dirty="0" smtClean="0"/>
              <a:t>несколько</a:t>
            </a:r>
          </a:p>
          <a:p>
            <a:pPr>
              <a:buNone/>
            </a:pPr>
            <a:r>
              <a:rPr lang="ru-RU" dirty="0" smtClean="0"/>
              <a:t>интересных фактов, но в них</a:t>
            </a:r>
          </a:p>
          <a:p>
            <a:pPr>
              <a:buNone/>
            </a:pPr>
            <a:r>
              <a:rPr lang="ru-RU" dirty="0" smtClean="0"/>
              <a:t>пропущены числа. Чтобы</a:t>
            </a:r>
          </a:p>
          <a:p>
            <a:pPr>
              <a:buNone/>
            </a:pPr>
            <a:r>
              <a:rPr lang="ru-RU" dirty="0" smtClean="0"/>
              <a:t>восстановить</a:t>
            </a:r>
          </a:p>
          <a:p>
            <a:pPr>
              <a:buNone/>
            </a:pPr>
            <a:r>
              <a:rPr lang="ru-RU" dirty="0" smtClean="0"/>
              <a:t>их, вам надо решить задачи</a:t>
            </a:r>
          </a:p>
          <a:p>
            <a:pPr>
              <a:buNone/>
            </a:pPr>
            <a:r>
              <a:rPr lang="ru-RU" dirty="0" smtClean="0"/>
              <a:t>и получившиеся ответы</a:t>
            </a:r>
          </a:p>
          <a:p>
            <a:pPr>
              <a:buNone/>
            </a:pPr>
            <a:r>
              <a:rPr lang="ru-RU" dirty="0" smtClean="0"/>
              <a:t>вставить вместо пропусков.</a:t>
            </a:r>
            <a:endParaRPr lang="ru-RU" dirty="0"/>
          </a:p>
        </p:txBody>
      </p:sp>
      <p:pic>
        <p:nvPicPr>
          <p:cNvPr id="4" name="Рисунок 3" descr="EXCLA1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72198" y="2285992"/>
            <a:ext cx="2543188" cy="2757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Каждый год в нашей Галактике появляются около…. новых звёзд.</a:t>
            </a:r>
          </a:p>
          <a:p>
            <a:pPr marL="342900" indent="-342900"/>
            <a:endParaRPr lang="ru-RU" sz="2800" dirty="0" smtClean="0"/>
          </a:p>
          <a:p>
            <a:pPr marL="342900" indent="-342900"/>
            <a:r>
              <a:rPr lang="ru-RU" sz="2800" dirty="0" smtClean="0"/>
              <a:t>Выполните действия: (18-16,9)·3,3+36,37.   </a:t>
            </a:r>
          </a:p>
          <a:p>
            <a:pPr marL="342900" indent="-342900"/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2143116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Ответ:40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7181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ru-RU" sz="2800" dirty="0" smtClean="0"/>
              <a:t>Самая большая гора на Земле – Джомолунгма- имеет высоту более 8 км. А высота вулкана Никс Олимпик на Марсе составляет почти…. </a:t>
            </a:r>
            <a:r>
              <a:rPr lang="ru-RU" sz="2800" dirty="0"/>
              <a:t>к</a:t>
            </a:r>
            <a:r>
              <a:rPr lang="ru-RU" sz="2800" dirty="0" smtClean="0"/>
              <a:t>м!</a:t>
            </a:r>
          </a:p>
          <a:p>
            <a:pPr marL="342900" indent="-342900">
              <a:buAutoNum type="arabicPeriod" startAt="2"/>
            </a:pPr>
            <a:endParaRPr lang="ru-RU" sz="2800" dirty="0" smtClean="0"/>
          </a:p>
          <a:p>
            <a:pPr marL="342900" indent="-342900"/>
            <a:r>
              <a:rPr lang="ru-RU" sz="2800" dirty="0" smtClean="0"/>
              <a:t>Найдите значение выражения </a:t>
            </a:r>
            <a:r>
              <a:rPr lang="ru-RU" sz="2800" dirty="0" err="1" smtClean="0"/>
              <a:t>а+</a:t>
            </a:r>
            <a:r>
              <a:rPr lang="en-US" sz="2800" dirty="0" smtClean="0"/>
              <a:t>b</a:t>
            </a:r>
            <a:r>
              <a:rPr lang="ru-RU" sz="2800" dirty="0" smtClean="0"/>
              <a:t>:0,75  при а=12, </a:t>
            </a:r>
            <a:r>
              <a:rPr lang="en-US" sz="2800" dirty="0" smtClean="0"/>
              <a:t>b</a:t>
            </a:r>
            <a:r>
              <a:rPr lang="ru-RU" sz="2800" dirty="0" smtClean="0"/>
              <a:t>=6.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5643578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Ответ:20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9297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ru-RU" sz="2800" dirty="0" smtClean="0"/>
              <a:t>В Солнце сконцентрировано…. процентов массы всей Солнечной системы.</a:t>
            </a:r>
          </a:p>
          <a:p>
            <a:pPr marL="342900" indent="-342900">
              <a:buAutoNum type="arabicPeriod" startAt="3"/>
            </a:pPr>
            <a:endParaRPr lang="ru-RU" sz="2800" dirty="0"/>
          </a:p>
          <a:p>
            <a:pPr marL="342900" indent="-342900"/>
            <a:r>
              <a:rPr lang="ru-RU" sz="2800" dirty="0" smtClean="0"/>
              <a:t>  Решите уравнения (</a:t>
            </a:r>
            <a:r>
              <a:rPr lang="ru-RU" sz="2800" dirty="0" smtClean="0"/>
              <a:t>23,5+х</a:t>
            </a:r>
            <a:r>
              <a:rPr lang="ru-RU" sz="2800" dirty="0" smtClean="0"/>
              <a:t>):5=24,5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214554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Ответ:99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sun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143248"/>
            <a:ext cx="7168820" cy="371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4. Чтобы долететь до ближайшей к нам звезды, не считая Солнца, которая называется  Проксима Центавра, нужно…. </a:t>
            </a:r>
            <a:r>
              <a:rPr lang="ru-RU" sz="2800" dirty="0"/>
              <a:t>с</a:t>
            </a:r>
            <a:r>
              <a:rPr lang="ru-RU" sz="2800" dirty="0" smtClean="0"/>
              <a:t>ветовых лет.</a:t>
            </a:r>
          </a:p>
          <a:p>
            <a:endParaRPr lang="ru-RU" sz="2800" dirty="0" smtClean="0"/>
          </a:p>
          <a:p>
            <a:r>
              <a:rPr lang="ru-RU" sz="2800" dirty="0" smtClean="0"/>
              <a:t>Если в некоторой десятичной дроби перенести запятую в право на один знак. </a:t>
            </a:r>
          </a:p>
          <a:p>
            <a:r>
              <a:rPr lang="ru-RU" sz="2800" dirty="0" smtClean="0"/>
              <a:t>То она увеличится на 38,16. Найдите эту дробь.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435769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Ответ: 4,24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Next_Centau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071942"/>
            <a:ext cx="3929058" cy="26789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82153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i="1" dirty="0" smtClean="0"/>
              <a:t>Выполните действия:</a:t>
            </a:r>
          </a:p>
          <a:p>
            <a:pPr marL="342900" indent="-342900"/>
            <a:endParaRPr lang="ru-RU" sz="2800" i="1" dirty="0" smtClean="0"/>
          </a:p>
          <a:p>
            <a:pPr marL="342900" indent="-342900"/>
            <a:r>
              <a:rPr lang="ru-RU" sz="3600" dirty="0" smtClean="0"/>
              <a:t>а) </a:t>
            </a:r>
            <a:r>
              <a:rPr lang="ru-RU" sz="3600" dirty="0" smtClean="0"/>
              <a:t>23·24+23·6-689;</a:t>
            </a:r>
          </a:p>
          <a:p>
            <a:pPr marL="342900" indent="-342900">
              <a:buFont typeface="+mj-lt"/>
              <a:buAutoNum type="alphaLcPeriod"/>
            </a:pPr>
            <a:endParaRPr lang="ru-RU" dirty="0" smtClean="0"/>
          </a:p>
          <a:p>
            <a:pPr marL="342900" indent="-342900"/>
            <a:r>
              <a:rPr lang="ru-RU" sz="3600" dirty="0" smtClean="0"/>
              <a:t>б)</a:t>
            </a:r>
            <a:r>
              <a:rPr lang="ru-RU" sz="3600" dirty="0" smtClean="0"/>
              <a:t>                            </a:t>
            </a:r>
            <a:r>
              <a:rPr lang="ru-RU" sz="3600" dirty="0" smtClean="0"/>
              <a:t>;</a:t>
            </a:r>
          </a:p>
          <a:p>
            <a:pPr marL="342900" indent="-342900">
              <a:buFont typeface="+mj-lt"/>
              <a:buAutoNum type="alphaL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в</a:t>
            </a:r>
            <a:r>
              <a:rPr lang="ru-RU" sz="3600" dirty="0" smtClean="0"/>
              <a:t>) </a:t>
            </a:r>
            <a:r>
              <a:rPr lang="ru-RU" sz="3600" dirty="0" smtClean="0"/>
              <a:t>1,5·4+8·0,5-100·0,1;</a:t>
            </a:r>
          </a:p>
          <a:p>
            <a:pPr marL="342900" indent="-342900">
              <a:buFont typeface="+mj-lt"/>
              <a:buAutoNum type="alphaLcPeriod"/>
            </a:pPr>
            <a:endParaRPr lang="ru-RU" sz="3600" dirty="0"/>
          </a:p>
          <a:p>
            <a:pPr marL="342900" indent="-342900"/>
            <a:r>
              <a:rPr lang="ru-RU" sz="3600" dirty="0" smtClean="0"/>
              <a:t>г)</a:t>
            </a:r>
            <a:r>
              <a:rPr lang="ru-RU" sz="3600" dirty="0" smtClean="0"/>
              <a:t> </a:t>
            </a:r>
            <a:r>
              <a:rPr lang="ru-RU" sz="3600" dirty="0" smtClean="0"/>
              <a:t>10:0,1-3,2·30</a:t>
            </a:r>
          </a:p>
          <a:p>
            <a:pPr marL="342900" indent="-342900"/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57290" y="3429000"/>
          <a:ext cx="2000264" cy="1025508"/>
        </p:xfrm>
        <a:graphic>
          <a:graphicData uri="http://schemas.openxmlformats.org/presentationml/2006/ole">
            <p:oleObj spid="_x0000_s1027" name="Формула" r:id="rId3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33222" indent="-514350">
              <a:buClr>
                <a:schemeClr val="tx1"/>
              </a:buClr>
              <a:buNone/>
            </a:pPr>
            <a:r>
              <a:rPr lang="ru-RU" sz="11200" dirty="0" smtClean="0"/>
              <a:t>д</a:t>
            </a:r>
            <a:r>
              <a:rPr lang="ru-RU" sz="11200" dirty="0" smtClean="0"/>
              <a:t>)</a:t>
            </a:r>
            <a:r>
              <a:rPr lang="ru-RU" sz="14400" dirty="0" smtClean="0"/>
              <a:t> 1,25·40-0,7·70</a:t>
            </a:r>
            <a:r>
              <a:rPr lang="ru-RU" sz="14400" dirty="0" smtClean="0"/>
              <a:t>;</a:t>
            </a:r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None/>
            </a:pPr>
            <a:r>
              <a:rPr lang="ru-RU" sz="14400" dirty="0" smtClean="0"/>
              <a:t> </a:t>
            </a:r>
            <a:r>
              <a:rPr lang="ru-RU" sz="11200" dirty="0" smtClean="0"/>
              <a:t>е)</a:t>
            </a:r>
            <a:r>
              <a:rPr lang="ru-RU" sz="14400" dirty="0" smtClean="0"/>
              <a:t>                 </a:t>
            </a:r>
            <a:r>
              <a:rPr lang="ru-RU" sz="14400" dirty="0" smtClean="0"/>
              <a:t>;</a:t>
            </a:r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None/>
            </a:pPr>
            <a:r>
              <a:rPr lang="ru-RU" sz="14400" dirty="0" smtClean="0"/>
              <a:t>ж)                        </a:t>
            </a:r>
            <a:r>
              <a:rPr lang="ru-RU" sz="14400" dirty="0" smtClean="0"/>
              <a:t>;</a:t>
            </a:r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b="1" i="1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None/>
            </a:pPr>
            <a:r>
              <a:rPr lang="ru-RU" sz="11200" dirty="0" smtClean="0"/>
              <a:t>З)                                 </a:t>
            </a:r>
            <a:endParaRPr lang="ru-RU" sz="11200" dirty="0" smtClean="0"/>
          </a:p>
          <a:p>
            <a:pPr marL="633222" indent="-514350">
              <a:buClr>
                <a:schemeClr val="tx1"/>
              </a:buClr>
              <a:buNone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None/>
            </a:pPr>
            <a:r>
              <a:rPr lang="ru-RU" sz="14400" dirty="0" smtClean="0"/>
              <a:t>                       </a:t>
            </a:r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44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None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sz="10000" dirty="0" smtClean="0"/>
          </a:p>
          <a:p>
            <a:pPr marL="633222" indent="-514350">
              <a:buClr>
                <a:schemeClr val="tx1"/>
              </a:buClr>
              <a:buNone/>
            </a:pPr>
            <a:r>
              <a:rPr lang="ru-RU" sz="10000" dirty="0" smtClean="0"/>
              <a:t> </a:t>
            </a:r>
          </a:p>
          <a:p>
            <a:pPr marL="633222" indent="-514350">
              <a:buClr>
                <a:schemeClr val="tx1"/>
              </a:buClr>
              <a:buNone/>
            </a:pPr>
            <a:endParaRPr lang="ru-RU" dirty="0" smtClean="0"/>
          </a:p>
          <a:p>
            <a:pPr marL="633222" indent="-514350">
              <a:buClr>
                <a:schemeClr val="tx1"/>
              </a:buClr>
              <a:buNone/>
            </a:pP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42976" y="2500306"/>
          <a:ext cx="1000132" cy="1000132"/>
        </p:xfrm>
        <a:graphic>
          <a:graphicData uri="http://schemas.openxmlformats.org/presentationml/2006/ole">
            <p:oleObj spid="_x0000_s2050" name="Формула" r:id="rId3" imgW="39348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3786190"/>
          <a:ext cx="1872644" cy="1179518"/>
        </p:xfrm>
        <a:graphic>
          <a:graphicData uri="http://schemas.openxmlformats.org/presentationml/2006/ole">
            <p:oleObj spid="_x0000_s2051" name="Формула" r:id="rId4" imgW="71100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071538" y="5357826"/>
          <a:ext cx="2073182" cy="1108080"/>
        </p:xfrm>
        <a:graphic>
          <a:graphicData uri="http://schemas.openxmlformats.org/presentationml/2006/ole">
            <p:oleObj spid="_x0000_s2052" name="Формула" r:id="rId5" imgW="7365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285860"/>
            <a:ext cx="8022336" cy="685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Полученные числа  образуют дату полёта Ю.А. Гагарина в космос.</a:t>
            </a:r>
            <a:endParaRPr lang="ru-RU" sz="3600" dirty="0"/>
          </a:p>
        </p:txBody>
      </p:sp>
      <p:pic>
        <p:nvPicPr>
          <p:cNvPr id="4" name="Рисунок 3" descr="57669496_1271054347_gagar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643182"/>
            <a:ext cx="6278578" cy="4214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r>
              <a:rPr lang="ru-RU" dirty="0" smtClean="0"/>
              <a:t>0,2</a:t>
            </a:r>
            <a:r>
              <a:rPr lang="en-US" dirty="0" smtClean="0"/>
              <a:t>x</a:t>
            </a:r>
            <a:r>
              <a:rPr lang="ru-RU" dirty="0" smtClean="0"/>
              <a:t>+0,5=2,9 ;</a:t>
            </a:r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r>
              <a:rPr lang="ru-RU" dirty="0" smtClean="0"/>
              <a:t>Х:0,5=10 ;</a:t>
            </a:r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r>
              <a:rPr lang="ru-RU" dirty="0" smtClean="0"/>
              <a:t>0,03х=0,18 ;</a:t>
            </a:r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endParaRPr lang="ru-RU" dirty="0" smtClean="0"/>
          </a:p>
          <a:p>
            <a:pPr marL="633222" indent="-514350">
              <a:buClr>
                <a:schemeClr val="tx1"/>
              </a:buClr>
              <a:buFont typeface="+mj-lt"/>
              <a:buAutoNum type="alphaLcPeriod"/>
            </a:pPr>
            <a:r>
              <a:rPr lang="ru-RU" dirty="0" smtClean="0"/>
              <a:t>7,2:х=4·0,1 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571480"/>
            <a:ext cx="8022336" cy="6858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Корни уравнений- номера букв русского алфавита, найдя их, вы получите позывной Ю. А. Гагарина.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3643314"/>
            <a:ext cx="6000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i="1" dirty="0" smtClean="0"/>
              <a:t>      «Кедр»</a:t>
            </a:r>
            <a:endParaRPr lang="ru-RU" sz="8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714488"/>
            <a:ext cx="38576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 звали древнегреческого учёного, который в 150 году до н.э.</a:t>
            </a:r>
          </a:p>
          <a:p>
            <a:r>
              <a:rPr lang="ru-RU" sz="2400" dirty="0" smtClean="0"/>
              <a:t>Составил первый звёздный каталог?</a:t>
            </a:r>
          </a:p>
          <a:p>
            <a:endParaRPr lang="ru-RU" sz="2400" dirty="0"/>
          </a:p>
          <a:p>
            <a:r>
              <a:rPr lang="ru-RU" sz="2400" dirty="0" smtClean="0"/>
              <a:t>Чтобы ответить на вопрос, выполните задания, расположите ответы в порядке возрастания и замените числа соответствующими буквами.</a:t>
            </a:r>
            <a:endParaRPr lang="ru-RU" sz="2400" dirty="0"/>
          </a:p>
        </p:txBody>
      </p:sp>
      <p:pic>
        <p:nvPicPr>
          <p:cNvPr id="5" name="Рисунок 4" descr="QUESTON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857496"/>
            <a:ext cx="2071702" cy="2416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"/>
          <a:ext cx="9144000" cy="700090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714349"/>
                <a:gridCol w="4984687"/>
                <a:gridCol w="1658686"/>
                <a:gridCol w="1786278"/>
              </a:tblGrid>
              <a:tr h="87511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Вычислите: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</a:tr>
              <a:tr h="87511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   7,8+3,5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</a:t>
                      </a:r>
                      <a:endParaRPr lang="ru-RU" sz="3600" dirty="0"/>
                    </a:p>
                  </a:txBody>
                  <a:tcPr/>
                </a:tc>
              </a:tr>
              <a:tr h="87511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r>
                        <a:rPr lang="ru-RU" sz="4000" dirty="0" smtClean="0"/>
                        <a:t>8-2,3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endParaRPr lang="ru-RU" sz="3600" dirty="0"/>
                    </a:p>
                  </a:txBody>
                  <a:tcPr/>
                </a:tc>
              </a:tr>
              <a:tr h="87511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   0,4·2,5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</a:t>
                      </a:r>
                      <a:endParaRPr lang="ru-RU" sz="3600" dirty="0"/>
                    </a:p>
                  </a:txBody>
                  <a:tcPr/>
                </a:tc>
              </a:tr>
              <a:tr h="87511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ru-RU" sz="3600" dirty="0" smtClean="0"/>
                        <a:t>  9,7·2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Р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endParaRPr lang="ru-RU" sz="3600" dirty="0"/>
                    </a:p>
                  </a:txBody>
                  <a:tcPr/>
                </a:tc>
              </a:tr>
              <a:tr h="87511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    4х=2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Г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</a:t>
                      </a:r>
                      <a:endParaRPr lang="ru-RU" sz="3600" dirty="0"/>
                    </a:p>
                  </a:txBody>
                  <a:tcPr/>
                </a:tc>
              </a:tr>
              <a:tr h="87511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    Х+0,4х=28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</a:t>
                      </a:r>
                      <a:endParaRPr lang="ru-RU" sz="3600" dirty="0"/>
                    </a:p>
                  </a:txBody>
                  <a:tcPr/>
                </a:tc>
              </a:tr>
              <a:tr h="87511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     0,9х-0,5х=2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П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     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>
            <a:off x="2071682" y="3500450"/>
            <a:ext cx="7000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3786194" y="3500450"/>
            <a:ext cx="7000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857540" y="3500450"/>
            <a:ext cx="70009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15272" y="1000108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11,3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715272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5,7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786710" y="278605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7643834" y="3643314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19,4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715272" y="4500570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0,5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715272" y="5357826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7786710" y="6211669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928670"/>
            <a:ext cx="6858048" cy="685800"/>
          </a:xfrm>
        </p:spPr>
        <p:txBody>
          <a:bodyPr>
            <a:noAutofit/>
          </a:bodyPr>
          <a:lstStyle/>
          <a:p>
            <a:r>
              <a:rPr lang="ru-RU" sz="9600" i="1" dirty="0" smtClean="0"/>
              <a:t>Гиппарх.</a:t>
            </a:r>
            <a:endParaRPr lang="ru-RU" sz="9600" i="1" dirty="0"/>
          </a:p>
        </p:txBody>
      </p:sp>
      <p:pic>
        <p:nvPicPr>
          <p:cNvPr id="4" name="Рисунок 3" descr="fc4bc15b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717800"/>
            <a:ext cx="3403600" cy="414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103</TotalTime>
  <Words>342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Модульная</vt:lpstr>
      <vt:lpstr>Формула</vt:lpstr>
      <vt:lpstr>Слайд 1</vt:lpstr>
      <vt:lpstr>Устный счёт.</vt:lpstr>
      <vt:lpstr>Устный счёт.</vt:lpstr>
      <vt:lpstr>Слайд 4</vt:lpstr>
      <vt:lpstr>Решите уравнение:</vt:lpstr>
      <vt:lpstr>Слайд 6</vt:lpstr>
      <vt:lpstr>Вопрос:</vt:lpstr>
      <vt:lpstr>Слайд 8</vt:lpstr>
      <vt:lpstr>Слайд 9</vt:lpstr>
      <vt:lpstr>Космос в цифрах</vt:lpstr>
      <vt:lpstr>Слайд 11</vt:lpstr>
      <vt:lpstr>Слайд 12</vt:lpstr>
      <vt:lpstr>Слайд 13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Хорьков</dc:creator>
  <cp:lastModifiedBy>Павел Хорьков</cp:lastModifiedBy>
  <cp:revision>20</cp:revision>
  <dcterms:created xsi:type="dcterms:W3CDTF">2011-04-11T17:17:33Z</dcterms:created>
  <dcterms:modified xsi:type="dcterms:W3CDTF">2011-04-11T19:03:53Z</dcterms:modified>
</cp:coreProperties>
</file>