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jpe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5929330"/>
            <a:ext cx="6400800" cy="571504"/>
          </a:xfrm>
        </p:spPr>
        <p:txBody>
          <a:bodyPr/>
          <a:lstStyle/>
          <a:p>
            <a:r>
              <a:rPr lang="ru-RU" dirty="0" smtClean="0"/>
              <a:t>СПб СВУ, февраль 2014 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Математический калейдоскоп</a:t>
            </a:r>
            <a:endParaRPr lang="ru-RU" sz="4800" dirty="0"/>
          </a:p>
        </p:txBody>
      </p:sp>
      <p:pic>
        <p:nvPicPr>
          <p:cNvPr id="29698" name="Picture 2" descr="http://klub-drug.ru/wp-content/uploads/2014/01/matemat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49063">
            <a:off x="5781103" y="3579396"/>
            <a:ext cx="2582095" cy="2143140"/>
          </a:xfrm>
          <a:prstGeom prst="rect">
            <a:avLst/>
          </a:prstGeom>
          <a:noFill/>
        </p:spPr>
      </p:pic>
      <p:pic>
        <p:nvPicPr>
          <p:cNvPr id="29700" name="Picture 4" descr="http://dtc-academy.ru/wp-content/uploads/2012/09/%D0%BC%D0%B0%D1%82%D0%B5%D0%BC%D0%B0%D1%82%D0%B8%D0%BA%D1%83%D1%81-300x2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286124"/>
            <a:ext cx="3143272" cy="2420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Софизмы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572560" cy="314327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Софизм - умозаключение или рассуждение, обосновывающее какую-нибудь заведомую нелепость, абсурд или парадоксальное утверждение, противоречащее общепринятым представлениям. </a:t>
            </a:r>
          </a:p>
          <a:p>
            <a:pPr algn="just"/>
            <a:r>
              <a:rPr lang="ru-RU" sz="2400" dirty="0" smtClean="0"/>
              <a:t>Софизм основан на преднамеренном, сознательном нарушении правил логики. Каким бы ни был софизм, он всегда содержит одну или несколько замаскированных ошибок.</a:t>
            </a:r>
          </a:p>
          <a:p>
            <a:pPr lvl="0" algn="just"/>
            <a:endParaRPr lang="ru-RU" sz="2400" dirty="0" smtClean="0"/>
          </a:p>
        </p:txBody>
      </p:sp>
      <p:pic>
        <p:nvPicPr>
          <p:cNvPr id="1026" name="Picture 2" descr="http://s1.planeta.ru/i/351b8/1366219995192_rename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929066"/>
            <a:ext cx="4071966" cy="2392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dirty="0" smtClean="0"/>
              <a:t>Дважды два равно 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7772400" cy="4572000"/>
          </a:xfrm>
        </p:spPr>
        <p:txBody>
          <a:bodyPr/>
          <a:lstStyle/>
          <a:p>
            <a:r>
              <a:rPr lang="ru-RU" sz="2400" dirty="0" smtClean="0"/>
              <a:t>Пусть</a:t>
            </a: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928794" y="1571612"/>
          <a:ext cx="2575340" cy="642942"/>
        </p:xfrm>
        <a:graphic>
          <a:graphicData uri="http://schemas.openxmlformats.org/presentationml/2006/ole">
            <p:oleObj spid="_x0000_s27649" name="Формула" r:id="rId3" imgW="1562040" imgH="393480" progId="Equation.3">
              <p:embed/>
            </p:oleObj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928794" y="2214554"/>
          <a:ext cx="3222647" cy="3857652"/>
        </p:xfrm>
        <a:graphic>
          <a:graphicData uri="http://schemas.openxmlformats.org/presentationml/2006/ole">
            <p:oleObj spid="_x0000_s27651" name="Формула" r:id="rId4" imgW="1930400" imgH="2311400" progId="Equation.3">
              <p:embed/>
            </p:oleObj>
          </a:graphicData>
        </a:graphic>
      </p:graphicFrame>
      <p:pic>
        <p:nvPicPr>
          <p:cNvPr id="27654" name="Picture 6" descr="http://images.myshared.ru/107141/slide_2.jpg"/>
          <p:cNvPicPr>
            <a:picLocks noChangeAspect="1" noChangeArrowheads="1"/>
          </p:cNvPicPr>
          <p:nvPr/>
        </p:nvPicPr>
        <p:blipFill>
          <a:blip r:embed="rId5"/>
          <a:srcRect l="14687" t="5000" r="21562" b="9999"/>
          <a:stretch>
            <a:fillRect/>
          </a:stretch>
        </p:blipFill>
        <p:spPr bwMode="auto">
          <a:xfrm>
            <a:off x="5643570" y="1714488"/>
            <a:ext cx="3143264" cy="314324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Спичка вдвое длиннее телеграфного столба.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Пусть </a:t>
            </a:r>
            <a:r>
              <a:rPr lang="ru-RU" i="1" dirty="0" smtClean="0"/>
              <a:t>а</a:t>
            </a:r>
            <a:r>
              <a:rPr lang="ru-RU" dirty="0" smtClean="0"/>
              <a:t> дм – длина спички,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ru-RU" dirty="0" smtClean="0"/>
              <a:t>дм – длина столба.</a:t>
            </a:r>
          </a:p>
          <a:p>
            <a:pPr>
              <a:buNone/>
            </a:pPr>
            <a:r>
              <a:rPr lang="ru-RU" dirty="0" smtClean="0"/>
              <a:t>Имеем </a:t>
            </a:r>
            <a:r>
              <a:rPr lang="en-US" i="1" dirty="0" smtClean="0"/>
              <a:t>b – a = c, b = a + c.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Перемножим равенства </a:t>
            </a:r>
            <a:r>
              <a:rPr lang="en-US" i="1" dirty="0" smtClean="0"/>
              <a:t>b </a:t>
            </a:r>
            <a:r>
              <a:rPr lang="ru-RU" i="1" dirty="0" smtClean="0"/>
              <a:t>– </a:t>
            </a:r>
            <a:r>
              <a:rPr lang="en-US" i="1" dirty="0" smtClean="0"/>
              <a:t>a </a:t>
            </a:r>
            <a:r>
              <a:rPr lang="ru-RU" i="1" dirty="0" smtClean="0"/>
              <a:t>= </a:t>
            </a:r>
            <a:r>
              <a:rPr lang="en-US" i="1" dirty="0" smtClean="0"/>
              <a:t>c</a:t>
            </a:r>
            <a:r>
              <a:rPr lang="ru-RU" dirty="0" smtClean="0"/>
              <a:t> </a:t>
            </a:r>
            <a:r>
              <a:rPr lang="ru-RU" sz="2400" dirty="0" smtClean="0"/>
              <a:t>и</a:t>
            </a:r>
            <a:r>
              <a:rPr lang="ru-RU" dirty="0" smtClean="0"/>
              <a:t> </a:t>
            </a:r>
            <a:r>
              <a:rPr lang="en-US" i="1" dirty="0" smtClean="0"/>
              <a:t>b</a:t>
            </a:r>
            <a:r>
              <a:rPr lang="ru-RU" i="1" dirty="0" smtClean="0"/>
              <a:t> = </a:t>
            </a:r>
            <a:r>
              <a:rPr lang="en-US" i="1" dirty="0" smtClean="0"/>
              <a:t>a</a:t>
            </a:r>
            <a:r>
              <a:rPr lang="ru-RU" i="1" dirty="0" smtClean="0"/>
              <a:t> + </a:t>
            </a:r>
            <a:r>
              <a:rPr lang="en-US" i="1" dirty="0" smtClean="0"/>
              <a:t>c</a:t>
            </a:r>
            <a:r>
              <a:rPr lang="ru-RU" i="1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1000100" y="2857496"/>
          <a:ext cx="3171848" cy="1285884"/>
        </p:xfrm>
        <a:graphic>
          <a:graphicData uri="http://schemas.openxmlformats.org/presentationml/2006/ole">
            <p:oleObj spid="_x0000_s28673" name="Формула" r:id="rId3" imgW="1765300" imgH="711200" progId="Equation.3">
              <p:embed/>
            </p:oleObj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000101" y="4214818"/>
          <a:ext cx="857256" cy="346550"/>
        </p:xfrm>
        <a:graphic>
          <a:graphicData uri="http://schemas.openxmlformats.org/presentationml/2006/ole">
            <p:oleObj spid="_x0000_s28675" name="Формула" r:id="rId4" imgW="444114" imgH="177646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85918" y="4171898"/>
            <a:ext cx="636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, но </a:t>
            </a:r>
            <a:endParaRPr lang="ru-RU" sz="2000" dirty="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285984" y="4214818"/>
          <a:ext cx="3714776" cy="339331"/>
        </p:xfrm>
        <a:graphic>
          <a:graphicData uri="http://schemas.openxmlformats.org/presentationml/2006/ole">
            <p:oleObj spid="_x0000_s28677" name="Формула" r:id="rId5" imgW="1981200" imgH="177800" progId="Equation.3">
              <p:embed/>
            </p:oleObj>
          </a:graphicData>
        </a:graphic>
      </p:graphicFrame>
      <p:pic>
        <p:nvPicPr>
          <p:cNvPr id="11" name="Picture 4" descr="http://le-savchen.ucoz.ru/1/IMG_003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2857496"/>
            <a:ext cx="2384621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dirty="0" smtClean="0"/>
              <a:t>Единица равна нулю.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909762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х – а = 0</a:t>
            </a:r>
            <a:r>
              <a:rPr lang="ru-RU" dirty="0" smtClean="0"/>
              <a:t>. Разделим обе части уравнения на </a:t>
            </a:r>
            <a:r>
              <a:rPr lang="ru-RU" i="1" dirty="0" smtClean="0"/>
              <a:t>(х – а)</a:t>
            </a:r>
            <a:r>
              <a:rPr lang="ru-RU" dirty="0" smtClean="0"/>
              <a:t>, получаем:</a:t>
            </a:r>
          </a:p>
          <a:p>
            <a:pPr marL="0" indent="0">
              <a:buNone/>
            </a:pPr>
            <a:r>
              <a:rPr lang="ru-RU" i="1" dirty="0" smtClean="0"/>
              <a:t>(х – а) : (х – а) = 0: (х – а)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1 = 0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9698" name="Picture 2" descr="http://images.myshared.ru/431132/slide_5.jpg"/>
          <p:cNvPicPr>
            <a:picLocks noChangeAspect="1" noChangeArrowheads="1"/>
          </p:cNvPicPr>
          <p:nvPr/>
        </p:nvPicPr>
        <p:blipFill>
          <a:blip r:embed="rId2"/>
          <a:srcRect t="36459" r="61718" b="35416"/>
          <a:stretch>
            <a:fillRect/>
          </a:stretch>
        </p:blipFill>
        <p:spPr bwMode="auto">
          <a:xfrm>
            <a:off x="4000496" y="3357562"/>
            <a:ext cx="4429156" cy="2440556"/>
          </a:xfrm>
          <a:prstGeom prst="rect">
            <a:avLst/>
          </a:prstGeom>
          <a:noFill/>
        </p:spPr>
      </p:pic>
      <p:pic>
        <p:nvPicPr>
          <p:cNvPr id="29700" name="Picture 4" descr="http://i.absurdopedia.net/thumb/a/a0/0%3D1_(%D0%9C%D1%83%D0%BD%D0%BA).jpg/400px-0%3D1_(%D0%9C%D1%83%D0%BD%D0%BA).jpg"/>
          <p:cNvPicPr>
            <a:picLocks noChangeAspect="1" noChangeArrowheads="1"/>
          </p:cNvPicPr>
          <p:nvPr/>
        </p:nvPicPr>
        <p:blipFill>
          <a:blip r:embed="rId3"/>
          <a:srcRect b="1544"/>
          <a:stretch>
            <a:fillRect/>
          </a:stretch>
        </p:blipFill>
        <p:spPr bwMode="auto">
          <a:xfrm>
            <a:off x="1357290" y="3286124"/>
            <a:ext cx="2500330" cy="318794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dirty="0" smtClean="0"/>
              <a:t>Установите закономерность.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4643470" cy="41243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) 1, 4, 9, 16, 25, 36, 49, </a:t>
            </a:r>
            <a:r>
              <a:rPr lang="ru-RU" dirty="0" smtClean="0"/>
              <a:t>…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2, 12, 22, 32, 42, </a:t>
            </a:r>
            <a:r>
              <a:rPr lang="ru-RU" dirty="0" smtClean="0"/>
              <a:t>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1, 8, 27, 64, 125, </a:t>
            </a:r>
            <a:r>
              <a:rPr lang="ru-RU" dirty="0" smtClean="0"/>
              <a:t>…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3, 9, 12, 15, 18, 21, </a:t>
            </a:r>
            <a:r>
              <a:rPr lang="ru-RU" dirty="0" smtClean="0"/>
              <a:t>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3)1, 3, 2, 4, 5, 7, 6, 8, </a:t>
            </a:r>
            <a:r>
              <a:rPr lang="ru-RU" dirty="0" smtClean="0"/>
              <a:t>…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2, 5, 4, 10, 6, 15, 8, 20, 10, 25, </a:t>
            </a:r>
            <a:r>
              <a:rPr lang="ru-RU" dirty="0" smtClean="0"/>
              <a:t>…</a:t>
            </a:r>
            <a:endParaRPr lang="ru-RU" dirty="0" smtClean="0"/>
          </a:p>
        </p:txBody>
      </p:sp>
      <p:pic>
        <p:nvPicPr>
          <p:cNvPr id="44034" name="Picture 2" descr="http://lib.rus.ec/i/79/465079/_74.jpg"/>
          <p:cNvPicPr>
            <a:picLocks noChangeAspect="1" noChangeArrowheads="1"/>
          </p:cNvPicPr>
          <p:nvPr/>
        </p:nvPicPr>
        <p:blipFill>
          <a:blip r:embed="rId2"/>
          <a:srcRect l="55000"/>
          <a:stretch>
            <a:fillRect/>
          </a:stretch>
        </p:blipFill>
        <p:spPr bwMode="auto">
          <a:xfrm>
            <a:off x="5715008" y="1857364"/>
            <a:ext cx="2928928" cy="3022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Геометрический конкурс. </a:t>
            </a:r>
            <a:br>
              <a:rPr lang="ru-RU" dirty="0" smtClean="0"/>
            </a:br>
            <a:r>
              <a:rPr lang="ru-RU" dirty="0" smtClean="0"/>
              <a:t>Кто быстрее.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6215106" cy="5072098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Равнобедренный треугольник, основание которого равно боковой стороне, является…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Это </a:t>
            </a:r>
            <a:r>
              <a:rPr lang="ru-RU" dirty="0" smtClean="0"/>
              <a:t>название происходит от двух латинских слов «дважды» и «секу</a:t>
            </a:r>
            <a:r>
              <a:rPr lang="ru-RU" dirty="0" smtClean="0"/>
              <a:t>», буквально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«рассекающиеся на две части». О чем идет речь?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 smtClean="0"/>
              <a:t>каком треугольнике все высоты пересекаются в вершине треугольника?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 smtClean="0"/>
              <a:t>треугольнике её нет.  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6082" name="Picture 2" descr="http://didaktica.ru/uploads/posts/2011-11/1322416709_1f40303a42384735413a3839-2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242567" y="2754278"/>
            <a:ext cx="4790502" cy="2416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277</Words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Справедливость</vt:lpstr>
      <vt:lpstr>Формула</vt:lpstr>
      <vt:lpstr>Математический калейдоскоп</vt:lpstr>
      <vt:lpstr>Софизмы</vt:lpstr>
      <vt:lpstr>Дважды два равно 5.</vt:lpstr>
      <vt:lpstr>Спичка вдвое длиннее телеграфного столба.</vt:lpstr>
      <vt:lpstr>Единица равна нулю.</vt:lpstr>
      <vt:lpstr>Установите закономерность. </vt:lpstr>
      <vt:lpstr>Геометрический конкурс.  Кто быстрее.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калейдоскоп</dc:title>
  <cp:lastModifiedBy>Vlad</cp:lastModifiedBy>
  <cp:revision>7</cp:revision>
  <dcterms:modified xsi:type="dcterms:W3CDTF">2014-02-11T11:32:29Z</dcterms:modified>
</cp:coreProperties>
</file>