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6897-92F0-4BA1-BBED-5FB398A25906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1952-8500-4687-AE03-58E14C8F60C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6897-92F0-4BA1-BBED-5FB398A25906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1952-8500-4687-AE03-58E14C8F60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6897-92F0-4BA1-BBED-5FB398A25906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1952-8500-4687-AE03-58E14C8F60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6897-92F0-4BA1-BBED-5FB398A25906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1952-8500-4687-AE03-58E14C8F60C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6897-92F0-4BA1-BBED-5FB398A25906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1952-8500-4687-AE03-58E14C8F60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6897-92F0-4BA1-BBED-5FB398A25906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1952-8500-4687-AE03-58E14C8F60C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6897-92F0-4BA1-BBED-5FB398A25906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1952-8500-4687-AE03-58E14C8F60C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6897-92F0-4BA1-BBED-5FB398A25906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1952-8500-4687-AE03-58E14C8F60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6897-92F0-4BA1-BBED-5FB398A25906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1952-8500-4687-AE03-58E14C8F60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6897-92F0-4BA1-BBED-5FB398A25906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1952-8500-4687-AE03-58E14C8F60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6897-92F0-4BA1-BBED-5FB398A25906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1952-8500-4687-AE03-58E14C8F60C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AFC6897-92F0-4BA1-BBED-5FB398A25906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76E1952-8500-4687-AE03-58E14C8F60C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5733256"/>
            <a:ext cx="6440760" cy="694928"/>
          </a:xfrm>
        </p:spPr>
        <p:txBody>
          <a:bodyPr/>
          <a:lstStyle/>
          <a:p>
            <a:pPr algn="r"/>
            <a:r>
              <a:rPr lang="ru-RU" dirty="0" smtClean="0"/>
              <a:t>Новакова Л.А.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412776"/>
            <a:ext cx="7920880" cy="2520280"/>
          </a:xfrm>
        </p:spPr>
        <p:txBody>
          <a:bodyPr>
            <a:noAutofit/>
          </a:bodyPr>
          <a:lstStyle/>
          <a:p>
            <a:pPr algn="ctr">
              <a:lnSpc>
                <a:spcPct val="105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sz="4400" b="1" u="sng" cap="all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решение систем уравнений способом сложения</a:t>
            </a:r>
            <a:r>
              <a:rPr lang="ru-RU" sz="2400" dirty="0">
                <a:ea typeface="Calibri"/>
                <a:cs typeface="Times New Roman"/>
              </a:rPr>
              <a:t/>
            </a:r>
            <a:br>
              <a:rPr lang="ru-RU" sz="2400" dirty="0">
                <a:ea typeface="Calibri"/>
                <a:cs typeface="Times New Roman"/>
              </a:rPr>
            </a:b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91755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9353" y="404664"/>
            <a:ext cx="35248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Подведём итоги</a:t>
            </a:r>
            <a:endParaRPr lang="ru-RU" sz="36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346892"/>
            <a:ext cx="871296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5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– Как  алгебраически  найти  координаты  точки  пересечения  двух  прямых?</a:t>
            </a:r>
            <a:endParaRPr lang="ru-RU" sz="1600" b="1" dirty="0" smtClean="0">
              <a:solidFill>
                <a:srgbClr val="C00000"/>
              </a:solidFill>
              <a:effectLst/>
              <a:latin typeface="Calibri"/>
              <a:ea typeface="Calibri"/>
              <a:cs typeface="Times New Roman"/>
            </a:endParaRPr>
          </a:p>
          <a:p>
            <a:pPr marL="342900" indent="-342900">
              <a:lnSpc>
                <a:spcPct val="10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– Что называется решением системы линейных уравнений?</a:t>
            </a:r>
            <a:endParaRPr lang="ru-RU" sz="1600" b="1" dirty="0" smtClean="0">
              <a:solidFill>
                <a:srgbClr val="C00000"/>
              </a:solidFill>
              <a:effectLst/>
              <a:latin typeface="Calibri"/>
              <a:ea typeface="Calibri"/>
              <a:cs typeface="Times New Roman"/>
            </a:endParaRPr>
          </a:p>
          <a:p>
            <a:pPr marL="342900" indent="-342900">
              <a:lnSpc>
                <a:spcPct val="10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– В чем заключается способ сложения при решении систем уравнений?</a:t>
            </a:r>
            <a:endParaRPr lang="ru-RU" sz="1600" b="1" dirty="0" smtClean="0">
              <a:solidFill>
                <a:srgbClr val="C00000"/>
              </a:solidFill>
              <a:effectLst/>
              <a:latin typeface="Calibri"/>
              <a:ea typeface="Calibri"/>
              <a:cs typeface="Times New Roman"/>
            </a:endParaRPr>
          </a:p>
          <a:p>
            <a:pPr marL="342900" indent="-342900">
              <a:lnSpc>
                <a:spcPct val="10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– Сколько решений может иметь система линейных уравнений?</a:t>
            </a:r>
            <a:endParaRPr lang="ru-RU" sz="1600" b="1" dirty="0" smtClean="0">
              <a:solidFill>
                <a:srgbClr val="C00000"/>
              </a:solidFill>
              <a:effectLst/>
              <a:latin typeface="Calibri"/>
              <a:ea typeface="Calibri"/>
              <a:cs typeface="Times New Roman"/>
            </a:endParaRPr>
          </a:p>
          <a:p>
            <a:pPr marL="342900" indent="-342900">
              <a:lnSpc>
                <a:spcPct val="10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– Как графически определить количество решений системы уравнений?</a:t>
            </a:r>
            <a:endParaRPr lang="ru-RU" sz="1600" b="1" dirty="0" smtClean="0">
              <a:solidFill>
                <a:srgbClr val="C00000"/>
              </a:solidFill>
              <a:effectLst/>
              <a:latin typeface="Calibri"/>
              <a:ea typeface="Calibri"/>
              <a:cs typeface="Times New Roman"/>
            </a:endParaRPr>
          </a:p>
          <a:p>
            <a:pPr marL="342900" indent="-342900">
              <a:lnSpc>
                <a:spcPct val="10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– Как определить с помощью способа сложения, что система уравнений не имеет решений? Имеет бесконечно много решений?</a:t>
            </a:r>
            <a:endParaRPr lang="ru-RU" sz="1600" b="1" dirty="0">
              <a:solidFill>
                <a:srgbClr val="C0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19320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49685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u="sng" dirty="0" smtClean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Домашнее задание: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772816"/>
            <a:ext cx="54361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u="sng" dirty="0" smtClean="0">
                <a:effectLst/>
                <a:latin typeface="Times New Roman"/>
                <a:ea typeface="Calibri"/>
              </a:rPr>
              <a:t>№ 639 (б, г, е), 640 (б, г, е).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53946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75856" y="100189"/>
            <a:ext cx="28083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Устная работа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561921"/>
            <a:ext cx="8748464" cy="369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>
              <a:lnSpc>
                <a:spcPct val="10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1. Выясните, является ли пара чисел (–1; 1) решением системы уравнений:</a:t>
            </a:r>
            <a:endParaRPr lang="ru-RU" sz="1400" b="1" dirty="0">
              <a:solidFill>
                <a:srgbClr val="0070C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462" b="13036"/>
          <a:stretch/>
        </p:blipFill>
        <p:spPr bwMode="auto">
          <a:xfrm>
            <a:off x="683568" y="1019166"/>
            <a:ext cx="2319285" cy="1257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921" b="19621"/>
          <a:stretch/>
        </p:blipFill>
        <p:spPr bwMode="auto">
          <a:xfrm>
            <a:off x="661621" y="2276871"/>
            <a:ext cx="1985393" cy="1080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4" r="79850"/>
          <a:stretch/>
        </p:blipFill>
        <p:spPr bwMode="auto">
          <a:xfrm>
            <a:off x="665666" y="3501008"/>
            <a:ext cx="1985394" cy="1080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810" b="17152"/>
          <a:stretch/>
        </p:blipFill>
        <p:spPr bwMode="auto">
          <a:xfrm>
            <a:off x="749086" y="4797152"/>
            <a:ext cx="2188247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779912" y="1311905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79912" y="2416532"/>
            <a:ext cx="8066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91388" y="3593530"/>
            <a:ext cx="8066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77939" y="4941167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67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75856" y="100189"/>
            <a:ext cx="28083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Устная работа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63747" y="623409"/>
            <a:ext cx="3916265" cy="4007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28600" algn="just">
              <a:lnSpc>
                <a:spcPct val="105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20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2. Решите систему уравнений:</a:t>
            </a:r>
            <a:endParaRPr lang="ru-RU" sz="1600" b="1" dirty="0">
              <a:solidFill>
                <a:srgbClr val="0070C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916458" y="1092780"/>
            <a:ext cx="3511526" cy="5576580"/>
            <a:chOff x="916458" y="1092780"/>
            <a:chExt cx="2219720" cy="4141979"/>
          </a:xfrm>
        </p:grpSpPr>
        <p:pic>
          <p:nvPicPr>
            <p:cNvPr id="2052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3130" b="18445"/>
            <a:stretch/>
          </p:blipFill>
          <p:spPr bwMode="auto">
            <a:xfrm>
              <a:off x="1075353" y="1092780"/>
              <a:ext cx="1901931" cy="7885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3" name="Picture 5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2296" b="18445"/>
            <a:stretch/>
          </p:blipFill>
          <p:spPr bwMode="auto">
            <a:xfrm>
              <a:off x="1075353" y="2210039"/>
              <a:ext cx="1995926" cy="7885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4" name="Picture 6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88" r="77822"/>
            <a:stretch/>
          </p:blipFill>
          <p:spPr bwMode="auto">
            <a:xfrm>
              <a:off x="916458" y="3327298"/>
              <a:ext cx="2219720" cy="7811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5" name="Picture 7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2296" b="17508"/>
            <a:stretch/>
          </p:blipFill>
          <p:spPr bwMode="auto">
            <a:xfrm>
              <a:off x="1075353" y="4437112"/>
              <a:ext cx="1995926" cy="7976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9" name="TextBox 8"/>
          <p:cNvSpPr txBox="1"/>
          <p:nvPr/>
        </p:nvSpPr>
        <p:spPr>
          <a:xfrm>
            <a:off x="4918656" y="1356967"/>
            <a:ext cx="1118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(-1; -2)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57849" y="4386701"/>
            <a:ext cx="979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(-2; 1)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41170" y="5901567"/>
            <a:ext cx="996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(1; 0)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57849" y="2871834"/>
            <a:ext cx="979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(1; -2)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159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9" grpId="0"/>
      <p:bldP spid="11" grpId="0"/>
      <p:bldP spid="12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836712"/>
            <a:ext cx="2001894" cy="100811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555776" y="215531"/>
            <a:ext cx="4003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Решим систему уравнений: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1916832"/>
            <a:ext cx="7848872" cy="72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05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2000" b="1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1) Нельзя подобрать два таких числа, подстановка которых в одинаковые выражения </a:t>
            </a:r>
            <a:r>
              <a:rPr lang="ru-RU" sz="2000" b="1" dirty="0" err="1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дает</a:t>
            </a:r>
            <a:r>
              <a:rPr lang="ru-RU" sz="2000" b="1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 разные значения.</a:t>
            </a:r>
            <a:endParaRPr lang="ru-RU" sz="1600" b="1" dirty="0">
              <a:solidFill>
                <a:srgbClr val="C0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2960948"/>
            <a:ext cx="7848872" cy="72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05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2000" b="1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2) При построении получаются две параллельные прямые, то есть система не имеет решений.</a:t>
            </a:r>
            <a:endParaRPr lang="ru-RU" sz="1600" b="1" dirty="0">
              <a:solidFill>
                <a:srgbClr val="C0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7534" y="4005064"/>
            <a:ext cx="798896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>
              <a:lnSpc>
                <a:spcPct val="105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2000" b="1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3) Если найти разность левых и правых частей уравнений, то получим равенство 0 = 4, которое является неверным, что говорит о том, что система решений не имеет.</a:t>
            </a:r>
            <a:endParaRPr lang="ru-RU" sz="1600" b="1" dirty="0">
              <a:solidFill>
                <a:srgbClr val="C0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07387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7442" y="1916832"/>
            <a:ext cx="1326694" cy="85768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555776" y="215531"/>
            <a:ext cx="4003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Решим систему уравнений: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1297442" y="847274"/>
            <a:ext cx="1851129" cy="830997"/>
            <a:chOff x="1297442" y="847274"/>
            <a:chExt cx="1851129" cy="830997"/>
          </a:xfrm>
        </p:grpSpPr>
        <p:sp>
          <p:nvSpPr>
            <p:cNvPr id="4" name="Левая фигурная скобка 3"/>
            <p:cNvSpPr/>
            <p:nvPr/>
          </p:nvSpPr>
          <p:spPr>
            <a:xfrm>
              <a:off x="1297442" y="847274"/>
              <a:ext cx="322230" cy="830997"/>
            </a:xfrm>
            <a:prstGeom prst="leftBrac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482730" y="847274"/>
              <a:ext cx="166584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4x – 2y = 6 </a:t>
              </a:r>
              <a:endPara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sz="24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2x – y = 3</a:t>
              </a:r>
              <a:endPara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1029752" y="2920075"/>
            <a:ext cx="7920880" cy="964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05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b="1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1) Очевидно, что какие бы пары чисел, являющихся решениями первого уравнения, мы ни нашли, они будут служить и решениями второго уравнения, поскольку эти уравнения одинаковые.</a:t>
            </a:r>
            <a:endParaRPr lang="ru-RU" sz="1400" b="1" dirty="0">
              <a:solidFill>
                <a:srgbClr val="C0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29752" y="4015556"/>
            <a:ext cx="7920880" cy="964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05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b="1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2) С геометрической точки зрения уравнения, входящие в систему, задают одну и ту же прямую (то есть прямые совпадают), поэтому система имеет бесконечно много решений.</a:t>
            </a:r>
            <a:endParaRPr lang="ru-RU" sz="1400" b="1" dirty="0">
              <a:solidFill>
                <a:srgbClr val="C0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43608" y="5111037"/>
            <a:ext cx="7934735" cy="67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05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b="1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3) Если найти разность левых и правых частей уравнений, то получим числовое равенство 0 = 0, которое является верным.</a:t>
            </a:r>
            <a:endParaRPr lang="ru-RU" sz="1400" b="1" dirty="0">
              <a:solidFill>
                <a:srgbClr val="C0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48571" y="847274"/>
            <a:ext cx="67999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</a:t>
            </a:r>
            <a:endParaRPr lang="en-US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612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0"/>
            <a:ext cx="7297583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ctr">
              <a:lnSpc>
                <a:spcPct val="105000"/>
              </a:lnSpc>
              <a:spcBef>
                <a:spcPts val="300"/>
              </a:spcBef>
              <a:spcAft>
                <a:spcPts val="600"/>
              </a:spcAft>
            </a:pPr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три возможных случая, возникающие при решении систем уравнений:</a:t>
            </a:r>
            <a:endParaRPr lang="ru-RU" b="1" dirty="0">
              <a:solidFill>
                <a:srgbClr val="FF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788367"/>
            <a:ext cx="2160240" cy="200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0264" y="789340"/>
            <a:ext cx="2160333" cy="2005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5497" y="788367"/>
            <a:ext cx="2160240" cy="200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56426" y="2704083"/>
            <a:ext cx="2286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effectLst/>
                <a:latin typeface="Times New Roman"/>
                <a:ea typeface="Calibri"/>
              </a:rPr>
              <a:t>Если прямые пересекаются, то система уравнений </a:t>
            </a:r>
            <a:br>
              <a:rPr lang="ru-RU" dirty="0" smtClean="0">
                <a:effectLst/>
                <a:latin typeface="Times New Roman"/>
                <a:ea typeface="Calibri"/>
              </a:rPr>
            </a:br>
            <a:r>
              <a:rPr lang="ru-RU" dirty="0" smtClean="0">
                <a:effectLst/>
                <a:latin typeface="Times New Roman"/>
                <a:ea typeface="Calibri"/>
              </a:rPr>
              <a:t>имеет единственное </a:t>
            </a:r>
            <a:br>
              <a:rPr lang="ru-RU" dirty="0" smtClean="0">
                <a:effectLst/>
                <a:latin typeface="Times New Roman"/>
                <a:ea typeface="Calibri"/>
              </a:rPr>
            </a:br>
            <a:r>
              <a:rPr lang="ru-RU" dirty="0" smtClean="0">
                <a:effectLst/>
                <a:latin typeface="Times New Roman"/>
                <a:ea typeface="Calibri"/>
              </a:rPr>
              <a:t>решение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94144" y="2704083"/>
            <a:ext cx="21489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effectLst/>
                <a:latin typeface="Times New Roman"/>
                <a:ea typeface="Calibri"/>
              </a:rPr>
              <a:t>Если прямые параллельны, то система уравнений </a:t>
            </a:r>
            <a:br>
              <a:rPr lang="ru-RU" dirty="0" smtClean="0">
                <a:effectLst/>
                <a:latin typeface="Times New Roman"/>
                <a:ea typeface="Calibri"/>
              </a:rPr>
            </a:br>
            <a:r>
              <a:rPr lang="ru-RU" dirty="0" smtClean="0">
                <a:effectLst/>
                <a:latin typeface="Times New Roman"/>
                <a:ea typeface="Calibri"/>
              </a:rPr>
              <a:t>не имеет решений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35497" y="2704083"/>
            <a:ext cx="245481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effectLst/>
                <a:latin typeface="Times New Roman"/>
                <a:ea typeface="Calibri"/>
              </a:rPr>
              <a:t>Если прямые совпадают, то система уравнений имеет бесконечно много </a:t>
            </a:r>
            <a:br>
              <a:rPr lang="ru-RU" dirty="0" smtClean="0">
                <a:effectLst/>
                <a:latin typeface="Times New Roman"/>
                <a:ea typeface="Calibri"/>
              </a:rPr>
            </a:br>
            <a:r>
              <a:rPr lang="ru-RU" dirty="0" smtClean="0">
                <a:effectLst/>
                <a:latin typeface="Times New Roman"/>
                <a:ea typeface="Calibri"/>
              </a:rPr>
              <a:t>решений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4157359"/>
            <a:ext cx="297894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>
              <a:spcBef>
                <a:spcPts val="300"/>
              </a:spcBef>
            </a:pPr>
            <a:r>
              <a:rPr lang="ru-RU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1) Если после сложения левых и правых частей уравнений системы получили уравнение </a:t>
            </a:r>
            <a:r>
              <a:rPr lang="ru-RU" i="1" dirty="0" err="1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kx</a:t>
            </a:r>
            <a:r>
              <a:rPr lang="ru-RU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 = </a:t>
            </a:r>
            <a:r>
              <a:rPr lang="ru-RU" i="1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b</a:t>
            </a:r>
            <a:r>
              <a:rPr lang="ru-RU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, в котором </a:t>
            </a:r>
            <a:r>
              <a:rPr lang="ru-RU" i="1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k</a:t>
            </a:r>
            <a:r>
              <a:rPr lang="ru-RU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 ≠ 0, то система имеет одно решение.</a:t>
            </a:r>
            <a:endParaRPr lang="ru-RU" sz="1400" dirty="0">
              <a:solidFill>
                <a:srgbClr val="C0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0462" y="4157359"/>
            <a:ext cx="2732370" cy="21150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>
              <a:lnSpc>
                <a:spcPct val="105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2) Если после сложения левых и правых частей уравнений системы получили неверное числовое равенство, то система решений не имеет.</a:t>
            </a:r>
            <a:endParaRPr lang="ru-RU" sz="1400" dirty="0">
              <a:solidFill>
                <a:srgbClr val="C0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943052" y="4196900"/>
            <a:ext cx="2877419" cy="2128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>
              <a:lnSpc>
                <a:spcPct val="105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3) Если после сложения левых и правых частей уравнений системы получили верное числовое равенство, то система имеет бесконечно много решений.</a:t>
            </a:r>
            <a:endParaRPr lang="ru-RU" sz="1400" dirty="0">
              <a:solidFill>
                <a:srgbClr val="C0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0952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79512" y="517322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effectLst/>
                <a:latin typeface="Times New Roman"/>
                <a:ea typeface="Calibri"/>
              </a:rPr>
              <a:t>С помощью графиков выясните, сколько решений имеет система уравнений: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4111" name="Picture 1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819"/>
          <a:stretch/>
        </p:blipFill>
        <p:spPr bwMode="auto">
          <a:xfrm>
            <a:off x="323527" y="1484784"/>
            <a:ext cx="8362804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114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0"/>
            <a:ext cx="8892480" cy="67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>
              <a:lnSpc>
                <a:spcPct val="105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Не выполняя построения, определите, как расположены графики уравнений системы, и сделайте вывод относительно числа </a:t>
            </a:r>
            <a:r>
              <a:rPr lang="ru-RU" b="1" dirty="0" err="1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ее</a:t>
            </a:r>
            <a:r>
              <a:rPr lang="ru-RU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 решений:</a:t>
            </a:r>
            <a:endParaRPr lang="ru-RU" sz="1400" b="1" dirty="0">
              <a:solidFill>
                <a:srgbClr val="0070C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6" r="48047"/>
          <a:stretch/>
        </p:blipFill>
        <p:spPr bwMode="auto">
          <a:xfrm>
            <a:off x="109642" y="1628800"/>
            <a:ext cx="8747328" cy="3332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686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6218" y="188640"/>
            <a:ext cx="4311565" cy="4624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28600" algn="ctr">
              <a:lnSpc>
                <a:spcPct val="105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Решите систему уравнений:</a:t>
            </a:r>
            <a:endParaRPr lang="ru-RU" b="1" dirty="0">
              <a:solidFill>
                <a:srgbClr val="0070C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4" r="44777"/>
          <a:stretch/>
        </p:blipFill>
        <p:spPr bwMode="auto">
          <a:xfrm>
            <a:off x="448153" y="1484784"/>
            <a:ext cx="8247691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580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141</TotalTime>
  <Words>466</Words>
  <Application>Microsoft Office PowerPoint</Application>
  <PresentationFormat>Экран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решение систем уравнений способом сложения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систем уравнений способом сложения</dc:title>
  <dc:creator>Учитель</dc:creator>
  <cp:lastModifiedBy>Учитель</cp:lastModifiedBy>
  <cp:revision>12</cp:revision>
  <dcterms:created xsi:type="dcterms:W3CDTF">2014-03-04T12:16:03Z</dcterms:created>
  <dcterms:modified xsi:type="dcterms:W3CDTF">2014-03-04T14:37:52Z</dcterms:modified>
</cp:coreProperties>
</file>