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56" r:id="rId2"/>
    <p:sldId id="421" r:id="rId3"/>
    <p:sldId id="402" r:id="rId4"/>
    <p:sldId id="422" r:id="rId5"/>
    <p:sldId id="423" r:id="rId6"/>
    <p:sldId id="424" r:id="rId7"/>
    <p:sldId id="425" r:id="rId8"/>
    <p:sldId id="426" r:id="rId9"/>
    <p:sldId id="427" r:id="rId10"/>
    <p:sldId id="428" r:id="rId11"/>
    <p:sldId id="429" r:id="rId12"/>
    <p:sldId id="408" r:id="rId13"/>
    <p:sldId id="409" r:id="rId14"/>
    <p:sldId id="431" r:id="rId15"/>
    <p:sldId id="432" r:id="rId16"/>
    <p:sldId id="433" r:id="rId17"/>
    <p:sldId id="411" r:id="rId18"/>
    <p:sldId id="412" r:id="rId19"/>
    <p:sldId id="437" r:id="rId20"/>
    <p:sldId id="413" r:id="rId21"/>
    <p:sldId id="434" r:id="rId22"/>
    <p:sldId id="435" r:id="rId23"/>
    <p:sldId id="436" r:id="rId24"/>
    <p:sldId id="343" r:id="rId25"/>
    <p:sldId id="324" r:id="rId26"/>
    <p:sldId id="325" r:id="rId27"/>
    <p:sldId id="41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421" autoAdjust="0"/>
  </p:normalViewPr>
  <p:slideViewPr>
    <p:cSldViewPr>
      <p:cViewPr>
        <p:scale>
          <a:sx n="68" d="100"/>
          <a:sy n="68" d="100"/>
        </p:scale>
        <p:origin x="-1362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B3D9C-D886-4419-9CCC-E31E1FFE7B06}" type="datetimeFigureOut">
              <a:rPr lang="ru-RU" smtClean="0"/>
              <a:pPr/>
              <a:t>09.03.2014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7E4B2-CC4E-4121-9DFD-35A585B5D0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7E4B2-CC4E-4121-9DFD-35A585B5D0F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009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264197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48478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99"/>
                </a:solidFill>
              </a:defRPr>
            </a:lvl1pPr>
          </a:lstStyle>
          <a:p>
            <a:r>
              <a:rPr lang="ru-RU" smtClean="0"/>
              <a:t>08.02.2014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0099"/>
                </a:solidFill>
              </a:defRPr>
            </a:lvl1pPr>
          </a:lstStyle>
          <a:p>
            <a:r>
              <a:rPr lang="ru-RU" dirty="0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0099"/>
                </a:solidFill>
              </a:defRPr>
            </a:lvl1pPr>
          </a:lstStyle>
          <a:p>
            <a:fld id="{8CAF2FE9-46CF-4C01-91FA-C4FB1EA098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 dir="ru"/>
  </p:transition>
  <p:hf hdr="0"/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rgbClr val="C00000"/>
          </a:solidFill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7.xml"/><Relationship Id="rId18" Type="http://schemas.openxmlformats.org/officeDocument/2006/relationships/slide" Target="slide22.xml"/><Relationship Id="rId3" Type="http://schemas.openxmlformats.org/officeDocument/2006/relationships/image" Target="../media/image2.jpeg"/><Relationship Id="rId21" Type="http://schemas.openxmlformats.org/officeDocument/2006/relationships/slide" Target="slide27.xml"/><Relationship Id="rId7" Type="http://schemas.openxmlformats.org/officeDocument/2006/relationships/slide" Target="slide8.xml"/><Relationship Id="rId12" Type="http://schemas.openxmlformats.org/officeDocument/2006/relationships/slide" Target="slide14.xml"/><Relationship Id="rId17" Type="http://schemas.openxmlformats.org/officeDocument/2006/relationships/slide" Target="slide21.xml"/><Relationship Id="rId2" Type="http://schemas.openxmlformats.org/officeDocument/2006/relationships/notesSlide" Target="../notesSlides/notesSlide1.xml"/><Relationship Id="rId16" Type="http://schemas.openxmlformats.org/officeDocument/2006/relationships/slide" Target="slide20.xml"/><Relationship Id="rId20" Type="http://schemas.openxmlformats.org/officeDocument/2006/relationships/slide" Target="slide24.xml"/><Relationship Id="rId1" Type="http://schemas.openxmlformats.org/officeDocument/2006/relationships/slideLayout" Target="../slideLayouts/slideLayout4.xml"/><Relationship Id="rId6" Type="http://schemas.openxmlformats.org/officeDocument/2006/relationships/slide" Target="slide7.xml"/><Relationship Id="rId11" Type="http://schemas.openxmlformats.org/officeDocument/2006/relationships/slide" Target="slide13.xml"/><Relationship Id="rId5" Type="http://schemas.openxmlformats.org/officeDocument/2006/relationships/slide" Target="slide6.xml"/><Relationship Id="rId15" Type="http://schemas.openxmlformats.org/officeDocument/2006/relationships/slide" Target="slide19.xml"/><Relationship Id="rId10" Type="http://schemas.openxmlformats.org/officeDocument/2006/relationships/slide" Target="slide12.xml"/><Relationship Id="rId19" Type="http://schemas.openxmlformats.org/officeDocument/2006/relationships/slide" Target="slide23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8.xml"/><Relationship Id="rId22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Глава 9. Элементы математической статистики, комбинаторики и теории вероятностей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§54. Случайные события и их вероятности</a:t>
            </a:r>
          </a:p>
          <a:p>
            <a:r>
              <a:rPr lang="ru-RU" dirty="0" smtClean="0"/>
              <a:t>2.ПРОИЗВЕДЕНИЕ СОБЫТИЙ. </a:t>
            </a:r>
            <a:br>
              <a:rPr lang="ru-RU" dirty="0" smtClean="0"/>
            </a:br>
            <a:r>
              <a:rPr lang="ru-RU" dirty="0" smtClean="0"/>
              <a:t>ВЕРОЯТНОСТЬ СУММЫ ДВУХ СОБЫТИЙ. </a:t>
            </a:r>
            <a:br>
              <a:rPr lang="ru-RU" dirty="0" smtClean="0"/>
            </a:br>
            <a:r>
              <a:rPr lang="ru-RU" smtClean="0"/>
              <a:t>НЕЗАВИСИМОСТЬ </a:t>
            </a:r>
            <a:r>
              <a:rPr lang="ru-RU" smtClean="0"/>
              <a:t>СОБЫТИЙ.</a:t>
            </a:r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примера 3г)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763" indent="-4763" algn="just">
              <a:lnSpc>
                <a:spcPct val="80000"/>
              </a:lnSpc>
              <a:buNone/>
            </a:pPr>
            <a:r>
              <a:rPr lang="ru-RU" dirty="0" smtClean="0"/>
              <a:t>Пример 3. </a:t>
            </a:r>
          </a:p>
          <a:p>
            <a:pPr marL="4763" indent="-4763" algn="just">
              <a:lnSpc>
                <a:spcPct val="80000"/>
              </a:lnSpc>
              <a:buNone/>
            </a:pPr>
            <a:r>
              <a:rPr lang="ru-RU" u="sng" dirty="0" smtClean="0">
                <a:solidFill>
                  <a:srgbClr val="C00000"/>
                </a:solidFill>
              </a:rPr>
              <a:t>Дать описание произведения АВ  событий  А и В, если:</a:t>
            </a:r>
          </a:p>
          <a:p>
            <a:pPr marL="4763" indent="-4763" algn="just">
              <a:lnSpc>
                <a:spcPct val="80000"/>
              </a:lnSpc>
              <a:buNone/>
            </a:pPr>
            <a:r>
              <a:rPr lang="ru-RU" dirty="0" smtClean="0"/>
              <a:t>г) А — случайно выбранное двузначное число четно; </a:t>
            </a:r>
            <a:br>
              <a:rPr lang="ru-RU" dirty="0" smtClean="0"/>
            </a:br>
            <a:r>
              <a:rPr lang="ru-RU" dirty="0" smtClean="0"/>
              <a:t>В — случайно выбранное двузначное число делится на 11.</a:t>
            </a:r>
          </a:p>
          <a:p>
            <a:pPr marL="4763" indent="-4763" algn="just">
              <a:lnSpc>
                <a:spcPct val="80000"/>
              </a:lnSpc>
              <a:buNone/>
            </a:pPr>
            <a:r>
              <a:rPr lang="ru-RU" u="sng" dirty="0" smtClean="0">
                <a:solidFill>
                  <a:srgbClr val="C00000"/>
                </a:solidFill>
              </a:rPr>
              <a:t>Решение: </a:t>
            </a:r>
          </a:p>
          <a:p>
            <a:pPr marL="4763" indent="-4763" algn="just">
              <a:lnSpc>
                <a:spcPct val="80000"/>
              </a:lnSpc>
              <a:buNone/>
            </a:pPr>
            <a:r>
              <a:rPr lang="ru-RU" dirty="0" smtClean="0"/>
              <a:t>г) Четные двузначные числа составляют множество {10, 12, 14, ..., 94, 96, 98}. Двузначные числа, которые делятся на 11, составляют множество {11, 22, 33, 44, 55, 66, 77, 88, 99}. Одновременное наступление событий А и В означает, что выбранное число принадлежит и множеству {10, 12, 14, ..., 94, 96, 98} и множеству {11, 22, 33, 44, 55, 66, 77, 88, 99}. Значит, событие АВ состоит в том, что выбранное число принадлежит пересечению указанных множеств, т. е. множеству {22, 44, 66, 88}. Всего 4 случая.   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10</a:t>
            </a:fld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8" name="Управляющая кнопка: в начало 7">
              <a:hlinkClick r:id="rId2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Управляющая кнопка: назад 8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далее 9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в конец 10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Произведение АВ событий А и В связано с пересечением множеств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Blip>
                <a:blip r:embed="rId2"/>
              </a:buBlip>
            </a:pPr>
            <a:r>
              <a:rPr lang="ru-RU" dirty="0" smtClean="0"/>
              <a:t>Мы видим, что произведение АВ событий А и В связано с пересечением множеств, соответствующих событиям </a:t>
            </a:r>
            <a:br>
              <a:rPr lang="ru-RU" dirty="0" smtClean="0"/>
            </a:br>
            <a:r>
              <a:rPr lang="ru-RU" dirty="0" smtClean="0"/>
              <a:t>А и В.</a:t>
            </a:r>
          </a:p>
          <a:p>
            <a:pPr algn="just">
              <a:buBlip>
                <a:blip r:embed="rId2"/>
              </a:buBlip>
            </a:pPr>
            <a:r>
              <a:rPr lang="ru-RU" dirty="0" smtClean="0"/>
              <a:t>В курсе алгебры 9-го класса мы говорили о связи между понятиями и терминами теории вероятностей и теории множеств и составили соответствующую таблицу. Дополним ее новыми связями.</a:t>
            </a:r>
          </a:p>
          <a:p>
            <a:pPr algn="just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11</a:t>
            </a:fld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8" name="Управляющая кнопка: в начало 7">
              <a:hlinkClick r:id="rId3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Управляющая кнопка: назад 8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далее 9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в конец 10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>Связь между понятиями и терминами теории вероятностей и теории множеств (таблица)</a:t>
            </a:r>
            <a:endParaRPr lang="ru-RU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1187624" y="1556792"/>
          <a:ext cx="6768752" cy="4704998"/>
        </p:xfrm>
        <a:graphic>
          <a:graphicData uri="http://schemas.openxmlformats.org/drawingml/2006/table">
            <a:tbl>
              <a:tblPr/>
              <a:tblGrid>
                <a:gridCol w="3305529"/>
                <a:gridCol w="3463223"/>
              </a:tblGrid>
              <a:tr h="86451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Calibri"/>
                          <a:ea typeface="Times New Roman"/>
                          <a:cs typeface="Times New Roman"/>
                        </a:rPr>
                        <a:t>Теория вероятностей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>
                          <a:latin typeface="Calibri"/>
                          <a:ea typeface="Times New Roman"/>
                          <a:cs typeface="Times New Roman"/>
                        </a:rPr>
                        <a:t>Теория множеств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383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Calibri"/>
                          <a:ea typeface="Times New Roman"/>
                          <a:cs typeface="Times New Roman"/>
                        </a:rPr>
                        <a:t>Испытание с </a:t>
                      </a:r>
                      <a:r>
                        <a:rPr lang="en-US" sz="1800">
                          <a:latin typeface="Calibri"/>
                          <a:ea typeface="Times New Roman"/>
                          <a:cs typeface="Times New Roman"/>
                        </a:rPr>
                        <a:t>N </a:t>
                      </a:r>
                      <a:r>
                        <a:rPr lang="ru-RU" sz="1800">
                          <a:latin typeface="Calibri"/>
                          <a:ea typeface="Times New Roman"/>
                          <a:cs typeface="Times New Roman"/>
                        </a:rPr>
                        <a:t> исходами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Calibri"/>
                          <a:ea typeface="Times New Roman"/>
                          <a:cs typeface="Times New Roman"/>
                        </a:rPr>
                        <a:t>Множество из N элементов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383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Calibri"/>
                          <a:ea typeface="Times New Roman"/>
                          <a:cs typeface="Times New Roman"/>
                        </a:rPr>
                        <a:t>Отдельный исход испытания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Calibri"/>
                          <a:ea typeface="Times New Roman"/>
                          <a:cs typeface="Times New Roman"/>
                        </a:rPr>
                        <a:t>Элемент множества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383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Calibri"/>
                          <a:ea typeface="Times New Roman"/>
                          <a:cs typeface="Times New Roman"/>
                        </a:rPr>
                        <a:t>Случайное событие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Calibri"/>
                          <a:ea typeface="Times New Roman"/>
                          <a:cs typeface="Times New Roman"/>
                        </a:rPr>
                        <a:t>Подмножество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383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Calibri"/>
                          <a:ea typeface="Times New Roman"/>
                          <a:cs typeface="Times New Roman"/>
                        </a:rPr>
                        <a:t>Невозможное событие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Calibri"/>
                          <a:ea typeface="Times New Roman"/>
                          <a:cs typeface="Times New Roman"/>
                        </a:rPr>
                        <a:t>Пустое подмножество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76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Calibri"/>
                          <a:ea typeface="Times New Roman"/>
                          <a:cs typeface="Times New Roman"/>
                        </a:rPr>
                        <a:t>Достоверное событие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Calibri"/>
                          <a:ea typeface="Times New Roman"/>
                          <a:cs typeface="Times New Roman"/>
                        </a:rPr>
                        <a:t>Подмножество, совпадающее </a:t>
                      </a:r>
                      <a:br>
                        <a:rPr lang="ru-RU" sz="1800"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ru-RU" sz="1800">
                          <a:latin typeface="Calibri"/>
                          <a:ea typeface="Times New Roman"/>
                          <a:cs typeface="Times New Roman"/>
                        </a:rPr>
                        <a:t>со всем множеством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765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Calibri"/>
                          <a:ea typeface="Times New Roman"/>
                          <a:cs typeface="Times New Roman"/>
                        </a:rPr>
                        <a:t>Вероятность события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Calibri"/>
                          <a:ea typeface="Times New Roman"/>
                          <a:cs typeface="Times New Roman"/>
                        </a:rPr>
                        <a:t>Доля элементов подмножества </a:t>
                      </a:r>
                      <a:r>
                        <a:rPr lang="en-US" sz="1800">
                          <a:latin typeface="Calibri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800"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ru-RU" sz="1800">
                          <a:latin typeface="Calibri"/>
                          <a:ea typeface="Times New Roman"/>
                          <a:cs typeface="Times New Roman"/>
                        </a:rPr>
                        <a:t>среди всех элементов множества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383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Calibri"/>
                          <a:ea typeface="Times New Roman"/>
                          <a:cs typeface="Times New Roman"/>
                        </a:rPr>
                        <a:t>Сумма событий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Calibri"/>
                          <a:ea typeface="Times New Roman"/>
                          <a:cs typeface="Times New Roman"/>
                        </a:rPr>
                        <a:t>Объединение подмножеств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383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Calibri"/>
                          <a:ea typeface="Times New Roman"/>
                          <a:cs typeface="Times New Roman"/>
                        </a:rPr>
                        <a:t>Несовместные события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Calibri"/>
                          <a:ea typeface="Times New Roman"/>
                          <a:cs typeface="Times New Roman"/>
                        </a:rPr>
                        <a:t>Непересекающиеся подмножества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765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Calibri"/>
                          <a:ea typeface="Times New Roman"/>
                          <a:cs typeface="Times New Roman"/>
                        </a:rPr>
                        <a:t>Противоположное событие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Calibri"/>
                          <a:ea typeface="Times New Roman"/>
                          <a:cs typeface="Times New Roman"/>
                        </a:rPr>
                        <a:t>Дополнение подмножества </a:t>
                      </a:r>
                      <a:r>
                        <a:rPr lang="en-US" sz="1800">
                          <a:latin typeface="Calibri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en-US" sz="1800"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ru-RU" sz="1800">
                          <a:latin typeface="Calibri"/>
                          <a:ea typeface="Times New Roman"/>
                          <a:cs typeface="Times New Roman"/>
                        </a:rPr>
                        <a:t>до всего множества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383"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latin typeface="Calibri"/>
                          <a:ea typeface="Times New Roman"/>
                          <a:cs typeface="Times New Roman"/>
                        </a:rPr>
                        <a:t>Произведение событий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Calibri"/>
                          <a:ea typeface="Times New Roman"/>
                          <a:cs typeface="Times New Roman"/>
                        </a:rPr>
                        <a:t>Пересечение подмножеств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12</a:t>
            </a:fld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10" name="Управляющая кнопка: в начало 9">
              <a:hlinkClick r:id="rId2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назад 10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Управляющая кнопка: далее 11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Управляющая кнопка: в конец 12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ТЕОРЕМА 1. Сумма вероятностей двух событий </a:t>
            </a:r>
            <a:r>
              <a:rPr lang="en-US" sz="3600" dirty="0" smtClean="0"/>
              <a:t>  P(A)+P(B)=P(AB)+P(A+B)</a:t>
            </a:r>
            <a:r>
              <a:rPr lang="ru-RU" sz="3600" dirty="0" smtClean="0"/>
              <a:t>.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u="sng" dirty="0" smtClean="0"/>
              <a:t>ТЕОРЕМА 1</a:t>
            </a:r>
            <a:r>
              <a:rPr lang="ru-RU" sz="2800" dirty="0" smtClean="0"/>
              <a:t>. </a:t>
            </a:r>
            <a:r>
              <a:rPr lang="ru-RU" sz="2600" dirty="0" smtClean="0"/>
              <a:t>Сумма вероятностей двух событий равна сумме вероятности произведения этих событий и вероятности суммы этих событий. </a:t>
            </a:r>
            <a:br>
              <a:rPr lang="ru-RU" sz="2600" dirty="0" smtClean="0"/>
            </a:br>
            <a:r>
              <a:rPr lang="ru-RU" sz="2600" b="1" dirty="0" smtClean="0">
                <a:solidFill>
                  <a:srgbClr val="C00000"/>
                </a:solidFill>
              </a:rPr>
              <a:t>Р(А) + Р(В) = Р(АВ) + Р(А + В).</a:t>
            </a:r>
          </a:p>
          <a:p>
            <a:pPr algn="just">
              <a:buBlip>
                <a:blip r:embed="rId2"/>
              </a:buBlip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13</a:t>
            </a:fld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10" name="Управляющая кнопка: в начало 9">
              <a:hlinkClick r:id="rId3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назад 10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Управляющая кнопка: далее 11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Управляющая кнопка: в конец 12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Доказательство теоремы 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896544"/>
          </a:xfrm>
        </p:spPr>
        <p:txBody>
          <a:bodyPr>
            <a:noAutofit/>
          </a:bodyPr>
          <a:lstStyle/>
          <a:p>
            <a:pPr marL="4763" indent="-4763" algn="just">
              <a:spcBef>
                <a:spcPts val="0"/>
              </a:spcBef>
              <a:buNone/>
            </a:pPr>
            <a:r>
              <a:rPr lang="ru-RU" dirty="0" smtClean="0"/>
              <a:t>Пусть А</a:t>
            </a:r>
            <a:r>
              <a:rPr lang="ru-RU" b="1" baseline="-25000" dirty="0" smtClean="0"/>
              <a:t>1</a:t>
            </a:r>
            <a:r>
              <a:rPr lang="ru-RU" dirty="0" smtClean="0"/>
              <a:t> — событие, состоящее в том, что наступает А, но не наступает В. Согласно опр.1 АВ — событие, состоящее в том, что наступают А и В. Значит, события А</a:t>
            </a:r>
            <a:r>
              <a:rPr lang="ru-RU" baseline="-25000" dirty="0" smtClean="0"/>
              <a:t>1</a:t>
            </a:r>
            <a:r>
              <a:rPr lang="ru-RU" dirty="0" smtClean="0"/>
              <a:t> и АВ несовместны, а их сумма равна А. Поэтому Р(А)=Р(А</a:t>
            </a:r>
            <a:r>
              <a:rPr lang="ru-RU" b="1" baseline="-25000" dirty="0" smtClean="0"/>
              <a:t>1</a:t>
            </a:r>
            <a:r>
              <a:rPr lang="ru-RU" dirty="0" smtClean="0"/>
              <a:t>)+Р(АВ).</a:t>
            </a:r>
          </a:p>
          <a:p>
            <a:pPr marL="4763" indent="-4763" algn="just">
              <a:spcBef>
                <a:spcPts val="0"/>
              </a:spcBef>
              <a:buNone/>
            </a:pPr>
            <a:r>
              <a:rPr lang="ru-RU" dirty="0" smtClean="0"/>
              <a:t>Аналогично обозначим через В</a:t>
            </a:r>
            <a:r>
              <a:rPr lang="ru-RU" baseline="-25000" dirty="0" smtClean="0"/>
              <a:t>1</a:t>
            </a:r>
            <a:r>
              <a:rPr lang="ru-RU" dirty="0" smtClean="0"/>
              <a:t> событие, состоящее в том, что наступает В, но не наступает А. Тогда события В</a:t>
            </a:r>
            <a:r>
              <a:rPr lang="ru-RU" b="1" baseline="-25000" dirty="0" smtClean="0"/>
              <a:t>1</a:t>
            </a:r>
            <a:r>
              <a:rPr lang="ru-RU" dirty="0" smtClean="0"/>
              <a:t> и АВ несовместны, а их сумма равна В. Значит, </a:t>
            </a:r>
            <a:br>
              <a:rPr lang="ru-RU" dirty="0" smtClean="0"/>
            </a:br>
            <a:r>
              <a:rPr lang="ru-RU" dirty="0" smtClean="0"/>
              <a:t>Р(А) = Р(А</a:t>
            </a:r>
            <a:r>
              <a:rPr lang="ru-RU" b="1" baseline="-25000" dirty="0" smtClean="0"/>
              <a:t>1</a:t>
            </a:r>
            <a:r>
              <a:rPr lang="ru-RU" dirty="0" smtClean="0"/>
              <a:t>) + Р(АВ).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/>
              <a:t>Сложим эти равенства: Р(А)+Р(В) = (Р(А</a:t>
            </a:r>
            <a:r>
              <a:rPr lang="ru-RU" b="1" baseline="-25000" dirty="0" smtClean="0"/>
              <a:t>1</a:t>
            </a:r>
            <a:r>
              <a:rPr lang="ru-RU" dirty="0" smtClean="0"/>
              <a:t>)+Р(АВ))+Р(В</a:t>
            </a:r>
            <a:r>
              <a:rPr lang="ru-RU" b="1" baseline="-25000" dirty="0" smtClean="0"/>
              <a:t>1</a:t>
            </a:r>
            <a:r>
              <a:rPr lang="ru-RU" dirty="0" smtClean="0"/>
              <a:t>)+Р(АВ)) = Р(АВ)+(Р(А</a:t>
            </a:r>
            <a:r>
              <a:rPr lang="ru-RU" b="1" baseline="-25000" dirty="0" smtClean="0"/>
              <a:t>1</a:t>
            </a:r>
            <a:r>
              <a:rPr lang="ru-RU" dirty="0" smtClean="0"/>
              <a:t>)+Р(АВ)+Р(В</a:t>
            </a:r>
            <a:r>
              <a:rPr lang="ru-RU" b="1" baseline="-25000" dirty="0" smtClean="0"/>
              <a:t>1</a:t>
            </a:r>
            <a:r>
              <a:rPr lang="ru-RU" dirty="0" smtClean="0"/>
              <a:t>)).</a:t>
            </a:r>
          </a:p>
          <a:p>
            <a:pPr marL="4763" indent="-4763" algn="just">
              <a:spcBef>
                <a:spcPts val="0"/>
              </a:spcBef>
              <a:buNone/>
            </a:pPr>
            <a:r>
              <a:rPr lang="ru-RU" dirty="0" smtClean="0"/>
              <a:t>События А, АВ, В</a:t>
            </a:r>
            <a:r>
              <a:rPr lang="ru-RU" b="1" baseline="-25000" dirty="0" smtClean="0"/>
              <a:t>1</a:t>
            </a:r>
            <a:r>
              <a:rPr lang="ru-RU" dirty="0" smtClean="0"/>
              <a:t> попарно несовместны, а их сумма равна А+В. Значит, Р(А</a:t>
            </a:r>
            <a:r>
              <a:rPr lang="ru-RU" b="1" baseline="-25000" dirty="0" smtClean="0"/>
              <a:t>1</a:t>
            </a:r>
            <a:r>
              <a:rPr lang="ru-RU" dirty="0" smtClean="0"/>
              <a:t>)+Р(АВ)+Р(В</a:t>
            </a:r>
            <a:r>
              <a:rPr lang="ru-RU" b="1" baseline="-25000" dirty="0" smtClean="0"/>
              <a:t>1</a:t>
            </a:r>
            <a:r>
              <a:rPr lang="ru-RU" dirty="0" smtClean="0"/>
              <a:t>)=Р(А+В), и поэтому </a:t>
            </a:r>
            <a:br>
              <a:rPr lang="ru-RU" dirty="0" smtClean="0"/>
            </a:br>
            <a:r>
              <a:rPr lang="ru-RU" dirty="0" smtClean="0"/>
              <a:t>Р(А)+Р(В) = Р(АВ)+Р(А+В).</a:t>
            </a:r>
            <a:r>
              <a:rPr lang="ru-RU" dirty="0" smtClean="0">
                <a:solidFill>
                  <a:srgbClr val="C00000"/>
                </a:solidFill>
              </a:rPr>
              <a:t> •</a:t>
            </a:r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14</a:t>
            </a:fld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8" name="Управляющая кнопка: в начало 7">
              <a:hlinkClick r:id="rId2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Управляющая кнопка: назад 8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далее 9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в конец 10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несовместных событий А и 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763" indent="-4763" algn="just">
              <a:spcBef>
                <a:spcPts val="0"/>
              </a:spcBef>
              <a:buNone/>
            </a:pPr>
            <a:r>
              <a:rPr lang="ru-RU" sz="2600" dirty="0" smtClean="0"/>
              <a:t>Для несовместных событий А и В доказанная теорема приводит к уже известным формулам. </a:t>
            </a:r>
          </a:p>
          <a:p>
            <a:pPr marL="4763" indent="-4763" algn="just">
              <a:spcBef>
                <a:spcPts val="0"/>
              </a:spcBef>
              <a:buNone/>
            </a:pPr>
            <a:r>
              <a:rPr lang="ru-RU" sz="2600" i="1" dirty="0" smtClean="0"/>
              <a:t>Действительно</a:t>
            </a:r>
            <a:r>
              <a:rPr lang="ru-RU" sz="2600" dirty="0" smtClean="0"/>
              <a:t>, </a:t>
            </a:r>
            <a:r>
              <a:rPr lang="ru-RU" sz="2600" dirty="0" smtClean="0">
                <a:solidFill>
                  <a:srgbClr val="C00000"/>
                </a:solidFill>
              </a:rPr>
              <a:t>несовместность событий А и В означает, что событие АВ невозможно, т. е. Р(АВ)=0. </a:t>
            </a:r>
          </a:p>
          <a:p>
            <a:pPr marL="4763" indent="-4763" algn="just">
              <a:spcBef>
                <a:spcPts val="0"/>
              </a:spcBef>
              <a:buNone/>
            </a:pPr>
            <a:r>
              <a:rPr lang="ru-RU" sz="2600" dirty="0" smtClean="0">
                <a:solidFill>
                  <a:srgbClr val="C00000"/>
                </a:solidFill>
              </a:rPr>
              <a:t>Тогда Р(А)+Р(В)=Р(АВ)+Р(А+В)= Р(А+В).</a:t>
            </a:r>
          </a:p>
          <a:p>
            <a:pPr marL="4763" indent="-4763" algn="just">
              <a:spcBef>
                <a:spcPts val="0"/>
              </a:spcBef>
              <a:buNone/>
            </a:pPr>
            <a:r>
              <a:rPr lang="ru-RU" sz="2600" i="1" dirty="0" smtClean="0"/>
              <a:t>В частности</a:t>
            </a:r>
            <a:r>
              <a:rPr lang="ru-RU" sz="2600" dirty="0" smtClean="0"/>
              <a:t>, так как событие А + </a:t>
            </a:r>
            <a:r>
              <a:rPr lang="el-GR" sz="2600" dirty="0" smtClean="0"/>
              <a:t>Ᾱ</a:t>
            </a:r>
            <a:r>
              <a:rPr lang="ru-RU" sz="2600" dirty="0" smtClean="0"/>
              <a:t> всегда достоверно, то  </a:t>
            </a:r>
            <a:r>
              <a:rPr lang="ru-RU" sz="2600" dirty="0" smtClean="0">
                <a:solidFill>
                  <a:srgbClr val="C00000"/>
                </a:solidFill>
              </a:rPr>
              <a:t>Р(А) +Р(</a:t>
            </a:r>
            <a:r>
              <a:rPr lang="el-GR" sz="2600" dirty="0" smtClean="0">
                <a:solidFill>
                  <a:srgbClr val="C00000"/>
                </a:solidFill>
              </a:rPr>
              <a:t>Ᾱ</a:t>
            </a:r>
            <a:r>
              <a:rPr lang="ru-RU" sz="2600" dirty="0" smtClean="0">
                <a:solidFill>
                  <a:srgbClr val="C00000"/>
                </a:solidFill>
              </a:rPr>
              <a:t>)= Р(А + </a:t>
            </a:r>
            <a:r>
              <a:rPr lang="el-GR" sz="2600" dirty="0" smtClean="0">
                <a:solidFill>
                  <a:srgbClr val="C00000"/>
                </a:solidFill>
              </a:rPr>
              <a:t>Ᾱ</a:t>
            </a:r>
            <a:r>
              <a:rPr lang="ru-RU" sz="2600" dirty="0" smtClean="0">
                <a:solidFill>
                  <a:srgbClr val="C00000"/>
                </a:solidFill>
              </a:rPr>
              <a:t>) = 1; Р(</a:t>
            </a:r>
            <a:r>
              <a:rPr lang="el-GR" sz="2600" dirty="0" smtClean="0">
                <a:solidFill>
                  <a:srgbClr val="C00000"/>
                </a:solidFill>
              </a:rPr>
              <a:t>Ᾱ</a:t>
            </a:r>
            <a:r>
              <a:rPr lang="ru-RU" sz="2600" dirty="0" smtClean="0">
                <a:solidFill>
                  <a:srgbClr val="C00000"/>
                </a:solidFill>
              </a:rPr>
              <a:t>) = 1 - Р(А).</a:t>
            </a:r>
          </a:p>
          <a:p>
            <a:pPr algn="just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15</a:t>
            </a:fld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8" name="Управляющая кнопка: в начало 7">
              <a:hlinkClick r:id="rId2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Управляющая кнопка: назад 8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далее 9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в конец 10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763" indent="-4763">
              <a:spcBef>
                <a:spcPts val="0"/>
              </a:spcBef>
            </a:pPr>
            <a:r>
              <a:rPr lang="ru-RU" sz="2800" dirty="0" smtClean="0"/>
              <a:t>Формулу Р(А+В)=Р(А)+Р(В)-Р(АВ) применяют к независимым событиям А и В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763" indent="-4763" algn="just">
              <a:spcBef>
                <a:spcPts val="0"/>
              </a:spcBef>
              <a:buNone/>
            </a:pPr>
            <a:r>
              <a:rPr lang="ru-RU" sz="2600" dirty="0" smtClean="0"/>
              <a:t>При решении практических задач формулу Р(А)+Р(В)=Р(АВ)+Р(А+В) чаще всего записывают в виде</a:t>
            </a:r>
          </a:p>
          <a:p>
            <a:pPr marL="4763" indent="-4763" algn="just">
              <a:spcBef>
                <a:spcPts val="0"/>
              </a:spcBef>
              <a:buNone/>
            </a:pPr>
            <a:r>
              <a:rPr lang="ru-RU" sz="2600" dirty="0" smtClean="0">
                <a:solidFill>
                  <a:srgbClr val="C00000"/>
                </a:solidFill>
              </a:rPr>
              <a:t>Р(А+В)=Р(А)+Р(В)-Р(АВ) и применяют ее к независимым событиям А и В.</a:t>
            </a:r>
            <a:r>
              <a:rPr lang="ru-RU" sz="2600" dirty="0" smtClean="0"/>
              <a:t> </a:t>
            </a:r>
          </a:p>
          <a:p>
            <a:pPr marL="4763" indent="-4763" algn="just">
              <a:spcBef>
                <a:spcPts val="0"/>
              </a:spcBef>
              <a:buNone/>
            </a:pPr>
            <a:r>
              <a:rPr lang="ru-RU" sz="2600" dirty="0" smtClean="0"/>
              <a:t>Это понятие является одним из важнейших в теории вероятностей. </a:t>
            </a:r>
          </a:p>
          <a:p>
            <a:pPr marL="4763" indent="-4763" algn="just">
              <a:spcBef>
                <a:spcPts val="0"/>
              </a:spcBef>
              <a:buNone/>
            </a:pPr>
            <a:r>
              <a:rPr lang="ru-RU" sz="2600" dirty="0" smtClean="0"/>
              <a:t>Определение </a:t>
            </a:r>
            <a:r>
              <a:rPr lang="ru-RU" sz="2600" i="1" u="sng" dirty="0" smtClean="0">
                <a:solidFill>
                  <a:srgbClr val="C00000"/>
                </a:solidFill>
              </a:rPr>
              <a:t>независимости</a:t>
            </a:r>
            <a:r>
              <a:rPr lang="ru-RU" sz="2600" dirty="0" smtClean="0"/>
              <a:t> двух событий напоминает правило умножения.</a:t>
            </a:r>
          </a:p>
          <a:p>
            <a:pPr algn="just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16</a:t>
            </a:fld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8" name="Управляющая кнопка: в начало 7">
              <a:hlinkClick r:id="rId2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Управляющая кнопка: назад 8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далее 9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в конец 10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>ОПРЕДЕЛЕНИЕ 2. </a:t>
            </a:r>
            <a:br>
              <a:rPr lang="ru-RU" sz="3100" dirty="0" smtClean="0"/>
            </a:br>
            <a:r>
              <a:rPr lang="ru-RU" sz="3100" dirty="0" smtClean="0"/>
              <a:t>События А и В называются независимыми…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763" indent="-4763" algn="just">
              <a:buNone/>
            </a:pPr>
            <a:r>
              <a:rPr lang="ru-RU" u="sng" dirty="0" smtClean="0"/>
              <a:t>Определение 2.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События А и В называют независимыми, если вероятность их произведения равна произведению вероятностей этих событий: Р(АВ) = Р(А)Р(В).</a:t>
            </a:r>
          </a:p>
          <a:p>
            <a:pPr marL="4763" indent="-4763" algn="just">
              <a:buNone/>
            </a:pPr>
            <a:r>
              <a:rPr lang="ru-RU" dirty="0" smtClean="0"/>
              <a:t>Не следует путать несовместность событий А и В и их независимость. Напомним, что несовместность событий А и В означает, что соответствующие множества исходов испытания не пересекаются. К сожалению, понятие независимости не имеет никакого наглядного смысла.</a:t>
            </a:r>
          </a:p>
          <a:p>
            <a:pPr marL="4763" indent="-4763" algn="just">
              <a:buNone/>
            </a:pPr>
            <a:r>
              <a:rPr lang="ru-RU" dirty="0" smtClean="0"/>
              <a:t>В практических задачах независимость событий, как правило, подразумевается в условиях задачи и обосновывается независимостью проводимых испытаний.</a:t>
            </a:r>
          </a:p>
          <a:p>
            <a:pPr algn="just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17</a:t>
            </a:fld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10" name="Управляющая кнопка: в начало 9">
              <a:hlinkClick r:id="rId2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назад 10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Управляющая кнопка: далее 11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Управляющая кнопка: в конец 12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>ТЕОРЕМА 2. Вероятность  суммы двух независимых событий равна </a:t>
            </a:r>
            <a:r>
              <a:rPr lang="en-US" sz="3100" dirty="0" smtClean="0"/>
              <a:t>P(A+B)</a:t>
            </a:r>
            <a:r>
              <a:rPr lang="ru-RU" sz="3100" dirty="0" smtClean="0"/>
              <a:t>=</a:t>
            </a:r>
            <a:r>
              <a:rPr lang="en-US" sz="3100" dirty="0" smtClean="0"/>
              <a:t>P(A)+P(B)</a:t>
            </a:r>
            <a:r>
              <a:rPr lang="ru-RU" sz="3100" dirty="0" smtClean="0"/>
              <a:t>-</a:t>
            </a:r>
            <a:r>
              <a:rPr lang="en-US" sz="3100" dirty="0" smtClean="0"/>
              <a:t>P(AB)</a:t>
            </a:r>
            <a:r>
              <a:rPr lang="ru-RU" sz="3100" dirty="0" smtClean="0"/>
              <a:t>.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3096344"/>
          </a:xfrm>
        </p:spPr>
        <p:txBody>
          <a:bodyPr>
            <a:normAutofit/>
          </a:bodyPr>
          <a:lstStyle/>
          <a:p>
            <a:pPr marL="4763" indent="-4763" algn="just">
              <a:buNone/>
            </a:pPr>
            <a:r>
              <a:rPr lang="ru-RU" u="sng" dirty="0" smtClean="0"/>
              <a:t>Теорема 2</a:t>
            </a:r>
            <a:r>
              <a:rPr lang="ru-RU" dirty="0" smtClean="0"/>
              <a:t>. Вероятность суммы двух независимых событий равна разности суммы вероятностей этих событий и произведения вероятностей этих событий:</a:t>
            </a:r>
          </a:p>
          <a:p>
            <a:pPr marL="4763" indent="-4763" algn="just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Р(А + В) = Р(А) + Р(В) - Р(А)Р(В).</a:t>
            </a:r>
          </a:p>
          <a:p>
            <a:pPr marL="4763" indent="-4763" algn="just">
              <a:buNone/>
            </a:pPr>
            <a:r>
              <a:rPr lang="ru-RU" u="sng" dirty="0" smtClean="0"/>
              <a:t>Доказательство</a:t>
            </a:r>
            <a:r>
              <a:rPr lang="ru-RU" dirty="0" smtClean="0"/>
              <a:t>. По теореме 1    Р(А + В) = Р(А) + Р(В) - Р(АВ).</a:t>
            </a:r>
          </a:p>
          <a:p>
            <a:pPr marL="4763" indent="-4763" algn="just">
              <a:buNone/>
            </a:pPr>
            <a:r>
              <a:rPr lang="ru-RU" dirty="0" smtClean="0"/>
              <a:t>Независимость А и Б означает, что Р(АВ) = Р(А)Р(В). Значит,</a:t>
            </a:r>
          </a:p>
          <a:p>
            <a:pPr marL="4763" indent="-4763" algn="just">
              <a:buNone/>
            </a:pPr>
            <a:r>
              <a:rPr lang="ru-RU" dirty="0" smtClean="0"/>
              <a:t>Р(А + Б) = Р(А) + Р(В) - Р(А)Р(В).    </a:t>
            </a:r>
            <a:r>
              <a:rPr lang="ru-RU" dirty="0" smtClean="0">
                <a:solidFill>
                  <a:srgbClr val="C00000"/>
                </a:solidFill>
              </a:rPr>
              <a:t>•</a:t>
            </a:r>
          </a:p>
          <a:p>
            <a:pPr algn="just"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114300" cy="209550"/>
          </a:xfrm>
          <a:prstGeom prst="rect">
            <a:avLst/>
          </a:prstGeom>
          <a:noFill/>
        </p:spPr>
      </p:pic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114300" cy="209550"/>
          </a:xfrm>
          <a:prstGeom prst="rect">
            <a:avLst/>
          </a:prstGeom>
          <a:noFill/>
        </p:spPr>
      </p:pic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114300" cy="209550"/>
          </a:xfrm>
          <a:prstGeom prst="rect">
            <a:avLst/>
          </a:prstGeom>
          <a:noFill/>
        </p:spPr>
      </p:pic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114300" cy="209550"/>
          </a:xfrm>
          <a:prstGeom prst="rect">
            <a:avLst/>
          </a:prstGeom>
          <a:noFill/>
        </p:spPr>
      </p:pic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3" cstate="print"/>
          <a:srcRect l="23129" t="29156" r="16896" b="62969"/>
          <a:stretch>
            <a:fillRect/>
          </a:stretch>
        </p:blipFill>
        <p:spPr bwMode="auto">
          <a:xfrm>
            <a:off x="539552" y="4725144"/>
            <a:ext cx="8280920" cy="75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Группа 15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17" name="Управляющая кнопка: в начало 16">
              <a:hlinkClick r:id="rId4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Управляющая кнопка: назад 17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Управляющая кнопка: далее 18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Управляющая кнопка: в конец 19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ПРИМЕР 4. Два стрелка </a:t>
            </a:r>
            <a:br>
              <a:rPr lang="ru-RU" dirty="0" smtClean="0"/>
            </a:br>
            <a:r>
              <a:rPr lang="ru-RU" dirty="0" smtClean="0"/>
              <a:t>независимо друг от друга стреляют 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763" indent="-4763" algn="just">
              <a:buNone/>
            </a:pPr>
            <a:r>
              <a:rPr lang="ru-RU" u="sng" dirty="0" smtClean="0"/>
              <a:t>Пример 4</a:t>
            </a:r>
            <a:r>
              <a:rPr lang="ru-RU" dirty="0" smtClean="0"/>
              <a:t>. Два стрелка независимо друг от друга по одному разу стреляют в мишень. Вероятность попадания в мишень каждого стрелка в отдельности равна 0,9 и 0,3 соответственно. </a:t>
            </a:r>
            <a:r>
              <a:rPr lang="ru-RU" i="1" dirty="0" smtClean="0"/>
              <a:t>Найти вероятность того, что мишень:</a:t>
            </a:r>
          </a:p>
          <a:p>
            <a:pPr marL="4763" indent="-4763" algn="just">
              <a:buNone/>
            </a:pPr>
            <a:r>
              <a:rPr lang="ru-RU" i="1" dirty="0" smtClean="0"/>
              <a:t>а)    будет поражена дважды;</a:t>
            </a:r>
          </a:p>
          <a:p>
            <a:pPr marL="4763" indent="-4763" algn="just">
              <a:buNone/>
            </a:pPr>
            <a:r>
              <a:rPr lang="ru-RU" i="1" dirty="0" smtClean="0"/>
              <a:t>б)    не будет поражена ни разу;</a:t>
            </a:r>
          </a:p>
          <a:p>
            <a:pPr marL="4763" indent="-4763" algn="just">
              <a:buNone/>
            </a:pPr>
            <a:r>
              <a:rPr lang="ru-RU" i="1" dirty="0" smtClean="0"/>
              <a:t>в)    будет поражена хотя бы один раз;</a:t>
            </a:r>
          </a:p>
          <a:p>
            <a:pPr marL="4763" indent="-4763" algn="just">
              <a:buNone/>
            </a:pPr>
            <a:r>
              <a:rPr lang="ru-RU" i="1" dirty="0" smtClean="0"/>
              <a:t>г)    будет поражена ровно один раз.</a:t>
            </a:r>
          </a:p>
          <a:p>
            <a:pPr algn="just">
              <a:buBlip>
                <a:blip r:embed="rId2"/>
              </a:buBlip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19</a:t>
            </a:fld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10" name="Управляющая кнопка: в начало 9">
              <a:hlinkClick r:id="rId3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назад 10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Управляющая кнопка: далее 11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Управляющая кнопка: в конец 12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Blip>
                <a:blip r:embed="rId3"/>
              </a:buBlip>
            </a:pPr>
            <a:r>
              <a:rPr lang="ru-RU" dirty="0" smtClean="0">
                <a:hlinkClick r:id="rId4" action="ppaction://hlinksldjump"/>
              </a:rPr>
              <a:t>ОПРЕДЕЛЕНИЕ 1. Произведение событий А и В</a:t>
            </a:r>
            <a:r>
              <a:rPr lang="ru-RU" dirty="0" smtClean="0"/>
              <a:t>.</a:t>
            </a:r>
          </a:p>
          <a:p>
            <a:pPr>
              <a:buBlip>
                <a:blip r:embed="rId3"/>
              </a:buBlip>
            </a:pPr>
            <a:r>
              <a:rPr lang="ru-RU" dirty="0" smtClean="0">
                <a:hlinkClick r:id="rId5" action="ppaction://hlinksldjump"/>
              </a:rPr>
              <a:t>ПРИМЕР 3.  Дать описание произведения событий А и В</a:t>
            </a:r>
            <a:r>
              <a:rPr lang="ru-RU" dirty="0" smtClean="0"/>
              <a:t>.</a:t>
            </a:r>
          </a:p>
          <a:p>
            <a:pPr lvl="1">
              <a:buFont typeface="Wingdings" pitchFamily="2" charset="2"/>
              <a:buChar char="ü"/>
            </a:pPr>
            <a:r>
              <a:rPr lang="ru-RU" dirty="0" smtClean="0">
                <a:hlinkClick r:id="rId6" action="ppaction://hlinksldjump"/>
              </a:rPr>
              <a:t>Решение 3а);</a:t>
            </a:r>
            <a:endParaRPr lang="ru-RU" dirty="0" smtClean="0"/>
          </a:p>
          <a:p>
            <a:pPr lvl="1">
              <a:buFont typeface="Wingdings" pitchFamily="2" charset="2"/>
              <a:buChar char="ü"/>
            </a:pPr>
            <a:r>
              <a:rPr lang="ru-RU" dirty="0" smtClean="0">
                <a:hlinkClick r:id="rId7" action="ppaction://hlinksldjump"/>
              </a:rPr>
              <a:t>Решение 3б);</a:t>
            </a:r>
            <a:endParaRPr lang="ru-RU" dirty="0" smtClean="0"/>
          </a:p>
          <a:p>
            <a:pPr lvl="1">
              <a:buFont typeface="Wingdings" pitchFamily="2" charset="2"/>
              <a:buChar char="ü"/>
            </a:pPr>
            <a:r>
              <a:rPr lang="ru-RU" dirty="0" smtClean="0">
                <a:hlinkClick r:id="rId8" action="ppaction://hlinksldjump"/>
              </a:rPr>
              <a:t>Решение 3в);</a:t>
            </a:r>
            <a:endParaRPr lang="ru-RU" dirty="0" smtClean="0"/>
          </a:p>
          <a:p>
            <a:pPr lvl="1">
              <a:buFont typeface="Wingdings" pitchFamily="2" charset="2"/>
              <a:buChar char="ü"/>
            </a:pPr>
            <a:r>
              <a:rPr lang="ru-RU" dirty="0" smtClean="0">
                <a:hlinkClick r:id="rId9" action="ppaction://hlinksldjump"/>
              </a:rPr>
              <a:t>Решение 3г).</a:t>
            </a:r>
            <a:endParaRPr lang="ru-RU" dirty="0" smtClean="0"/>
          </a:p>
          <a:p>
            <a:pPr>
              <a:buBlip>
                <a:blip r:embed="rId3"/>
              </a:buBlip>
            </a:pPr>
            <a:r>
              <a:rPr lang="ru-RU" dirty="0" smtClean="0">
                <a:hlinkClick r:id="rId10" action="ppaction://hlinksldjump"/>
              </a:rPr>
              <a:t>Связь между понятиями и терминами теории вероятностей и теории множеств (таблица)</a:t>
            </a:r>
            <a:r>
              <a:rPr lang="ru-RU" dirty="0" smtClean="0"/>
              <a:t>.</a:t>
            </a:r>
          </a:p>
          <a:p>
            <a:pPr>
              <a:buBlip>
                <a:blip r:embed="rId3"/>
              </a:buBlip>
            </a:pPr>
            <a:r>
              <a:rPr lang="ru-RU" dirty="0" smtClean="0">
                <a:hlinkClick r:id="rId11" action="ppaction://hlinksldjump"/>
              </a:rPr>
              <a:t>ТЕОРЕМА 1. Сумма вероятностей двух событий </a:t>
            </a:r>
            <a:r>
              <a:rPr lang="en-US" dirty="0" smtClean="0">
                <a:hlinkClick r:id="rId11" action="ppaction://hlinksldjump"/>
              </a:rPr>
              <a:t>  P(A)+P(B)=P(AB)+P(A+B)</a:t>
            </a:r>
            <a:r>
              <a:rPr lang="ru-RU" dirty="0" smtClean="0">
                <a:hlinkClick r:id="rId11" action="ppaction://hlinksldjump"/>
              </a:rPr>
              <a:t>.</a:t>
            </a:r>
            <a:endParaRPr lang="ru-RU" dirty="0" smtClean="0"/>
          </a:p>
          <a:p>
            <a:pPr>
              <a:buBlip>
                <a:blip r:embed="rId3"/>
              </a:buBlip>
            </a:pPr>
            <a:r>
              <a:rPr lang="ru-RU" dirty="0" smtClean="0">
                <a:hlinkClick r:id="rId12" action="ppaction://hlinksldjump"/>
              </a:rPr>
              <a:t>Доказательство теоремы 1.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buBlip>
                <a:blip r:embed="rId3"/>
              </a:buBlip>
            </a:pPr>
            <a:r>
              <a:rPr lang="ru-RU" dirty="0" smtClean="0">
                <a:hlinkClick r:id="rId13" action="ppaction://hlinksldjump"/>
              </a:rPr>
              <a:t>ОПРЕДЕЛЕНИЕ 2. События А и В называются независимыми, если </a:t>
            </a:r>
            <a:r>
              <a:rPr lang="en-US" dirty="0" smtClean="0">
                <a:hlinkClick r:id="rId13" action="ppaction://hlinksldjump"/>
              </a:rPr>
              <a:t>P(AB)=P(A) P(B)</a:t>
            </a:r>
            <a:endParaRPr lang="en-US" dirty="0" smtClean="0"/>
          </a:p>
          <a:p>
            <a:pPr>
              <a:buBlip>
                <a:blip r:embed="rId3"/>
              </a:buBlip>
            </a:pPr>
            <a:r>
              <a:rPr lang="ru-RU" dirty="0" smtClean="0">
                <a:hlinkClick r:id="rId14" action="ppaction://hlinksldjump"/>
              </a:rPr>
              <a:t>ТЕОРЕМА 2. Вероятность  суммы двух независимых событий равна </a:t>
            </a:r>
            <a:r>
              <a:rPr lang="en-US" dirty="0" smtClean="0">
                <a:hlinkClick r:id="rId14" action="ppaction://hlinksldjump"/>
              </a:rPr>
              <a:t>P(A+B)</a:t>
            </a:r>
            <a:r>
              <a:rPr lang="ru-RU" dirty="0" smtClean="0">
                <a:hlinkClick r:id="rId14" action="ppaction://hlinksldjump"/>
              </a:rPr>
              <a:t>=</a:t>
            </a:r>
            <a:r>
              <a:rPr lang="en-US" dirty="0" smtClean="0">
                <a:hlinkClick r:id="rId14" action="ppaction://hlinksldjump"/>
              </a:rPr>
              <a:t>P(A)+P(B)</a:t>
            </a:r>
            <a:r>
              <a:rPr lang="ru-RU" dirty="0" smtClean="0">
                <a:hlinkClick r:id="rId14" action="ppaction://hlinksldjump"/>
              </a:rPr>
              <a:t>-</a:t>
            </a:r>
            <a:r>
              <a:rPr lang="en-US" dirty="0" smtClean="0">
                <a:hlinkClick r:id="rId14" action="ppaction://hlinksldjump"/>
              </a:rPr>
              <a:t>P(AB)</a:t>
            </a:r>
            <a:r>
              <a:rPr lang="ru-RU" dirty="0" smtClean="0">
                <a:hlinkClick r:id="rId14" action="ppaction://hlinksldjump"/>
              </a:rPr>
              <a:t>.</a:t>
            </a:r>
            <a:endParaRPr lang="ru-RU" dirty="0" smtClean="0"/>
          </a:p>
          <a:p>
            <a:pPr>
              <a:buBlip>
                <a:blip r:embed="rId3"/>
              </a:buBlip>
            </a:pPr>
            <a:r>
              <a:rPr lang="ru-RU" dirty="0" smtClean="0">
                <a:hlinkClick r:id="rId15" action="ppaction://hlinksldjump"/>
              </a:rPr>
              <a:t>ПРИМЕР 4. Два стрелка независимо друг от друга по одному разу стреляют в мишень.</a:t>
            </a:r>
            <a:endParaRPr lang="ru-RU" dirty="0" smtClean="0"/>
          </a:p>
          <a:p>
            <a:pPr lvl="1">
              <a:buFont typeface="Wingdings" pitchFamily="2" charset="2"/>
              <a:buChar char="ü"/>
            </a:pPr>
            <a:r>
              <a:rPr lang="ru-RU" dirty="0" smtClean="0">
                <a:hlinkClick r:id="rId16" action="ppaction://hlinksldjump"/>
              </a:rPr>
              <a:t>Решение 4а);</a:t>
            </a:r>
            <a:endParaRPr lang="ru-RU" dirty="0" smtClean="0">
              <a:hlinkClick r:id="rId6" action="ppaction://hlinksldjump"/>
            </a:endParaRPr>
          </a:p>
          <a:p>
            <a:pPr lvl="1">
              <a:buFont typeface="Wingdings" pitchFamily="2" charset="2"/>
              <a:buChar char="ü"/>
            </a:pPr>
            <a:r>
              <a:rPr lang="ru-RU" dirty="0" smtClean="0">
                <a:hlinkClick r:id="rId17" action="ppaction://hlinksldjump"/>
              </a:rPr>
              <a:t>Решение 4б);</a:t>
            </a:r>
            <a:endParaRPr lang="ru-RU" dirty="0" smtClean="0">
              <a:hlinkClick r:id="rId6" action="ppaction://hlinksldjump"/>
            </a:endParaRPr>
          </a:p>
          <a:p>
            <a:pPr lvl="1">
              <a:buFont typeface="Wingdings" pitchFamily="2" charset="2"/>
              <a:buChar char="ü"/>
            </a:pPr>
            <a:r>
              <a:rPr lang="ru-RU" dirty="0" smtClean="0">
                <a:hlinkClick r:id="rId18" action="ppaction://hlinksldjump"/>
              </a:rPr>
              <a:t>Решение 4в);</a:t>
            </a:r>
            <a:endParaRPr lang="ru-RU" dirty="0" smtClean="0">
              <a:hlinkClick r:id="rId6" action="ppaction://hlinksldjump"/>
            </a:endParaRPr>
          </a:p>
          <a:p>
            <a:pPr lvl="1">
              <a:buFont typeface="Wingdings" pitchFamily="2" charset="2"/>
              <a:buChar char="ü"/>
            </a:pPr>
            <a:r>
              <a:rPr lang="ru-RU" dirty="0" smtClean="0">
                <a:hlinkClick r:id="rId19" action="ppaction://hlinksldjump"/>
              </a:rPr>
              <a:t>Решение 4г).</a:t>
            </a:r>
            <a:endParaRPr lang="ru-RU" dirty="0" smtClean="0">
              <a:hlinkClick r:id="rId6" action="ppaction://hlinksldjump"/>
            </a:endParaRPr>
          </a:p>
          <a:p>
            <a:pPr>
              <a:buBlip>
                <a:blip r:embed="rId3"/>
              </a:buBlip>
            </a:pPr>
            <a:r>
              <a:rPr lang="ru-RU" dirty="0" smtClean="0">
                <a:hlinkClick r:id="rId20" action="ppaction://hlinksldjump"/>
              </a:rPr>
              <a:t>Для учителя</a:t>
            </a:r>
            <a:endParaRPr lang="ru-RU" dirty="0" smtClean="0"/>
          </a:p>
          <a:p>
            <a:pPr>
              <a:buBlip>
                <a:blip r:embed="rId3"/>
              </a:buBlip>
            </a:pPr>
            <a:r>
              <a:rPr lang="ru-RU" dirty="0" smtClean="0">
                <a:hlinkClick r:id="rId21" action="ppaction://hlinksldjump"/>
              </a:rPr>
              <a:t>ИСТОЧНИКИ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2</a:t>
            </a:fld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9" name="Управляющая кнопка: в начало 8">
              <a:hlinkClick r:id="rId22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назад 9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далее 10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Управляющая кнопка: в конец 11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5547" name="Rectangle 11"/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solidFill>
            <a:srgbClr val="EAEAD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Решение примера 4а)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763" indent="-4763" algn="just">
              <a:buNone/>
            </a:pPr>
            <a:r>
              <a:rPr lang="ru-RU" u="sng" dirty="0" smtClean="0">
                <a:solidFill>
                  <a:srgbClr val="C00000"/>
                </a:solidFill>
              </a:rPr>
              <a:t>Пример 4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  <a:r>
              <a:rPr lang="ru-RU" dirty="0" smtClean="0"/>
              <a:t> Два стрелка независимо друг от друга по одному разу стреляют в мишень. Вероятность попадания в мишень каждого стрелка в отдельности равна 0,9 и 0,3 соответственно.  </a:t>
            </a:r>
            <a:r>
              <a:rPr lang="ru-RU" i="1" dirty="0" smtClean="0"/>
              <a:t>Найти вероятность того, что мишень:</a:t>
            </a:r>
          </a:p>
          <a:p>
            <a:pPr marL="4763" indent="-4763" algn="just">
              <a:buNone/>
            </a:pPr>
            <a:r>
              <a:rPr lang="ru-RU" i="1" dirty="0" smtClean="0"/>
              <a:t>а)    будет поражена дважды;</a:t>
            </a:r>
          </a:p>
          <a:p>
            <a:pPr marL="4763" indent="360363" algn="just">
              <a:buBlip>
                <a:blip r:embed="rId2"/>
              </a:buBlip>
            </a:pPr>
            <a:r>
              <a:rPr lang="ru-RU" u="sng" dirty="0" smtClean="0">
                <a:solidFill>
                  <a:srgbClr val="C00000"/>
                </a:solidFill>
              </a:rPr>
              <a:t>Решение</a:t>
            </a:r>
            <a:r>
              <a:rPr lang="ru-RU" dirty="0" smtClean="0">
                <a:solidFill>
                  <a:srgbClr val="C00000"/>
                </a:solidFill>
              </a:rPr>
              <a:t>. </a:t>
            </a:r>
            <a:r>
              <a:rPr lang="ru-RU" dirty="0" smtClean="0"/>
              <a:t>Пусть А — событие, состоящее в том, что первый стрелок попал в мишень, В — событие, состоящее в том, что второй стрелок попал в мишень. По условию Р(А) = 0,9, Р(В) = 0,3, а А и В независимы.</a:t>
            </a:r>
          </a:p>
          <a:p>
            <a:pPr marL="4763" indent="-4763" algn="just">
              <a:buNone/>
            </a:pPr>
            <a:r>
              <a:rPr lang="ru-RU" dirty="0" smtClean="0"/>
              <a:t>а) Мишень будет поражена дважды, если одновременно произошли оба события А и В, т. е. произошло событие АВ. Поэтому </a:t>
            </a:r>
            <a:r>
              <a:rPr lang="ru-RU" dirty="0" smtClean="0">
                <a:solidFill>
                  <a:srgbClr val="C00000"/>
                </a:solidFill>
              </a:rPr>
              <a:t>Р(АВ) = Р(А)Р(В) = = 0,9</a:t>
            </a:r>
            <a:r>
              <a:rPr lang="ru-RU" dirty="0" smtClean="0">
                <a:solidFill>
                  <a:srgbClr val="C00000"/>
                </a:solidFill>
                <a:sym typeface="Wingdings"/>
              </a:rPr>
              <a:t></a:t>
            </a:r>
            <a:r>
              <a:rPr lang="ru-RU" dirty="0" smtClean="0">
                <a:solidFill>
                  <a:srgbClr val="C00000"/>
                </a:solidFill>
              </a:rPr>
              <a:t>0,3 = 0,27.</a:t>
            </a:r>
          </a:p>
          <a:p>
            <a:pPr algn="just">
              <a:buBlip>
                <a:blip r:embed="rId2"/>
              </a:buBlip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20</a:t>
            </a:fld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10" name="Управляющая кнопка: в начало 9">
              <a:hlinkClick r:id="rId3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назад 10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Управляющая кнопка: далее 11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Управляющая кнопка: в конец 12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Решение примера 4б)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67544" y="1484785"/>
            <a:ext cx="8229600" cy="2592288"/>
          </a:xfrm>
        </p:spPr>
        <p:txBody>
          <a:bodyPr>
            <a:normAutofit/>
          </a:bodyPr>
          <a:lstStyle/>
          <a:p>
            <a:pPr marL="4763" indent="-4763" algn="just">
              <a:buNone/>
            </a:pPr>
            <a:r>
              <a:rPr lang="ru-RU" u="sng" dirty="0" smtClean="0">
                <a:solidFill>
                  <a:srgbClr val="C00000"/>
                </a:solidFill>
              </a:rPr>
              <a:t>Пример 4</a:t>
            </a:r>
            <a:r>
              <a:rPr lang="ru-RU" dirty="0" smtClean="0">
                <a:solidFill>
                  <a:srgbClr val="C00000"/>
                </a:solidFill>
              </a:rPr>
              <a:t>. </a:t>
            </a:r>
            <a:r>
              <a:rPr lang="ru-RU" dirty="0" smtClean="0"/>
              <a:t>Два стрелка независимо друг от друга по одному разу стреляют в мишень. Вероятность попадания в мишень каждого стрелка в отдельности равна 0,9 и 0,3 соответственно. </a:t>
            </a:r>
            <a:r>
              <a:rPr lang="ru-RU" i="1" dirty="0" smtClean="0"/>
              <a:t>Найти вероятность того, что мишень:</a:t>
            </a:r>
          </a:p>
          <a:p>
            <a:pPr marL="4763" indent="-4763" algn="just">
              <a:buNone/>
            </a:pPr>
            <a:r>
              <a:rPr lang="ru-RU" i="1" dirty="0" smtClean="0"/>
              <a:t>б) не будет поражена ни разу;</a:t>
            </a:r>
          </a:p>
          <a:p>
            <a:pPr algn="just">
              <a:buNone/>
            </a:pPr>
            <a:r>
              <a:rPr lang="ru-RU" u="sng" dirty="0" smtClean="0">
                <a:solidFill>
                  <a:srgbClr val="C00000"/>
                </a:solidFill>
              </a:rPr>
              <a:t>Решение:</a:t>
            </a:r>
          </a:p>
          <a:p>
            <a:pPr algn="just"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 l="23066" t="39985" r="16704" b="49187"/>
          <a:stretch>
            <a:fillRect/>
          </a:stretch>
        </p:blipFill>
        <p:spPr bwMode="auto">
          <a:xfrm>
            <a:off x="539552" y="4005064"/>
            <a:ext cx="825691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EAEAD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114300" cy="209550"/>
          </a:xfrm>
          <a:prstGeom prst="rect">
            <a:avLst/>
          </a:prstGeom>
          <a:noFill/>
        </p:spPr>
      </p:pic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solidFill>
            <a:srgbClr val="EAEAD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EAEAD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114300" cy="209550"/>
          </a:xfrm>
          <a:prstGeom prst="rect">
            <a:avLst/>
          </a:prstGeom>
          <a:noFill/>
        </p:spPr>
      </p:pic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solidFill>
            <a:srgbClr val="EAEAD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EAEAD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4281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114300" cy="209550"/>
          </a:xfrm>
          <a:prstGeom prst="rect">
            <a:avLst/>
          </a:prstGeom>
          <a:noFill/>
        </p:spPr>
      </p:pic>
      <p:sp>
        <p:nvSpPr>
          <p:cNvPr id="54283" name="Rectangle 11"/>
          <p:cNvSpPr>
            <a:spLocks noChangeArrowheads="1"/>
          </p:cNvSpPr>
          <p:nvPr/>
        </p:nvSpPr>
        <p:spPr bwMode="auto">
          <a:xfrm>
            <a:off x="0" y="666750"/>
            <a:ext cx="9144000" cy="0"/>
          </a:xfrm>
          <a:prstGeom prst="rect">
            <a:avLst/>
          </a:prstGeom>
          <a:solidFill>
            <a:srgbClr val="EAEAD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18" name="Управляющая кнопка: в начало 17">
              <a:hlinkClick r:id="rId4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Управляющая кнопка: назад 18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Управляющая кнопка: далее 19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Управляющая кнопка: в конец 20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Решение примера 4в)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67544" y="1484785"/>
            <a:ext cx="8229600" cy="3096343"/>
          </a:xfrm>
        </p:spPr>
        <p:txBody>
          <a:bodyPr>
            <a:normAutofit lnSpcReduction="10000"/>
          </a:bodyPr>
          <a:lstStyle/>
          <a:p>
            <a:pPr marL="4763" indent="-4763" algn="just">
              <a:buNone/>
            </a:pPr>
            <a:r>
              <a:rPr lang="ru-RU" u="sng" dirty="0" smtClean="0">
                <a:solidFill>
                  <a:srgbClr val="C00000"/>
                </a:solidFill>
              </a:rPr>
              <a:t>Пример 4</a:t>
            </a:r>
            <a:r>
              <a:rPr lang="ru-RU" dirty="0" smtClean="0">
                <a:solidFill>
                  <a:srgbClr val="C00000"/>
                </a:solidFill>
              </a:rPr>
              <a:t>. </a:t>
            </a:r>
            <a:r>
              <a:rPr lang="ru-RU" dirty="0" smtClean="0"/>
              <a:t>Два стрелка независимо друг от друга по одному разу стреляют в мишень. Вероятность попадания в мишень каждого стрелка в отдельности равна 0,9 и 0,3 соответственно. </a:t>
            </a:r>
            <a:r>
              <a:rPr lang="ru-RU" i="1" dirty="0" smtClean="0"/>
              <a:t>Найти вероятность того, что мишень:</a:t>
            </a:r>
          </a:p>
          <a:p>
            <a:pPr marL="4763" indent="-4763" algn="just">
              <a:buNone/>
            </a:pPr>
            <a:r>
              <a:rPr lang="ru-RU" i="1" dirty="0" smtClean="0"/>
              <a:t>в)    будет поражена </a:t>
            </a:r>
            <a:r>
              <a:rPr lang="ru-RU" i="1" u="sng" dirty="0" smtClean="0"/>
              <a:t>хотя бы один раз</a:t>
            </a:r>
            <a:r>
              <a:rPr lang="ru-RU" i="1" dirty="0" smtClean="0"/>
              <a:t>;</a:t>
            </a:r>
          </a:p>
          <a:p>
            <a:pPr marL="4763" indent="-4763" algn="just">
              <a:buNone/>
            </a:pPr>
            <a:r>
              <a:rPr lang="ru-RU" u="sng" dirty="0" smtClean="0">
                <a:solidFill>
                  <a:srgbClr val="C00000"/>
                </a:solidFill>
              </a:rPr>
              <a:t>Решение:</a:t>
            </a:r>
            <a:r>
              <a:rPr lang="ru-RU" dirty="0" smtClean="0">
                <a:solidFill>
                  <a:srgbClr val="C00000"/>
                </a:solidFill>
              </a:rPr>
              <a:t>   </a:t>
            </a:r>
            <a:r>
              <a:rPr lang="ru-RU" dirty="0" smtClean="0"/>
              <a:t>в) Мишень будет поражена, если произошло или А, или В, т. е. произошло событие А + В. Поэтому</a:t>
            </a:r>
          </a:p>
          <a:p>
            <a:pPr marL="4763" indent="-4763">
              <a:buNone/>
            </a:pPr>
            <a:r>
              <a:rPr lang="ru-RU" dirty="0" smtClean="0"/>
              <a:t>Р(А + В) = Р(А) + Р(В) - Р(А)Р(В) = 0,9 + 0,3 - 0,27 = 0,93.</a:t>
            </a:r>
          </a:p>
          <a:p>
            <a:pPr algn="just">
              <a:buBlip>
                <a:blip r:embed="rId2"/>
              </a:buBlip>
            </a:pPr>
            <a:endParaRPr lang="ru-RU" u="sng" dirty="0" smtClean="0">
              <a:solidFill>
                <a:srgbClr val="C00000"/>
              </a:solidFill>
            </a:endParaRPr>
          </a:p>
          <a:p>
            <a:pPr algn="just">
              <a:buBlip>
                <a:blip r:embed="rId2"/>
              </a:buBlip>
            </a:pPr>
            <a:endParaRPr lang="ru-RU" u="sng" dirty="0" smtClean="0">
              <a:solidFill>
                <a:srgbClr val="C00000"/>
              </a:solidFill>
            </a:endParaRPr>
          </a:p>
          <a:p>
            <a:pPr algn="just">
              <a:buBlip>
                <a:blip r:embed="rId2"/>
              </a:buBlip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3" cstate="print"/>
          <a:srcRect l="23250" t="39000" r="16950" b="44266"/>
          <a:stretch>
            <a:fillRect/>
          </a:stretch>
        </p:blipFill>
        <p:spPr bwMode="auto">
          <a:xfrm>
            <a:off x="611560" y="4581128"/>
            <a:ext cx="7908173" cy="1659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Группа 8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10" name="Управляющая кнопка: в начало 9">
              <a:hlinkClick r:id="rId4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назад 10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Управляющая кнопка: далее 11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Управляющая кнопка: в конец 12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Решение примера 4г)</a:t>
            </a:r>
            <a:endParaRPr lang="ru-RU" sz="28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67544" y="1484785"/>
            <a:ext cx="8229600" cy="3312367"/>
          </a:xfrm>
        </p:spPr>
        <p:txBody>
          <a:bodyPr>
            <a:normAutofit lnSpcReduction="10000"/>
          </a:bodyPr>
          <a:lstStyle/>
          <a:p>
            <a:pPr marL="4763" indent="-4763" algn="just">
              <a:buNone/>
            </a:pPr>
            <a:r>
              <a:rPr lang="ru-RU" u="sng" dirty="0" smtClean="0">
                <a:solidFill>
                  <a:srgbClr val="C00000"/>
                </a:solidFill>
              </a:rPr>
              <a:t>Пример 4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  <a:r>
              <a:rPr lang="ru-RU" dirty="0" smtClean="0"/>
              <a:t> Два стрелка независимо друг от друга по одному разу стреляют в мишень. Вероятность попадания в мишень каждого стрелка в отдельности равна 0,9 и 0,3 соответственно.  </a:t>
            </a:r>
            <a:r>
              <a:rPr lang="ru-RU" i="1" dirty="0" smtClean="0"/>
              <a:t>Найти вероятность того, что мишень:</a:t>
            </a:r>
          </a:p>
          <a:p>
            <a:pPr marL="4763" indent="-4763" algn="just">
              <a:buNone/>
            </a:pPr>
            <a:r>
              <a:rPr lang="ru-RU" i="1" dirty="0" smtClean="0"/>
              <a:t>г)    будет поражена </a:t>
            </a:r>
            <a:r>
              <a:rPr lang="ru-RU" i="1" u="sng" dirty="0" smtClean="0"/>
              <a:t>ровно один раз.</a:t>
            </a:r>
            <a:endParaRPr lang="ru-RU" i="1" u="sng" smtClean="0"/>
          </a:p>
          <a:p>
            <a:pPr marL="4763" indent="-4763" algn="just">
              <a:buNone/>
            </a:pPr>
            <a:r>
              <a:rPr lang="ru-RU" u="sng" smtClean="0">
                <a:solidFill>
                  <a:srgbClr val="C00000"/>
                </a:solidFill>
              </a:rPr>
              <a:t>Решение</a:t>
            </a:r>
            <a:r>
              <a:rPr lang="ru-RU" u="sng" dirty="0" smtClean="0">
                <a:solidFill>
                  <a:srgbClr val="C00000"/>
                </a:solidFill>
              </a:rPr>
              <a:t>:  </a:t>
            </a:r>
            <a:r>
              <a:rPr lang="ru-RU" dirty="0" smtClean="0"/>
              <a:t>г)    Мишень будет поражена ровно один раз, если произошло событие А + В, но не произошло событие АВ. Поэтому искомая вероятность равна Р(А+В)-Р(АВ)= 0,93-0,27 = 0,66.</a:t>
            </a:r>
          </a:p>
          <a:p>
            <a:pPr marL="4763" indent="360363" algn="just">
              <a:buBlip>
                <a:blip r:embed="rId2"/>
              </a:buBlip>
            </a:pPr>
            <a:endParaRPr lang="ru-RU" u="sng" dirty="0" smtClean="0">
              <a:solidFill>
                <a:srgbClr val="C00000"/>
              </a:solidFill>
            </a:endParaRPr>
          </a:p>
          <a:p>
            <a:pPr algn="just">
              <a:buBlip>
                <a:blip r:embed="rId2"/>
              </a:buBlip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3" cstate="print"/>
          <a:srcRect l="23250" t="51797" r="16212" b="21625"/>
          <a:stretch>
            <a:fillRect/>
          </a:stretch>
        </p:blipFill>
        <p:spPr bwMode="auto">
          <a:xfrm>
            <a:off x="1259631" y="4365103"/>
            <a:ext cx="7056785" cy="232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Группа 8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10" name="Управляющая кнопка: в начало 9">
              <a:hlinkClick r:id="rId4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назад 10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Управляющая кнопка: далее 11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Управляющая кнопка: в конец 12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учителя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 l="21036" t="28051" r="9567" b="42297"/>
          <a:stretch>
            <a:fillRect/>
          </a:stretch>
        </p:blipFill>
        <p:spPr bwMode="auto">
          <a:xfrm>
            <a:off x="539552" y="1628800"/>
            <a:ext cx="808948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Группа 6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8" name="Управляющая кнопка: в начало 7">
              <a:hlinkClick r:id="rId3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назад 9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далее 10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Управляющая кнопка: в конец 11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21774" t="51797" r="10305" b="15719"/>
          <a:stretch>
            <a:fillRect/>
          </a:stretch>
        </p:blipFill>
        <p:spPr bwMode="auto">
          <a:xfrm>
            <a:off x="539552" y="620688"/>
            <a:ext cx="8071442" cy="2895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5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7" name="Управляющая кнопка: в начало 6">
              <a:hlinkClick r:id="rId3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Управляющая кнопка: назад 7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Управляющая кнопка: далее 8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в конец 9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l="21036" t="17344" r="10305" b="32272"/>
          <a:stretch>
            <a:fillRect/>
          </a:stretch>
        </p:blipFill>
        <p:spPr bwMode="auto">
          <a:xfrm>
            <a:off x="539552" y="423247"/>
            <a:ext cx="8208912" cy="4517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5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7" name="Управляющая кнопка: в начало 6">
              <a:hlinkClick r:id="rId3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Управляющая кнопка: назад 7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Управляющая кнопка: далее 8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в конец 9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"/>
            </a:pPr>
            <a:r>
              <a:rPr lang="ru-RU" sz="2400" dirty="0" smtClean="0">
                <a:solidFill>
                  <a:srgbClr val="000099"/>
                </a:solidFill>
              </a:rPr>
              <a:t>Алгебра и начала анализа, 10-11 классы, Часть 1. Учебник, 10-е изд. (Базовый уровень), А.Г.Мордкович, М., 2009</a:t>
            </a:r>
          </a:p>
          <a:p>
            <a:pPr>
              <a:buFont typeface="Wingdings" pitchFamily="2" charset="2"/>
              <a:buChar char=""/>
            </a:pPr>
            <a:r>
              <a:rPr lang="ru-RU" sz="2400" dirty="0" smtClean="0">
                <a:solidFill>
                  <a:srgbClr val="000099"/>
                </a:solidFill>
              </a:rPr>
              <a:t>Алгебра и начала анализа, 10-11 классы. (Базовый уровень) Методическое пособие для учителя, А.Г.Мордкович, П.В.Семенов, М., 2010</a:t>
            </a:r>
          </a:p>
          <a:p>
            <a:pPr>
              <a:buFont typeface="Wingdings" pitchFamily="2" charset="2"/>
              <a:buChar char="ÿ"/>
            </a:pPr>
            <a:r>
              <a:rPr lang="ru-RU" sz="2400" dirty="0" smtClean="0">
                <a:solidFill>
                  <a:srgbClr val="C00000"/>
                </a:solidFill>
              </a:rPr>
              <a:t>Таблицы составлены в </a:t>
            </a:r>
            <a:r>
              <a:rPr lang="en-US" sz="2400" dirty="0" smtClean="0">
                <a:solidFill>
                  <a:srgbClr val="C00000"/>
                </a:solidFill>
              </a:rPr>
              <a:t>MS Word </a:t>
            </a:r>
            <a:r>
              <a:rPr lang="ru-RU" sz="2400" dirty="0" smtClean="0">
                <a:solidFill>
                  <a:srgbClr val="C00000"/>
                </a:solidFill>
              </a:rPr>
              <a:t>и</a:t>
            </a:r>
            <a:r>
              <a:rPr lang="en-US" sz="2400" dirty="0" smtClean="0">
                <a:solidFill>
                  <a:srgbClr val="C00000"/>
                </a:solidFill>
              </a:rPr>
              <a:t> MS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Excel</a:t>
            </a:r>
            <a:r>
              <a:rPr lang="ru-RU" sz="2400" dirty="0" smtClean="0">
                <a:solidFill>
                  <a:srgbClr val="C00000"/>
                </a:solidFill>
              </a:rPr>
              <a:t>.</a:t>
            </a:r>
          </a:p>
          <a:p>
            <a:pPr>
              <a:buFont typeface="Webdings" pitchFamily="18" charset="2"/>
              <a:buChar char=""/>
            </a:pPr>
            <a:r>
              <a:rPr lang="ru-RU" sz="2400" dirty="0" smtClean="0"/>
              <a:t>Интернет-ресурсы </a:t>
            </a:r>
          </a:p>
          <a:p>
            <a:endParaRPr lang="ru-RU" sz="24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grpSp>
        <p:nvGrpSpPr>
          <p:cNvPr id="2" name="Группа 7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9" name="Управляющая кнопка: в начало 8">
              <a:hlinkClick r:id="rId2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назад 9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далее 10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Управляющая кнопка: в конец 11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Дата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ПРОИЗВЕДЕНИЕ СОБЫТИЙ. ВЕРОЯТНОСТЬ СУММЫ ДВУХ СОБЫТИЙ. НЕЗАВИСИМОСТЬ СОБЫТИЙ 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Часть 2.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08.02.2014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3</a:t>
            </a:fld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10" name="Управляющая кнопка: в начало 9">
              <a:hlinkClick r:id="rId2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назад 10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Управляющая кнопка: далее 11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Управляющая кнопка: в конец 12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Независимость событий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763" indent="-4763" algn="just">
              <a:buNone/>
            </a:pPr>
            <a:r>
              <a:rPr lang="ru-RU" dirty="0" smtClean="0"/>
              <a:t>В примере 2 мы говорили о сумме несовместных событий. </a:t>
            </a:r>
          </a:p>
          <a:p>
            <a:pPr marL="4763" indent="-4763" algn="just">
              <a:buNone/>
            </a:pPr>
            <a:r>
              <a:rPr lang="ru-RU" dirty="0" smtClean="0"/>
              <a:t>А как найти вероятность Р(А + В) для событий, которые могут наступать одновременно? </a:t>
            </a:r>
          </a:p>
          <a:p>
            <a:pPr marL="4763" indent="-4763" algn="just">
              <a:buNone/>
            </a:pPr>
            <a:r>
              <a:rPr lang="ru-RU" dirty="0" smtClean="0"/>
              <a:t>Для ответа на такой вопрос необходима не только сама сумма А + В событий А и В, но и их произведение.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4</a:t>
            </a:fld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8" name="Управляющая кнопка: в начало 7">
              <a:hlinkClick r:id="rId2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Управляющая кнопка: назад 8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далее 9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в конец 10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ОПРЕДЕЛЕНИЕ 1. </a:t>
            </a:r>
            <a:br>
              <a:rPr lang="ru-RU" dirty="0" smtClean="0"/>
            </a:br>
            <a:r>
              <a:rPr lang="ru-RU" dirty="0" smtClean="0"/>
              <a:t>Произведение событий А и 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763" indent="-4763" algn="just">
              <a:buNone/>
            </a:pPr>
            <a:r>
              <a:rPr lang="ru-RU" u="sng" dirty="0" smtClean="0"/>
              <a:t>Определение 1.</a:t>
            </a:r>
            <a:r>
              <a:rPr lang="ru-RU" dirty="0" smtClean="0"/>
              <a:t>  </a:t>
            </a:r>
            <a:r>
              <a:rPr lang="ru-RU" dirty="0" smtClean="0">
                <a:solidFill>
                  <a:srgbClr val="C00000"/>
                </a:solidFill>
              </a:rPr>
              <a:t>Произведением</a:t>
            </a:r>
            <a:r>
              <a:rPr lang="ru-RU" dirty="0" smtClean="0"/>
              <a:t> событий А и В называют событие, которое наступает тогда и только тогда, когда наступает и событие А, и событие В.  Оно обозначается </a:t>
            </a:r>
            <a:r>
              <a:rPr lang="ru-RU" dirty="0" smtClean="0">
                <a:solidFill>
                  <a:srgbClr val="C00000"/>
                </a:solidFill>
              </a:rPr>
              <a:t>А</a:t>
            </a:r>
            <a:r>
              <a:rPr lang="ru-RU" dirty="0" smtClean="0">
                <a:solidFill>
                  <a:srgbClr val="C00000"/>
                </a:solidFill>
                <a:sym typeface="Wingdings"/>
              </a:rPr>
              <a:t></a:t>
            </a:r>
            <a:r>
              <a:rPr lang="ru-RU" dirty="0" smtClean="0">
                <a:solidFill>
                  <a:srgbClr val="C00000"/>
                </a:solidFill>
              </a:rPr>
              <a:t>В или АВ.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5</a:t>
            </a:fld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8" name="Управляющая кнопка: в начало 7">
              <a:hlinkClick r:id="rId2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Управляющая кнопка: назад 8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далее 9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в конец 10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3.  Дать описание произведения событий А и 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763" indent="-4763" algn="just">
              <a:buNone/>
            </a:pPr>
            <a:r>
              <a:rPr lang="ru-RU" dirty="0" smtClean="0">
                <a:solidFill>
                  <a:srgbClr val="C00000"/>
                </a:solidFill>
              </a:rPr>
              <a:t>Пример 3. </a:t>
            </a:r>
          </a:p>
          <a:p>
            <a:pPr marL="4763" indent="-4763" algn="just">
              <a:buNone/>
            </a:pPr>
            <a:r>
              <a:rPr lang="ru-RU" u="sng" dirty="0" smtClean="0">
                <a:solidFill>
                  <a:srgbClr val="C00000"/>
                </a:solidFill>
              </a:rPr>
              <a:t>Дать описание произведения АВ  событий  А и В, если:</a:t>
            </a:r>
          </a:p>
          <a:p>
            <a:pPr marL="4763" indent="-4763" algn="just">
              <a:buNone/>
            </a:pPr>
            <a:r>
              <a:rPr lang="ru-RU" dirty="0" smtClean="0"/>
              <a:t>а) А — цена товара больше 100 р., В — цена товара не больше 110 р.;</a:t>
            </a:r>
          </a:p>
          <a:p>
            <a:pPr marL="4763" indent="-4763" algn="just">
              <a:buNone/>
            </a:pPr>
            <a:r>
              <a:rPr lang="ru-RU" dirty="0" smtClean="0"/>
              <a:t>б) А — завтра пятница, В — завтра 13-е число;</a:t>
            </a:r>
          </a:p>
          <a:p>
            <a:pPr marL="4763" indent="-4763" algn="just">
              <a:buNone/>
            </a:pPr>
            <a:r>
              <a:rPr lang="ru-RU" dirty="0" smtClean="0"/>
              <a:t>в) А — координаты случайно выбранной точки на плоскости удовлетворяют неравенству х</a:t>
            </a:r>
            <a:r>
              <a:rPr lang="ru-RU" baseline="30000" dirty="0" smtClean="0"/>
              <a:t>2</a:t>
            </a:r>
            <a:r>
              <a:rPr lang="ru-RU" dirty="0" smtClean="0"/>
              <a:t> + у</a:t>
            </a:r>
            <a:r>
              <a:rPr lang="ru-RU" baseline="30000" dirty="0" smtClean="0"/>
              <a:t>2</a:t>
            </a:r>
            <a:r>
              <a:rPr lang="ru-RU" dirty="0" smtClean="0"/>
              <a:t> &lt; 1; В — координаты случайно выбранной точки положительны;</a:t>
            </a:r>
          </a:p>
          <a:p>
            <a:pPr marL="4763" indent="-4763" algn="just">
              <a:buNone/>
            </a:pPr>
            <a:r>
              <a:rPr lang="ru-RU" dirty="0" smtClean="0"/>
              <a:t>г) А — случайно выбранное двузначное число четно; В — случайно выбранное двузначное число делится на 11.</a:t>
            </a:r>
          </a:p>
          <a:p>
            <a:pPr algn="just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6</a:t>
            </a:fld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8" name="Управляющая кнопка: в начало 7">
              <a:hlinkClick r:id="rId2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Управляющая кнопка: назад 8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далее 9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в конец 10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примера 3а)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763" indent="-4763" algn="just">
              <a:buNone/>
            </a:pPr>
            <a:r>
              <a:rPr lang="ru-RU" dirty="0" smtClean="0"/>
              <a:t>Пример 3.  </a:t>
            </a:r>
          </a:p>
          <a:p>
            <a:pPr marL="4763" indent="-4763" algn="just">
              <a:buNone/>
            </a:pPr>
            <a:r>
              <a:rPr lang="ru-RU" u="sng" dirty="0" smtClean="0">
                <a:solidFill>
                  <a:srgbClr val="C00000"/>
                </a:solidFill>
              </a:rPr>
              <a:t>Дать описание произведения АВ  событий  А и В, если:</a:t>
            </a:r>
          </a:p>
          <a:p>
            <a:pPr marL="4763" indent="-4763" algn="just">
              <a:buNone/>
            </a:pPr>
            <a:r>
              <a:rPr lang="ru-RU" dirty="0" smtClean="0"/>
              <a:t>а) А — цена товара больше 100 р., В — цена товара не больше 110 р.;</a:t>
            </a:r>
          </a:p>
          <a:p>
            <a:pPr marL="4763" indent="-4763" algn="just">
              <a:buNone/>
            </a:pPr>
            <a:r>
              <a:rPr lang="ru-RU" u="sng" dirty="0" smtClean="0">
                <a:solidFill>
                  <a:srgbClr val="C00000"/>
                </a:solidFill>
              </a:rPr>
              <a:t>Решение</a:t>
            </a:r>
            <a:r>
              <a:rPr lang="ru-RU" dirty="0" smtClean="0">
                <a:solidFill>
                  <a:srgbClr val="C00000"/>
                </a:solidFill>
              </a:rPr>
              <a:t>: </a:t>
            </a:r>
          </a:p>
          <a:p>
            <a:pPr marL="4763" indent="-4763" algn="just">
              <a:buNone/>
            </a:pPr>
            <a:r>
              <a:rPr lang="ru-RU" dirty="0" smtClean="0"/>
              <a:t>а) Одновременное наступление событий А и В означает, что для цены S товара верно двойное неравенство</a:t>
            </a:r>
          </a:p>
          <a:p>
            <a:pPr marL="4763" indent="-4763" algn="just">
              <a:buNone/>
            </a:pPr>
            <a:r>
              <a:rPr lang="ru-RU" dirty="0" smtClean="0"/>
              <a:t>100 &lt; S &lt; 110.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7</a:t>
            </a:fld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8" name="Управляющая кнопка: в начало 7">
              <a:hlinkClick r:id="rId2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Управляющая кнопка: назад 8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далее 9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в конец 10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примера 3б)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763" indent="-4763" algn="just">
              <a:buNone/>
            </a:pPr>
            <a:r>
              <a:rPr lang="ru-RU" dirty="0" smtClean="0"/>
              <a:t>Пример 3. </a:t>
            </a:r>
          </a:p>
          <a:p>
            <a:pPr marL="4763" indent="-4763" algn="just">
              <a:buNone/>
            </a:pPr>
            <a:r>
              <a:rPr lang="ru-RU" u="sng" dirty="0" smtClean="0">
                <a:solidFill>
                  <a:srgbClr val="C00000"/>
                </a:solidFill>
              </a:rPr>
              <a:t>Дать описание произведения АВ  событий  А и В, если:</a:t>
            </a:r>
          </a:p>
          <a:p>
            <a:pPr marL="4763" indent="-4763" algn="just">
              <a:buNone/>
            </a:pPr>
            <a:r>
              <a:rPr lang="ru-RU" dirty="0" smtClean="0"/>
              <a:t>б)  А — завтра пятница, В — завтра 13-е число;</a:t>
            </a:r>
          </a:p>
          <a:p>
            <a:pPr marL="4763" indent="-4763" algn="just">
              <a:buNone/>
            </a:pPr>
            <a:r>
              <a:rPr lang="ru-RU" u="sng" dirty="0" smtClean="0">
                <a:solidFill>
                  <a:srgbClr val="C00000"/>
                </a:solidFill>
              </a:rPr>
              <a:t>Решение: </a:t>
            </a:r>
          </a:p>
          <a:p>
            <a:pPr marL="4763" indent="-4763" algn="just">
              <a:buNone/>
            </a:pPr>
            <a:r>
              <a:rPr lang="ru-RU" dirty="0" smtClean="0"/>
              <a:t>б) Одновременное наступление событий А и В означает, что завтра — пятница, 13-е число.   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8</a:t>
            </a:fld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8" name="Управляющая кнопка: в начало 7">
              <a:hlinkClick r:id="rId2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Управляющая кнопка: назад 8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далее 9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в конец 10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24161" t="40156" r="52214" b="23422"/>
          <a:stretch>
            <a:fillRect/>
          </a:stretch>
        </p:blipFill>
        <p:spPr bwMode="auto">
          <a:xfrm>
            <a:off x="7524793" y="404664"/>
            <a:ext cx="1619207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примера 3в)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763" indent="-4763" algn="just">
              <a:buNone/>
            </a:pPr>
            <a:r>
              <a:rPr lang="ru-RU" sz="2600" dirty="0" smtClean="0"/>
              <a:t>Пример 3. </a:t>
            </a:r>
          </a:p>
          <a:p>
            <a:pPr marL="4763" indent="-4763" algn="just">
              <a:buNone/>
            </a:pPr>
            <a:r>
              <a:rPr lang="ru-RU" sz="2600" u="sng" dirty="0" smtClean="0">
                <a:solidFill>
                  <a:srgbClr val="C00000"/>
                </a:solidFill>
              </a:rPr>
              <a:t>Дать описание произведения АВ  событий  А и В, если:</a:t>
            </a:r>
          </a:p>
          <a:p>
            <a:pPr marL="4763" indent="-4763" algn="just">
              <a:buNone/>
            </a:pPr>
            <a:r>
              <a:rPr lang="ru-RU" sz="2600" dirty="0" smtClean="0"/>
              <a:t>в) А — координаты случайно выбранной точки на плоскости удовлетворяют неравенству х</a:t>
            </a:r>
            <a:r>
              <a:rPr lang="ru-RU" sz="2600" b="1" baseline="30000" dirty="0" smtClean="0"/>
              <a:t>2</a:t>
            </a:r>
            <a:r>
              <a:rPr lang="ru-RU" sz="2600" dirty="0" smtClean="0"/>
              <a:t> + у</a:t>
            </a:r>
            <a:r>
              <a:rPr lang="ru-RU" sz="2600" b="1" baseline="30000" dirty="0" smtClean="0"/>
              <a:t>2</a:t>
            </a:r>
            <a:r>
              <a:rPr lang="ru-RU" sz="2600" dirty="0" smtClean="0"/>
              <a:t> ≤ 1; В — координаты случайно выбранной точки положительны;</a:t>
            </a:r>
          </a:p>
          <a:p>
            <a:pPr marL="4763" indent="-4763" algn="just">
              <a:buNone/>
            </a:pPr>
            <a:r>
              <a:rPr lang="ru-RU" sz="2600" u="sng" dirty="0" smtClean="0">
                <a:solidFill>
                  <a:srgbClr val="C00000"/>
                </a:solidFill>
              </a:rPr>
              <a:t>Решение: </a:t>
            </a:r>
          </a:p>
          <a:p>
            <a:pPr marL="4763" indent="-4763" algn="just">
              <a:buNone/>
            </a:pPr>
            <a:r>
              <a:rPr lang="ru-RU" sz="2600" dirty="0" smtClean="0"/>
              <a:t>в) Геометрически событие А означает, что точка выбрана в единичном круге </a:t>
            </a:r>
            <a:r>
              <a:rPr lang="en-US" sz="2600" dirty="0" smtClean="0"/>
              <a:t>{</a:t>
            </a:r>
            <a:r>
              <a:rPr lang="ru-RU" sz="2600" dirty="0" smtClean="0"/>
              <a:t>(</a:t>
            </a:r>
            <a:r>
              <a:rPr lang="en-US" sz="2600" dirty="0" smtClean="0"/>
              <a:t>x</a:t>
            </a:r>
            <a:r>
              <a:rPr lang="ru-RU" sz="2600" dirty="0" smtClean="0"/>
              <a:t>; у) | х</a:t>
            </a:r>
            <a:r>
              <a:rPr lang="ru-RU" sz="2600" b="1" baseline="30000" dirty="0" smtClean="0"/>
              <a:t>2</a:t>
            </a:r>
            <a:r>
              <a:rPr lang="ru-RU" sz="2600" dirty="0" smtClean="0"/>
              <a:t> + у</a:t>
            </a:r>
            <a:r>
              <a:rPr lang="ru-RU" sz="2600" baseline="30000" dirty="0" smtClean="0"/>
              <a:t>2</a:t>
            </a:r>
            <a:r>
              <a:rPr lang="ru-RU" sz="2600" dirty="0" smtClean="0"/>
              <a:t>  ≤  1}, а событие В означает, что она выбрана в первой координатной четверти. Значит, одновременное наступление А и В означает, что точка выбрана в той четверти единичного круга, которая расположена выше оси абсцисс и правее оси ординат (рис. 242).</a:t>
            </a:r>
          </a:p>
          <a:p>
            <a:pPr marL="4763" indent="-4763" algn="just">
              <a:buNone/>
            </a:pPr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9</a:t>
            </a:fld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9" name="Управляющая кнопка: в начало 8">
              <a:hlinkClick r:id="rId3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назад 9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далее 10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Управляющая кнопка: в конец 11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1260</TotalTime>
  <Words>1434</Words>
  <Application>Microsoft Office PowerPoint</Application>
  <PresentationFormat>Экран (4:3)</PresentationFormat>
  <Paragraphs>232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Глава 9. Элементы математической статистики, комбинаторики и теории вероятностей</vt:lpstr>
      <vt:lpstr>Содержание</vt:lpstr>
      <vt:lpstr>ПРОИЗВЕДЕНИЕ СОБЫТИЙ. ВЕРОЯТНОСТЬ СУММЫ ДВУХ СОБЫТИЙ. НЕЗАВИСИМОСТЬ СОБЫТИЙ  </vt:lpstr>
      <vt:lpstr>Независимость событий</vt:lpstr>
      <vt:lpstr>ОПРЕДЕЛЕНИЕ 1.  Произведение событий А и В</vt:lpstr>
      <vt:lpstr>ПРИМЕР 3.  Дать описание произведения событий А и В</vt:lpstr>
      <vt:lpstr>Решение примера 3а)</vt:lpstr>
      <vt:lpstr>Решение примера 3б)</vt:lpstr>
      <vt:lpstr>Решение примера 3в)</vt:lpstr>
      <vt:lpstr>Решение примера 3г)</vt:lpstr>
      <vt:lpstr>Произведение АВ событий А и В связано с пересечением множеств</vt:lpstr>
      <vt:lpstr>Связь между понятиями и терминами теории вероятностей и теории множеств (таблица)</vt:lpstr>
      <vt:lpstr>ТЕОРЕМА 1. Сумма вероятностей двух событий   P(A)+P(B)=P(AB)+P(A+B).</vt:lpstr>
      <vt:lpstr>Доказательство теоремы 1</vt:lpstr>
      <vt:lpstr>Для несовместных событий А и В</vt:lpstr>
      <vt:lpstr>Формулу Р(А+В)=Р(А)+Р(В)-Р(АВ) применяют к независимым событиям А и В </vt:lpstr>
      <vt:lpstr>ОПРЕДЕЛЕНИЕ 2.  События А и В называются независимыми…</vt:lpstr>
      <vt:lpstr>ТЕОРЕМА 2. Вероятность  суммы двух независимых событий равна P(A+B)=P(A)+P(B)-P(AB).</vt:lpstr>
      <vt:lpstr>ПРИМЕР 4. Два стрелка  независимо друг от друга стреляют </vt:lpstr>
      <vt:lpstr>Решение примера 4а)</vt:lpstr>
      <vt:lpstr>Решение примера 4б)</vt:lpstr>
      <vt:lpstr>Решение примера 4в)</vt:lpstr>
      <vt:lpstr>Решение примера 4г)</vt:lpstr>
      <vt:lpstr>Для учителя</vt:lpstr>
      <vt:lpstr>Слайд 25</vt:lpstr>
      <vt:lpstr>Слайд 26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Глава 9. ЭЛЕМЕНТЫ МАТЕМАТИЧЕСКОЙ СТАТИСТИКИ, КОМБИНАТОРИКИ И ТЕОРИИ ВЕРОЯТНОСТЕЙ</dc:title>
  <dc:creator>Тамара Цыбикова</dc:creator>
  <cp:lastModifiedBy>hpProBook6</cp:lastModifiedBy>
  <cp:revision>232</cp:revision>
  <dcterms:created xsi:type="dcterms:W3CDTF">2014-02-08T07:47:32Z</dcterms:created>
  <dcterms:modified xsi:type="dcterms:W3CDTF">2014-03-09T08:57:09Z</dcterms:modified>
</cp:coreProperties>
</file>