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422" r:id="rId3"/>
    <p:sldId id="404" r:id="rId4"/>
    <p:sldId id="414" r:id="rId5"/>
    <p:sldId id="424" r:id="rId6"/>
    <p:sldId id="428" r:id="rId7"/>
    <p:sldId id="429" r:id="rId8"/>
    <p:sldId id="430" r:id="rId9"/>
    <p:sldId id="431" r:id="rId10"/>
    <p:sldId id="433" r:id="rId11"/>
    <p:sldId id="432" r:id="rId12"/>
    <p:sldId id="415" r:id="rId13"/>
    <p:sldId id="416" r:id="rId14"/>
    <p:sldId id="434" r:id="rId15"/>
    <p:sldId id="435" r:id="rId16"/>
    <p:sldId id="436" r:id="rId17"/>
    <p:sldId id="437" r:id="rId18"/>
    <p:sldId id="438" r:id="rId19"/>
    <p:sldId id="417" r:id="rId20"/>
    <p:sldId id="343" r:id="rId21"/>
    <p:sldId id="326" r:id="rId22"/>
    <p:sldId id="327" r:id="rId23"/>
    <p:sldId id="41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1" autoAdjust="0"/>
  </p:normalViewPr>
  <p:slideViewPr>
    <p:cSldViewPr>
      <p:cViewPr>
        <p:scale>
          <a:sx n="64" d="100"/>
          <a:sy n="64" d="100"/>
        </p:scale>
        <p:origin x="-148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D9C-D886-4419-9CCC-E31E1FFE7B0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4B2-CC4E-4121-9DFD-35A585B5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99"/>
                </a:solidFill>
              </a:defRPr>
            </a:lvl1pPr>
          </a:lstStyle>
          <a:p>
            <a:fld id="{8CAF2FE9-46CF-4C01-91FA-C4FB1EA09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image" Target="../media/image2.jpeg"/><Relationship Id="rId16" Type="http://schemas.openxmlformats.org/officeDocument/2006/relationships/slide" Target="slide17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Глава 9. Элементы математической статистики, комбинаторики и теории вероятностей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§54. Случайные события и их вероятности</a:t>
            </a:r>
          </a:p>
          <a:p>
            <a:r>
              <a:rPr lang="ru-RU" dirty="0" smtClean="0"/>
              <a:t>3.НЕЗАВИСИМЫЕ </a:t>
            </a:r>
            <a:r>
              <a:rPr lang="ru-RU" dirty="0" smtClean="0"/>
              <a:t>ПОВТОРЕНИЯ ИСПЫТАНИЙ. ТЕОРЕМА БЕРНУЛЛИ И СТАТИСТИЧЕСКАЯ УСТОЙЧИВОСТЬ.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всей серии повторений важно знать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каждом из таких повторений нас интересует вопрос о том, произойдет или не произойдет это событие. </a:t>
            </a:r>
            <a:endParaRPr lang="en-US" dirty="0" smtClean="0"/>
          </a:p>
          <a:p>
            <a:pPr marL="0" indent="0" algn="just">
              <a:buNone/>
            </a:pPr>
            <a:r>
              <a:rPr lang="ru-RU" b="1" dirty="0" smtClean="0"/>
              <a:t>А во всей серии повторений нам важно знать</a:t>
            </a:r>
            <a:r>
              <a:rPr lang="ru-RU" dirty="0" smtClean="0"/>
              <a:t>, </a:t>
            </a:r>
            <a:r>
              <a:rPr lang="ru-RU" i="1" dirty="0" smtClean="0"/>
              <a:t>сколько именно раз может произойти или не произойти это событие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i="1" dirty="0" smtClean="0"/>
              <a:t>Например</a:t>
            </a:r>
            <a:r>
              <a:rPr lang="ru-RU" dirty="0" smtClean="0"/>
              <a:t>, игральный кубик бросили десять раз подряд. Какова вероятность того, что «четверка» выпадет ровно 3 раза? Произведено 10 выстрелов; какова вероятность того, что будет ровно 8 попаданий в мишень? Или же какова вероятность того, что при пяти бросаниях монеты «орел» выпадет ровно 4 раза?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Якоб Бернулли объединил примеры и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Швейцарский математик начала XVIII века Якоб Бернулли объединил примеры и вопросы такого типа в единую вероятностную схему.</a:t>
            </a:r>
          </a:p>
          <a:p>
            <a:pPr algn="just"/>
            <a:r>
              <a:rPr lang="ru-RU" dirty="0" smtClean="0"/>
              <a:t>Пусть вероятность случайного события А при проведении некоторого испытания равна Р(А). Будем рассматривать это испытание как испытание </a:t>
            </a:r>
            <a:r>
              <a:rPr lang="ru-RU" i="1" dirty="0" smtClean="0"/>
              <a:t>только с двумя возможными исходами:</a:t>
            </a:r>
            <a:r>
              <a:rPr lang="ru-RU" dirty="0" smtClean="0"/>
              <a:t> один исход состоит в том, что событие А произойдет, а другой исход состоит в том, что событие А</a:t>
            </a:r>
            <a:r>
              <a:rPr lang="en-US" dirty="0" smtClean="0"/>
              <a:t> </a:t>
            </a:r>
            <a:r>
              <a:rPr lang="ru-RU" dirty="0" smtClean="0"/>
              <a:t>не произойдет, т. е. произойдет событие </a:t>
            </a:r>
            <a:r>
              <a:rPr lang="el-GR" dirty="0" smtClean="0"/>
              <a:t>Ᾱ</a:t>
            </a:r>
            <a:r>
              <a:rPr lang="ru-RU" dirty="0" smtClean="0"/>
              <a:t> . Для краткости назовем первый исход (наступление события А) «успехом», а второй исход (наступление события </a:t>
            </a:r>
            <a:r>
              <a:rPr lang="el-GR" dirty="0" smtClean="0"/>
              <a:t>Ᾱ</a:t>
            </a:r>
            <a:r>
              <a:rPr lang="ru-RU" dirty="0" smtClean="0"/>
              <a:t>) «неудачей». Вероятность Р(А) «успеха» обозначим </a:t>
            </a:r>
            <a:r>
              <a:rPr lang="en-US" dirty="0" smtClean="0"/>
              <a:t>p,</a:t>
            </a:r>
            <a:r>
              <a:rPr lang="ru-RU" dirty="0" smtClean="0"/>
              <a:t> а вероятность Р(</a:t>
            </a:r>
            <a:r>
              <a:rPr lang="el-GR" dirty="0" smtClean="0"/>
              <a:t>Ᾱ</a:t>
            </a:r>
            <a:r>
              <a:rPr lang="ru-RU" dirty="0" smtClean="0"/>
              <a:t>) «неудачи» обозначим </a:t>
            </a:r>
            <a:r>
              <a:rPr lang="en-US" dirty="0" smtClean="0"/>
              <a:t>q.</a:t>
            </a:r>
            <a:r>
              <a:rPr lang="ru-RU" dirty="0" smtClean="0"/>
              <a:t> Значит,</a:t>
            </a:r>
            <a:r>
              <a:rPr lang="en-US" dirty="0" smtClean="0"/>
              <a:t> </a:t>
            </a:r>
            <a:r>
              <a:rPr lang="ru-RU" dirty="0" smtClean="0"/>
              <a:t>q = Р(</a:t>
            </a:r>
            <a:r>
              <a:rPr lang="el-GR" dirty="0" smtClean="0"/>
              <a:t>Ᾱ</a:t>
            </a:r>
            <a:r>
              <a:rPr lang="ru-RU" dirty="0" smtClean="0"/>
              <a:t>) = 1 - Р(А) = 1 - р.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ТЕОРЕМА 3 (теорема Бернулли)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ru-RU" u="sng" dirty="0" smtClean="0"/>
              <a:t>Теорема 3</a:t>
            </a:r>
            <a:r>
              <a:rPr lang="ru-RU" dirty="0" smtClean="0"/>
              <a:t> (теорема Бернулли).  </a:t>
            </a:r>
            <a:r>
              <a:rPr lang="ru-RU" b="1" dirty="0" smtClean="0">
                <a:solidFill>
                  <a:srgbClr val="C00000"/>
                </a:solidFill>
              </a:rPr>
              <a:t>Пусть </a:t>
            </a:r>
            <a:r>
              <a:rPr lang="ru-RU" b="1" i="1" dirty="0" smtClean="0">
                <a:solidFill>
                  <a:srgbClr val="C00000"/>
                </a:solidFill>
              </a:rPr>
              <a:t>P</a:t>
            </a:r>
            <a:r>
              <a:rPr lang="ru-RU" b="1" i="1" baseline="-25000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(k)</a:t>
            </a:r>
            <a:r>
              <a:rPr lang="ru-RU" b="1" dirty="0" smtClean="0">
                <a:solidFill>
                  <a:srgbClr val="C00000"/>
                </a:solidFill>
              </a:rPr>
              <a:t> — вероятность наступления ровно </a:t>
            </a:r>
            <a:r>
              <a:rPr lang="ru-RU" b="1" i="1" dirty="0" smtClean="0">
                <a:solidFill>
                  <a:srgbClr val="C00000"/>
                </a:solidFill>
              </a:rPr>
              <a:t>k</a:t>
            </a:r>
            <a:r>
              <a:rPr lang="ru-RU" b="1" dirty="0" smtClean="0">
                <a:solidFill>
                  <a:srgbClr val="C00000"/>
                </a:solidFill>
              </a:rPr>
              <a:t> «успехов» в </a:t>
            </a: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ru-RU" b="1" dirty="0" smtClean="0">
                <a:solidFill>
                  <a:srgbClr val="C00000"/>
                </a:solidFill>
              </a:rPr>
              <a:t> независимых повторениях одного и того же испытания.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Тогда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ru-RU" b="1" i="1" dirty="0" smtClean="0">
                <a:solidFill>
                  <a:srgbClr val="C00000"/>
                </a:solidFill>
              </a:rPr>
              <a:t>P</a:t>
            </a:r>
            <a:r>
              <a:rPr lang="ru-RU" b="1" i="1" baseline="-25000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(k)= С</a:t>
            </a:r>
            <a:r>
              <a:rPr lang="en-US" b="1" i="1" baseline="-25000" dirty="0" smtClean="0">
                <a:solidFill>
                  <a:srgbClr val="C00000"/>
                </a:solidFill>
              </a:rPr>
              <a:t>n</a:t>
            </a:r>
            <a:r>
              <a:rPr lang="en-US" b="1" i="1" baseline="50000" dirty="0" smtClean="0">
                <a:solidFill>
                  <a:srgbClr val="C00000"/>
                </a:solidFill>
              </a:rPr>
              <a:t>k</a:t>
            </a:r>
            <a:r>
              <a:rPr lang="ru-RU" b="1" i="1" dirty="0" smtClean="0">
                <a:solidFill>
                  <a:srgbClr val="C00000"/>
                </a:solidFill>
                <a:sym typeface="Wingdings"/>
              </a:rPr>
              <a:t></a:t>
            </a:r>
            <a:r>
              <a:rPr lang="en-US" b="1" i="1" dirty="0" smtClean="0">
                <a:solidFill>
                  <a:srgbClr val="C00000"/>
                </a:solidFill>
                <a:sym typeface="Wingdings"/>
              </a:rPr>
              <a:t> p</a:t>
            </a:r>
            <a:r>
              <a:rPr lang="en-US" b="1" i="1" baseline="50000" dirty="0" smtClean="0">
                <a:solidFill>
                  <a:srgbClr val="C00000"/>
                </a:solidFill>
              </a:rPr>
              <a:t>k</a:t>
            </a:r>
            <a:r>
              <a:rPr lang="ru-RU" b="1" i="1" dirty="0" smtClean="0">
                <a:solidFill>
                  <a:srgbClr val="C00000"/>
                </a:solidFill>
                <a:sym typeface="Wingdings"/>
              </a:rPr>
              <a:t></a:t>
            </a:r>
            <a:r>
              <a:rPr lang="en-US" b="1" i="1" dirty="0" smtClean="0">
                <a:solidFill>
                  <a:srgbClr val="C00000"/>
                </a:solidFill>
                <a:sym typeface="Wingdings"/>
              </a:rPr>
              <a:t> q</a:t>
            </a:r>
            <a:r>
              <a:rPr lang="en-US" b="1" i="1" baseline="50000" dirty="0" smtClean="0">
                <a:solidFill>
                  <a:srgbClr val="C00000"/>
                </a:solidFill>
                <a:sym typeface="Wingdings"/>
              </a:rPr>
              <a:t>n-</a:t>
            </a:r>
            <a:r>
              <a:rPr lang="en-US" b="1" i="1" baseline="50000" dirty="0" smtClean="0">
                <a:solidFill>
                  <a:srgbClr val="C00000"/>
                </a:solidFill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где </a:t>
            </a:r>
            <a:r>
              <a:rPr lang="ru-RU" b="1" i="1" dirty="0" smtClean="0">
                <a:solidFill>
                  <a:srgbClr val="C00000"/>
                </a:solidFill>
              </a:rPr>
              <a:t>р</a:t>
            </a:r>
            <a:r>
              <a:rPr lang="ru-RU" dirty="0" smtClean="0">
                <a:solidFill>
                  <a:srgbClr val="C00000"/>
                </a:solidFill>
              </a:rPr>
              <a:t> — вероятность «успеха»,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a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ru-RU" b="1" i="1" dirty="0" smtClean="0">
                <a:solidFill>
                  <a:srgbClr val="C00000"/>
                </a:solidFill>
              </a:rPr>
              <a:t>q=1</a:t>
            </a:r>
            <a:r>
              <a:rPr lang="en-US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smtClean="0">
                <a:solidFill>
                  <a:srgbClr val="C00000"/>
                </a:solidFill>
              </a:rPr>
              <a:t>р</a:t>
            </a:r>
            <a:r>
              <a:rPr lang="ru-RU" dirty="0" smtClean="0">
                <a:solidFill>
                  <a:srgbClr val="C00000"/>
                </a:solidFill>
              </a:rPr>
              <a:t> — вероятность «неудачи» в отдельном испытании.</a:t>
            </a:r>
          </a:p>
          <a:p>
            <a:pPr marL="4763" indent="-4763" algn="just">
              <a:buNone/>
            </a:pPr>
            <a:endParaRPr lang="en-US" dirty="0" smtClean="0"/>
          </a:p>
          <a:p>
            <a:pPr marL="4763" indent="-4763" algn="just">
              <a:buNone/>
            </a:pPr>
            <a:r>
              <a:rPr lang="ru-RU" dirty="0" smtClean="0"/>
              <a:t>Эта теорема (мы приводим ее без доказательства) имеет огромное значение и для теории, и для практики.</a:t>
            </a:r>
          </a:p>
          <a:p>
            <a:pPr marL="4763" indent="-4763" algn="just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4763" indent="360363" algn="just">
              <a:buBlip>
                <a:blip r:embed="rId2"/>
              </a:buBlip>
            </a:pPr>
            <a:r>
              <a:rPr lang="ru-RU" sz="3800" u="sng" dirty="0" smtClean="0"/>
              <a:t>Пример 6</a:t>
            </a:r>
            <a:r>
              <a:rPr lang="ru-RU" sz="3800" dirty="0" smtClean="0"/>
              <a:t>. </a:t>
            </a:r>
            <a:r>
              <a:rPr lang="ru-RU" sz="3800" dirty="0" smtClean="0">
                <a:solidFill>
                  <a:srgbClr val="C00000"/>
                </a:solidFill>
              </a:rPr>
              <a:t>В каждом из пунктов а) — г) определить значения </a:t>
            </a:r>
            <a:r>
              <a:rPr lang="en-US" sz="3800" b="1" i="1" dirty="0" smtClean="0">
                <a:solidFill>
                  <a:srgbClr val="C00000"/>
                </a:solidFill>
              </a:rPr>
              <a:t>n</a:t>
            </a:r>
            <a:r>
              <a:rPr lang="ru-RU" sz="3800" b="1" i="1" dirty="0" smtClean="0">
                <a:solidFill>
                  <a:srgbClr val="C00000"/>
                </a:solidFill>
              </a:rPr>
              <a:t>, </a:t>
            </a:r>
            <a:r>
              <a:rPr lang="en-US" sz="3800" b="1" i="1" dirty="0" smtClean="0">
                <a:solidFill>
                  <a:srgbClr val="C00000"/>
                </a:solidFill>
              </a:rPr>
              <a:t>k</a:t>
            </a:r>
            <a:r>
              <a:rPr lang="ru-RU" sz="3800" b="1" i="1" dirty="0" smtClean="0">
                <a:solidFill>
                  <a:srgbClr val="C00000"/>
                </a:solidFill>
              </a:rPr>
              <a:t>, р, q </a:t>
            </a:r>
            <a:r>
              <a:rPr lang="ru-RU" sz="3800" dirty="0" smtClean="0">
                <a:solidFill>
                  <a:srgbClr val="C00000"/>
                </a:solidFill>
              </a:rPr>
              <a:t>и выписать (без вычислений) выражение для искомой вероятности </a:t>
            </a:r>
            <a:r>
              <a:rPr lang="ru-RU" sz="3800" b="1" i="1" dirty="0" smtClean="0">
                <a:solidFill>
                  <a:srgbClr val="C00000"/>
                </a:solidFill>
              </a:rPr>
              <a:t>P</a:t>
            </a:r>
            <a:r>
              <a:rPr lang="ru-RU" sz="3800" b="1" i="1" baseline="-25000" dirty="0" smtClean="0">
                <a:solidFill>
                  <a:srgbClr val="C00000"/>
                </a:solidFill>
              </a:rPr>
              <a:t>n</a:t>
            </a:r>
            <a:r>
              <a:rPr lang="ru-RU" sz="3800" b="1" i="1" dirty="0" smtClean="0">
                <a:solidFill>
                  <a:srgbClr val="C00000"/>
                </a:solidFill>
              </a:rPr>
              <a:t>(k).</a:t>
            </a:r>
          </a:p>
          <a:p>
            <a:pPr marL="4763" indent="-4763" algn="just">
              <a:buNone/>
            </a:pPr>
            <a:r>
              <a:rPr lang="ru-RU" sz="3800" dirty="0" smtClean="0"/>
              <a:t>а) Чему равна вероятность появления ровно 7 «орлов» при 10 бросаниях монеты?</a:t>
            </a:r>
          </a:p>
          <a:p>
            <a:pPr marL="4763" indent="-4763" algn="just">
              <a:buNone/>
            </a:pPr>
            <a:r>
              <a:rPr lang="ru-RU" sz="3800" dirty="0" smtClean="0"/>
              <a:t>б) Каждый из 20 человек независимо называет один из дней недели. «Неудачными» днями считаются понедельник и пятница. Какова вероятность того, что «удач» будет ровно половина?</a:t>
            </a:r>
            <a:endParaRPr lang="en-US" sz="3800" dirty="0" smtClean="0"/>
          </a:p>
          <a:p>
            <a:pPr marL="4763" indent="-4763" algn="just">
              <a:buNone/>
            </a:pPr>
            <a:r>
              <a:rPr lang="ru-RU" sz="3800" dirty="0" smtClean="0"/>
              <a:t>в) Бросание кубика «удачно», если выпадает 5 или 6 очков. Какова вероятность того, что ровно 5 бросаний из 25 будут «удачными»?</a:t>
            </a:r>
          </a:p>
          <a:p>
            <a:pPr marL="4763" indent="-4763" algn="just">
              <a:buNone/>
            </a:pPr>
            <a:r>
              <a:rPr lang="ru-RU" sz="3800" dirty="0" smtClean="0"/>
              <a:t>г) Испытание состоит в одновременном бросании трех различных монет. «Неудача»: «решек» больше, чем «орлов». Какова вероятность того, что будет ровно три «удачи» среди 7 бросаний?</a:t>
            </a:r>
          </a:p>
          <a:p>
            <a:pPr algn="just">
              <a:buBlip>
                <a:blip r:embed="rId2"/>
              </a:buBlip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6а)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360363" algn="just">
              <a:buBlip>
                <a:blip r:embed="rId2"/>
              </a:buBlip>
            </a:pPr>
            <a:r>
              <a:rPr lang="ru-RU" u="sng" dirty="0" smtClean="0"/>
              <a:t>Пример 6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C00000"/>
                </a:solidFill>
              </a:rPr>
              <a:t>В каждом из пунктов а) — г) определить значения </a:t>
            </a:r>
            <a:r>
              <a:rPr lang="en-US" b="1" i="1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k</a:t>
            </a:r>
            <a:r>
              <a:rPr lang="ru-RU" b="1" i="1" dirty="0" smtClean="0">
                <a:solidFill>
                  <a:srgbClr val="C00000"/>
                </a:solidFill>
              </a:rPr>
              <a:t>, р, q </a:t>
            </a:r>
            <a:r>
              <a:rPr lang="ru-RU" dirty="0" smtClean="0">
                <a:solidFill>
                  <a:srgbClr val="C00000"/>
                </a:solidFill>
              </a:rPr>
              <a:t>и выписать (без вычислений) выражение для искомой вероятности </a:t>
            </a:r>
            <a:r>
              <a:rPr lang="ru-RU" b="1" i="1" dirty="0" smtClean="0">
                <a:solidFill>
                  <a:srgbClr val="C00000"/>
                </a:solidFill>
              </a:rPr>
              <a:t>P</a:t>
            </a:r>
            <a:r>
              <a:rPr lang="ru-RU" b="1" i="1" baseline="-25000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(k).</a:t>
            </a:r>
          </a:p>
          <a:p>
            <a:pPr marL="4763" indent="-4763" algn="just">
              <a:buNone/>
            </a:pPr>
            <a:r>
              <a:rPr lang="ru-RU" dirty="0" smtClean="0"/>
              <a:t>а) Чему равна вероятность появления ровно 7 «орлов» при 10 бросаниях монеты?</a:t>
            </a:r>
          </a:p>
          <a:p>
            <a:pPr marL="4763" indent="-4763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Решение:</a:t>
            </a:r>
            <a:endParaRPr lang="en-US" dirty="0" smtClean="0">
              <a:solidFill>
                <a:srgbClr val="C00000"/>
              </a:solidFill>
            </a:endParaRPr>
          </a:p>
          <a:p>
            <a:pPr marL="4763" indent="-4763" algn="just">
              <a:buNone/>
            </a:pPr>
            <a:endParaRPr lang="ru-RU" dirty="0" smtClean="0"/>
          </a:p>
          <a:p>
            <a:pPr marL="4763" indent="-4763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335" t="33094" r="43675" b="57062"/>
          <a:stretch>
            <a:fillRect/>
          </a:stretch>
        </p:blipFill>
        <p:spPr bwMode="auto">
          <a:xfrm>
            <a:off x="969650" y="4221088"/>
            <a:ext cx="561857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6б)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952327"/>
          </a:xfrm>
        </p:spPr>
        <p:txBody>
          <a:bodyPr>
            <a:normAutofit lnSpcReduction="10000"/>
          </a:bodyPr>
          <a:lstStyle/>
          <a:p>
            <a:pPr marL="4763" indent="360363" algn="just">
              <a:buBlip>
                <a:blip r:embed="rId2"/>
              </a:buBlip>
            </a:pPr>
            <a:r>
              <a:rPr lang="ru-RU" u="sng" dirty="0" smtClean="0"/>
              <a:t>Пример 6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C00000"/>
                </a:solidFill>
              </a:rPr>
              <a:t>В каждом из пунктов а) — г) определить значения </a:t>
            </a:r>
            <a:r>
              <a:rPr lang="en-US" b="1" i="1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k</a:t>
            </a:r>
            <a:r>
              <a:rPr lang="ru-RU" b="1" i="1" dirty="0" smtClean="0">
                <a:solidFill>
                  <a:srgbClr val="C00000"/>
                </a:solidFill>
              </a:rPr>
              <a:t>, р, q </a:t>
            </a:r>
            <a:r>
              <a:rPr lang="ru-RU" dirty="0" smtClean="0">
                <a:solidFill>
                  <a:srgbClr val="C00000"/>
                </a:solidFill>
              </a:rPr>
              <a:t>и выписать (без вычислений) выражение для искомой вероятности </a:t>
            </a:r>
            <a:r>
              <a:rPr lang="ru-RU" b="1" i="1" dirty="0" smtClean="0">
                <a:solidFill>
                  <a:srgbClr val="C00000"/>
                </a:solidFill>
              </a:rPr>
              <a:t>P</a:t>
            </a:r>
            <a:r>
              <a:rPr lang="ru-RU" b="1" i="1" baseline="-25000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(k).</a:t>
            </a:r>
          </a:p>
          <a:p>
            <a:pPr marL="4763" indent="-4763" algn="just">
              <a:buNone/>
            </a:pPr>
            <a:r>
              <a:rPr lang="ru-RU" dirty="0" smtClean="0"/>
              <a:t>б) Каждый из 20 человек независимо называет один из дней недели. «Неудачными» днями считаются понедельник и пятница. Какова вероятность того, что «удач» будет ровно половина?</a:t>
            </a:r>
          </a:p>
          <a:p>
            <a:pPr marL="4763" indent="-4763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Решение: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857" t="42938" r="32762" b="39343"/>
          <a:stretch>
            <a:fillRect/>
          </a:stretch>
        </p:blipFill>
        <p:spPr bwMode="auto">
          <a:xfrm>
            <a:off x="467544" y="4437112"/>
            <a:ext cx="8136904" cy="17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6в)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360363" algn="just">
              <a:buBlip>
                <a:blip r:embed="rId2"/>
              </a:buBlip>
            </a:pPr>
            <a:r>
              <a:rPr lang="ru-RU" u="sng" dirty="0" smtClean="0"/>
              <a:t>Пример 6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C00000"/>
                </a:solidFill>
              </a:rPr>
              <a:t>В каждом из пунктов а) — г) определить значения </a:t>
            </a:r>
            <a:r>
              <a:rPr lang="en-US" b="1" i="1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k</a:t>
            </a:r>
            <a:r>
              <a:rPr lang="ru-RU" b="1" i="1" dirty="0" smtClean="0">
                <a:solidFill>
                  <a:srgbClr val="C00000"/>
                </a:solidFill>
              </a:rPr>
              <a:t>, р, q </a:t>
            </a:r>
            <a:r>
              <a:rPr lang="ru-RU" dirty="0" smtClean="0">
                <a:solidFill>
                  <a:srgbClr val="C00000"/>
                </a:solidFill>
              </a:rPr>
              <a:t>и выписать (без вычислений) выражение для искомой вероятности </a:t>
            </a:r>
            <a:r>
              <a:rPr lang="ru-RU" b="1" i="1" dirty="0" smtClean="0">
                <a:solidFill>
                  <a:srgbClr val="C00000"/>
                </a:solidFill>
              </a:rPr>
              <a:t>P</a:t>
            </a:r>
            <a:r>
              <a:rPr lang="ru-RU" b="1" i="1" baseline="-25000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(k).</a:t>
            </a:r>
          </a:p>
          <a:p>
            <a:pPr marL="4763" indent="-4763" algn="just">
              <a:buNone/>
            </a:pPr>
            <a:r>
              <a:rPr lang="ru-RU" dirty="0" smtClean="0"/>
              <a:t>в) Бросание кубика «удачно», если выпадает 5 или 6 очков. Какова вероятность того, что ровно 5 бросаний из 25 будут «удачными»?</a:t>
            </a:r>
          </a:p>
          <a:p>
            <a:pPr marL="4763" indent="-4763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Решение:</a:t>
            </a:r>
            <a:endParaRPr lang="en-US" dirty="0" smtClean="0">
              <a:solidFill>
                <a:srgbClr val="C00000"/>
              </a:solidFill>
            </a:endParaRPr>
          </a:p>
          <a:p>
            <a:pPr marL="4763" indent="-4763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857" t="60656" r="32762" b="21625"/>
          <a:stretch>
            <a:fillRect/>
          </a:stretch>
        </p:blipFill>
        <p:spPr bwMode="auto">
          <a:xfrm>
            <a:off x="395536" y="4293096"/>
            <a:ext cx="820091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6г)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763" indent="360363" algn="just">
              <a:buBlip>
                <a:blip r:embed="rId2"/>
              </a:buBlip>
            </a:pPr>
            <a:r>
              <a:rPr lang="ru-RU" u="sng" dirty="0" smtClean="0"/>
              <a:t>Пример 6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C00000"/>
                </a:solidFill>
              </a:rPr>
              <a:t>В каждом из пунктов а) — г) определить значения </a:t>
            </a:r>
            <a:r>
              <a:rPr lang="en-US" b="1" i="1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k</a:t>
            </a:r>
            <a:r>
              <a:rPr lang="ru-RU" b="1" i="1" dirty="0" smtClean="0">
                <a:solidFill>
                  <a:srgbClr val="C00000"/>
                </a:solidFill>
              </a:rPr>
              <a:t>, р, q </a:t>
            </a:r>
            <a:r>
              <a:rPr lang="ru-RU" dirty="0" smtClean="0">
                <a:solidFill>
                  <a:srgbClr val="C00000"/>
                </a:solidFill>
              </a:rPr>
              <a:t>и выписать (без вычислений) выражение для искомой вероятности </a:t>
            </a:r>
            <a:r>
              <a:rPr lang="ru-RU" b="1" i="1" dirty="0" smtClean="0">
                <a:solidFill>
                  <a:srgbClr val="C00000"/>
                </a:solidFill>
              </a:rPr>
              <a:t>P</a:t>
            </a:r>
            <a:r>
              <a:rPr lang="ru-RU" b="1" i="1" baseline="-25000" dirty="0" smtClean="0">
                <a:solidFill>
                  <a:srgbClr val="C00000"/>
                </a:solidFill>
              </a:rPr>
              <a:t>n</a:t>
            </a:r>
            <a:r>
              <a:rPr lang="ru-RU" b="1" i="1" dirty="0" smtClean="0">
                <a:solidFill>
                  <a:srgbClr val="C00000"/>
                </a:solidFill>
              </a:rPr>
              <a:t>(k).</a:t>
            </a:r>
          </a:p>
          <a:p>
            <a:pPr marL="4763" indent="-4763" algn="just">
              <a:buNone/>
            </a:pPr>
            <a:r>
              <a:rPr lang="ru-RU" dirty="0" smtClean="0"/>
              <a:t>г) Испытание состоит в одновременном бросании трех различных монет. «Неудача»: «решек» больше, чем «орлов». Какова вероятность того, что будет ровно три «удачи» среди 7 бросаний?</a:t>
            </a:r>
          </a:p>
          <a:p>
            <a:pPr marL="0" indent="12700">
              <a:buNone/>
            </a:pPr>
            <a:r>
              <a:rPr lang="ru-RU" dirty="0" smtClean="0">
                <a:solidFill>
                  <a:srgbClr val="C00000"/>
                </a:solidFill>
              </a:rPr>
              <a:t>Решение:  </a:t>
            </a:r>
            <a:r>
              <a:rPr lang="ru-RU" dirty="0" smtClean="0"/>
              <a:t>г)    </a:t>
            </a:r>
            <a:r>
              <a:rPr lang="en-US" dirty="0" smtClean="0"/>
              <a:t>n</a:t>
            </a:r>
            <a:r>
              <a:rPr lang="ru-RU" dirty="0" smtClean="0"/>
              <a:t> = 7, </a:t>
            </a:r>
            <a:r>
              <a:rPr lang="en-US" dirty="0" smtClean="0"/>
              <a:t>k</a:t>
            </a:r>
            <a:r>
              <a:rPr lang="ru-RU" dirty="0" smtClean="0"/>
              <a:t> = 3. «Удача» при одном бросании состоит в том, что «решек» выпало меньше, чем «орлов». Всего возможны 8 результатов: РРР, РРО, POP, ОРР, POO, ОРО, OOP, ООО (Р — «решка», О — «орел»). Ровно в половине из них «решек» меньше «орлов»: РОО, ОРО, OOP, ООО. Значит,</a:t>
            </a:r>
          </a:p>
          <a:p>
            <a:pPr marL="0" indent="12700">
              <a:buNone/>
            </a:pPr>
            <a:r>
              <a:rPr lang="en-US" dirty="0" smtClean="0"/>
              <a:t>p</a:t>
            </a:r>
            <a:r>
              <a:rPr lang="ru-RU" dirty="0" smtClean="0"/>
              <a:t> = </a:t>
            </a:r>
            <a:r>
              <a:rPr lang="en-US" dirty="0" smtClean="0"/>
              <a:t>q</a:t>
            </a:r>
            <a:r>
              <a:rPr lang="ru-RU" dirty="0" smtClean="0"/>
              <a:t> = 0,5; Р</a:t>
            </a:r>
            <a:r>
              <a:rPr lang="ru-RU" baseline="-25000" dirty="0" smtClean="0"/>
              <a:t>7</a:t>
            </a:r>
            <a:r>
              <a:rPr lang="ru-RU" dirty="0" smtClean="0"/>
              <a:t>(3) = С</a:t>
            </a:r>
            <a:r>
              <a:rPr lang="en-US" b="1" baseline="-25000" dirty="0" smtClean="0"/>
              <a:t>7</a:t>
            </a:r>
            <a:r>
              <a:rPr lang="en-US" b="1" baseline="50000" dirty="0" smtClean="0"/>
              <a:t>3</a:t>
            </a:r>
            <a:r>
              <a:rPr lang="en-US" b="1" dirty="0" smtClean="0"/>
              <a:t>∙</a:t>
            </a:r>
            <a:r>
              <a:rPr lang="ru-RU" dirty="0" smtClean="0"/>
              <a:t> 0,5</a:t>
            </a:r>
            <a:r>
              <a:rPr lang="ru-RU" b="1" baseline="50000" dirty="0" smtClean="0"/>
              <a:t>3</a:t>
            </a:r>
            <a:r>
              <a:rPr lang="ru-RU" dirty="0" smtClean="0"/>
              <a:t> </a:t>
            </a:r>
            <a:r>
              <a:rPr lang="en-US" b="1" dirty="0" smtClean="0"/>
              <a:t>∙ </a:t>
            </a:r>
            <a:r>
              <a:rPr lang="ru-RU" dirty="0" smtClean="0"/>
              <a:t>0,5</a:t>
            </a:r>
            <a:r>
              <a:rPr lang="en-US" b="1" baseline="50000" dirty="0" smtClean="0"/>
              <a:t>4</a:t>
            </a:r>
            <a:r>
              <a:rPr lang="ru-RU" dirty="0" smtClean="0"/>
              <a:t> = С</a:t>
            </a:r>
            <a:r>
              <a:rPr lang="en-US" b="1" baseline="-25000" dirty="0" smtClean="0"/>
              <a:t>7</a:t>
            </a:r>
            <a:r>
              <a:rPr lang="en-US" b="1" baseline="50000" dirty="0" smtClean="0"/>
              <a:t>3</a:t>
            </a:r>
            <a:r>
              <a:rPr lang="ru-RU" dirty="0" smtClean="0"/>
              <a:t> </a:t>
            </a:r>
            <a:r>
              <a:rPr lang="en-US" b="1" dirty="0" smtClean="0"/>
              <a:t>∙</a:t>
            </a:r>
            <a:r>
              <a:rPr lang="ru-RU" dirty="0" smtClean="0"/>
              <a:t> 0,5</a:t>
            </a:r>
            <a:r>
              <a:rPr lang="en-US" b="1" baseline="50000" dirty="0" smtClean="0"/>
              <a:t>7</a:t>
            </a:r>
            <a:r>
              <a:rPr lang="ru-RU" dirty="0" smtClean="0"/>
              <a:t>.    </a:t>
            </a:r>
          </a:p>
          <a:p>
            <a:pPr marL="4763" indent="-4763" algn="just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763" indent="-4763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Теорема Бернулли позволяет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12700" algn="just">
              <a:buNone/>
            </a:pPr>
            <a:r>
              <a:rPr lang="ru-RU" sz="2500" dirty="0" smtClean="0"/>
              <a:t>Теорема Бернулли позволяет установить связь между статистическим подходом к определению вероятности и классическим определением вероятности случайного события. Чтобы описать эту связь, вернемся к терминам § 50 о статистической обработке информации. Рассмотрим последовательность из </a:t>
            </a:r>
            <a:r>
              <a:rPr lang="en-US" sz="2500" dirty="0" smtClean="0"/>
              <a:t>n</a:t>
            </a:r>
            <a:r>
              <a:rPr lang="ru-RU" sz="2500" dirty="0" smtClean="0"/>
              <a:t> независимых повторений одного и того же испытания с двумя исходами — «удачей» и «неудачей». Результаты этих испытаний составляют ряд данных, состоящий из некоторой последовательности двух вариант: «удачи» и «неудачи». Проще говоря, имеется последовательность длины </a:t>
            </a:r>
            <a:r>
              <a:rPr lang="en-US" sz="2500" dirty="0" smtClean="0"/>
              <a:t>n</a:t>
            </a:r>
            <a:r>
              <a:rPr lang="ru-RU" sz="2500" dirty="0" smtClean="0"/>
              <a:t>, составленная из двух букв У («удача») и Н («неудача»). Например, У, У, Н, Н, У, Н, Н, Н, ..., У или Н, У, У, Н, У, У, Н, Н, У, ..., Н и т. п. Подсчитаем кратность и частоту варианты У,</a:t>
            </a:r>
            <a:r>
              <a:rPr lang="en-US" sz="2500" dirty="0" smtClean="0"/>
              <a:t> </a:t>
            </a:r>
            <a:r>
              <a:rPr lang="ru-RU" sz="2500" dirty="0" smtClean="0"/>
              <a:t>т. е. найдем дробь </a:t>
            </a:r>
            <a:r>
              <a:rPr lang="en-US" sz="2500" b="1" dirty="0" smtClean="0">
                <a:solidFill>
                  <a:srgbClr val="C00000"/>
                </a:solidFill>
              </a:rPr>
              <a:t>k/n</a:t>
            </a:r>
            <a:r>
              <a:rPr lang="ru-RU" sz="2500" dirty="0" smtClean="0"/>
              <a:t>, где </a:t>
            </a:r>
            <a:r>
              <a:rPr lang="en-US" sz="2500" b="1" dirty="0" smtClean="0">
                <a:solidFill>
                  <a:srgbClr val="C00000"/>
                </a:solidFill>
              </a:rPr>
              <a:t>k</a:t>
            </a:r>
            <a:r>
              <a:rPr lang="ru-RU" sz="2500" dirty="0" smtClean="0"/>
              <a:t> - количество «удач», встретившихся среди всех </a:t>
            </a:r>
            <a:r>
              <a:rPr lang="en-US" sz="2500" b="1" dirty="0" smtClean="0">
                <a:solidFill>
                  <a:srgbClr val="C00000"/>
                </a:solidFill>
              </a:rPr>
              <a:t>n</a:t>
            </a:r>
            <a:r>
              <a:rPr lang="ru-RU" sz="2500" dirty="0" smtClean="0"/>
              <a:t> повторений. Оказывается, что при неограниченном возрастании </a:t>
            </a:r>
            <a:r>
              <a:rPr lang="en-US" sz="2500" dirty="0" smtClean="0"/>
              <a:t>n </a:t>
            </a:r>
            <a:r>
              <a:rPr lang="ru-RU" sz="2500" dirty="0" smtClean="0"/>
              <a:t>частота </a:t>
            </a:r>
            <a:r>
              <a:rPr lang="en-US" sz="2500" dirty="0" smtClean="0"/>
              <a:t>k/n </a:t>
            </a:r>
            <a:r>
              <a:rPr lang="ru-RU" sz="2500" dirty="0" smtClean="0"/>
              <a:t>появления «успехов» будет практически неотличимой от вероятности </a:t>
            </a:r>
            <a:r>
              <a:rPr lang="en-US" sz="2500" dirty="0" smtClean="0"/>
              <a:t>p</a:t>
            </a:r>
            <a:r>
              <a:rPr lang="ru-RU" sz="2500" dirty="0" smtClean="0"/>
              <a:t> «успеха» в одном испытании. Этот довольно сложный математический факт выводится именно из теоремы Бернулли.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ТЕОРЕМА 4. При большом числе независимых повторений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Autofit/>
          </a:bodyPr>
          <a:lstStyle/>
          <a:p>
            <a:pPr marL="0" indent="12700" algn="just">
              <a:buNone/>
            </a:pPr>
            <a:r>
              <a:rPr lang="ru-RU" sz="2000" b="1" u="sng" dirty="0" smtClean="0"/>
              <a:t>ТЕОРЕМА 4. </a:t>
            </a:r>
            <a:r>
              <a:rPr lang="ru-RU" sz="2000" dirty="0" smtClean="0">
                <a:solidFill>
                  <a:srgbClr val="C00000"/>
                </a:solidFill>
              </a:rPr>
              <a:t>При большом числе независимых повторений одного и того же испытания частота появления случайного события А со все большей точностью приближенно равна вероятности события А: </a:t>
            </a:r>
            <a:r>
              <a:rPr lang="en-US" sz="2000" b="1" dirty="0" smtClean="0">
                <a:solidFill>
                  <a:srgbClr val="C00000"/>
                </a:solidFill>
              </a:rPr>
              <a:t>k/n≈</a:t>
            </a:r>
            <a:r>
              <a:rPr lang="ru-RU" sz="2000" b="1" dirty="0" smtClean="0">
                <a:solidFill>
                  <a:srgbClr val="C00000"/>
                </a:solidFill>
              </a:rPr>
              <a:t> Р(А).</a:t>
            </a:r>
          </a:p>
          <a:p>
            <a:pPr marL="0" indent="273050" algn="just">
              <a:buNone/>
            </a:pPr>
            <a:r>
              <a:rPr lang="ru-RU" sz="2000" i="1" dirty="0" smtClean="0"/>
              <a:t>Например</a:t>
            </a:r>
            <a:r>
              <a:rPr lang="ru-RU" sz="2000" dirty="0" smtClean="0"/>
              <a:t>, при </a:t>
            </a:r>
            <a:r>
              <a:rPr lang="en-US" sz="2000" dirty="0" smtClean="0"/>
              <a:t>n</a:t>
            </a:r>
            <a:r>
              <a:rPr lang="ru-RU" sz="2000" dirty="0" smtClean="0"/>
              <a:t> &gt; 2000 с вероятностью, большей чем 99%, можно</a:t>
            </a:r>
            <a:r>
              <a:rPr lang="en-US" sz="2000" dirty="0" smtClean="0"/>
              <a:t> </a:t>
            </a:r>
            <a:r>
              <a:rPr lang="ru-RU" sz="2000" dirty="0" smtClean="0"/>
              <a:t>утверждать, что абсолютная погрешность</a:t>
            </a:r>
            <a:r>
              <a:rPr lang="en-US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|</a:t>
            </a:r>
            <a:r>
              <a:rPr lang="en-US" sz="2000" b="1" dirty="0" smtClean="0">
                <a:solidFill>
                  <a:srgbClr val="C00000"/>
                </a:solidFill>
              </a:rPr>
              <a:t>k/n</a:t>
            </a:r>
            <a:r>
              <a:rPr lang="ru-RU" sz="2000" b="1" dirty="0" smtClean="0">
                <a:solidFill>
                  <a:srgbClr val="C00000"/>
                </a:solidFill>
              </a:rPr>
              <a:t>— Р(А)| </a:t>
            </a:r>
            <a:r>
              <a:rPr lang="ru-RU" sz="2000" dirty="0" smtClean="0"/>
              <a:t>приближенного</a:t>
            </a:r>
          </a:p>
          <a:p>
            <a:pPr marL="0" indent="12700" algn="just">
              <a:buNone/>
            </a:pPr>
            <a:r>
              <a:rPr lang="ru-RU" sz="2000" dirty="0" smtClean="0"/>
              <a:t>равенства </a:t>
            </a:r>
            <a:r>
              <a:rPr lang="en-US" sz="2000" b="1" dirty="0" smtClean="0">
                <a:solidFill>
                  <a:srgbClr val="C00000"/>
                </a:solidFill>
              </a:rPr>
              <a:t>k/n≈</a:t>
            </a:r>
            <a:r>
              <a:rPr lang="ru-RU" sz="2000" b="1" dirty="0" smtClean="0">
                <a:solidFill>
                  <a:srgbClr val="C00000"/>
                </a:solidFill>
              </a:rPr>
              <a:t> Р(А)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будет меньше 0,03. Поэтому при социологических</a:t>
            </a:r>
          </a:p>
          <a:p>
            <a:pPr marL="0" indent="12700" algn="just">
              <a:buNone/>
            </a:pPr>
            <a:r>
              <a:rPr lang="ru-RU" sz="2000" dirty="0" smtClean="0"/>
              <a:t>опросах достаточно бывает опросить около 2000 случайно выбранных людей (респондентов). Если, допустим, 520 из них положительно ответили на заданный вопрос, то </a:t>
            </a:r>
            <a:r>
              <a:rPr lang="en-US" sz="2000" b="1" dirty="0" smtClean="0">
                <a:solidFill>
                  <a:srgbClr val="C00000"/>
                </a:solidFill>
              </a:rPr>
              <a:t>k/n=520/2000=0,26 </a:t>
            </a:r>
            <a:r>
              <a:rPr lang="ru-RU" sz="2000" dirty="0" smtClean="0"/>
              <a:t>и практически достоверно, что для</a:t>
            </a:r>
            <a:r>
              <a:rPr lang="en-US" sz="2000" dirty="0" smtClean="0"/>
              <a:t> </a:t>
            </a:r>
            <a:r>
              <a:rPr lang="ru-RU" sz="2000" dirty="0" smtClean="0"/>
              <a:t>любого большего числа опрошенных такая частота будет находиться в пределах от 0,23 до 0,29. Это явление называют явлением </a:t>
            </a:r>
            <a:r>
              <a:rPr lang="ru-RU" sz="2000" i="1" dirty="0" smtClean="0"/>
              <a:t>статистической устойчивости</a:t>
            </a:r>
            <a:r>
              <a:rPr lang="ru-RU" sz="2000" dirty="0" smtClean="0"/>
              <a:t>.</a:t>
            </a:r>
          </a:p>
          <a:p>
            <a:pPr marL="0" indent="273050" algn="just">
              <a:buNone/>
            </a:pPr>
            <a:r>
              <a:rPr lang="ru-RU" sz="2000" dirty="0" smtClean="0"/>
              <a:t>Итак, </a:t>
            </a:r>
            <a:r>
              <a:rPr lang="ru-RU" sz="2000" i="1" dirty="0" smtClean="0"/>
              <a:t>теорема Бернулли и следствия из нее позволяют (приближенно) находить вероятность случайного события в тех случаях, когда ее явное вычисление невозможно.</a:t>
            </a:r>
          </a:p>
          <a:p>
            <a:pPr marL="0" indent="12700" algn="just">
              <a:buNone/>
            </a:pPr>
            <a:endParaRPr lang="ru-RU" sz="2000" dirty="0" smtClean="0"/>
          </a:p>
          <a:p>
            <a:pPr marL="0" indent="12700" algn="just">
              <a:buNone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1900" u="sng" dirty="0" smtClean="0">
                <a:hlinkClick r:id="rId3" action="ppaction://hlinksldjump"/>
              </a:rPr>
              <a:t>ПРИМЕР 5. Вероятность попадания в мишень при одном выстреле </a:t>
            </a:r>
            <a:r>
              <a:rPr lang="en-US" sz="1900" u="sng" dirty="0" smtClean="0">
                <a:hlinkClick r:id="rId3" action="ppaction://hlinksldjump"/>
              </a:rPr>
              <a:t>…</a:t>
            </a:r>
            <a:endParaRPr lang="ru-RU" sz="1900" u="sng" dirty="0" smtClean="0"/>
          </a:p>
          <a:p>
            <a:pPr marL="342900" lvl="1" indent="-342900" algn="just">
              <a:buBlip>
                <a:blip r:embed="rId2"/>
              </a:buBlip>
            </a:pPr>
            <a:r>
              <a:rPr lang="ru-RU" sz="1900" u="sng" dirty="0" smtClean="0">
                <a:hlinkClick r:id="rId4" action="ppaction://hlinksldjump"/>
              </a:rPr>
              <a:t>Решение 5а);</a:t>
            </a:r>
            <a:endParaRPr lang="ru-RU" sz="1900" u="sng" dirty="0" smtClean="0"/>
          </a:p>
          <a:p>
            <a:pPr marL="342900" lvl="1" indent="-342900" algn="just">
              <a:buBlip>
                <a:blip r:embed="rId2"/>
              </a:buBlip>
            </a:pPr>
            <a:r>
              <a:rPr lang="ru-RU" sz="1900" u="sng" dirty="0" smtClean="0">
                <a:hlinkClick r:id="rId5" action="ppaction://hlinksldjump"/>
              </a:rPr>
              <a:t>Решение 5б);</a:t>
            </a:r>
            <a:endParaRPr lang="ru-RU" sz="1900" u="sng" dirty="0" smtClean="0"/>
          </a:p>
          <a:p>
            <a:pPr marL="342900" lvl="1" indent="-342900" algn="just">
              <a:buBlip>
                <a:blip r:embed="rId2"/>
              </a:buBlip>
            </a:pPr>
            <a:r>
              <a:rPr lang="ru-RU" sz="1900" u="sng" dirty="0" smtClean="0">
                <a:hlinkClick r:id="rId6" action="ppaction://hlinksldjump"/>
              </a:rPr>
              <a:t>Решение 5в);</a:t>
            </a:r>
            <a:endParaRPr lang="ru-RU" sz="1900" u="sng" dirty="0" smtClean="0"/>
          </a:p>
          <a:p>
            <a:pPr marL="342900" lvl="1" indent="-342900" algn="just">
              <a:buBlip>
                <a:blip r:embed="rId2"/>
              </a:buBlip>
            </a:pPr>
            <a:r>
              <a:rPr lang="ru-RU" sz="1900" u="sng" dirty="0" smtClean="0">
                <a:hlinkClick r:id="rId7" action="ppaction://hlinksldjump"/>
              </a:rPr>
              <a:t>Решение 5г).</a:t>
            </a:r>
            <a:endParaRPr lang="en-US" sz="1900" u="sng" dirty="0" smtClean="0"/>
          </a:p>
          <a:p>
            <a:pPr algn="just">
              <a:buBlip>
                <a:blip r:embed="rId2"/>
              </a:buBlip>
            </a:pPr>
            <a:r>
              <a:rPr lang="ru-RU" sz="1900" u="sng" dirty="0" smtClean="0">
                <a:hlinkClick r:id="rId8" action="ppaction://hlinksldjump"/>
              </a:rPr>
              <a:t>Заметим, что…</a:t>
            </a:r>
            <a:endParaRPr lang="en-US" sz="1900" u="sng" dirty="0" smtClean="0"/>
          </a:p>
          <a:p>
            <a:pPr algn="just">
              <a:buBlip>
                <a:blip r:embed="rId2"/>
              </a:buBlip>
            </a:pPr>
            <a:r>
              <a:rPr lang="ru-RU" sz="1900" u="sng" dirty="0" smtClean="0">
                <a:hlinkClick r:id="rId9" action="ppaction://hlinksldjump"/>
              </a:rPr>
              <a:t>Во всей серии повторений важно знать </a:t>
            </a:r>
            <a:r>
              <a:rPr lang="en-US" sz="1900" u="sng" dirty="0" smtClean="0">
                <a:hlinkClick r:id="rId9" action="ppaction://hlinksldjump"/>
              </a:rPr>
              <a:t>…</a:t>
            </a:r>
            <a:endParaRPr lang="en-US" sz="1900" u="sng" dirty="0" smtClean="0"/>
          </a:p>
          <a:p>
            <a:pPr algn="just">
              <a:buBlip>
                <a:blip r:embed="rId2"/>
              </a:buBlip>
            </a:pPr>
            <a:r>
              <a:rPr lang="ru-RU" sz="1900" u="sng" dirty="0" smtClean="0">
                <a:hlinkClick r:id="rId10" action="ppaction://hlinksldjump"/>
              </a:rPr>
              <a:t>Якоб Бернулли объединил примеры и вопросы</a:t>
            </a:r>
            <a:r>
              <a:rPr lang="en-US" sz="1900" u="sng" dirty="0" smtClean="0">
                <a:hlinkClick r:id="rId10" action="ppaction://hlinksldjump"/>
              </a:rPr>
              <a:t>…</a:t>
            </a:r>
            <a:endParaRPr lang="ru-RU" sz="1900" u="sng" dirty="0" smtClean="0"/>
          </a:p>
          <a:p>
            <a:pPr algn="just">
              <a:buBlip>
                <a:blip r:embed="rId2"/>
              </a:buBlip>
            </a:pPr>
            <a:r>
              <a:rPr lang="ru-RU" sz="1900" u="sng" dirty="0" smtClean="0">
                <a:hlinkClick r:id="rId11" action="ppaction://hlinksldjump"/>
              </a:rPr>
              <a:t>ТЕОРЕМА 3 (теорема Бернулли).</a:t>
            </a:r>
            <a:endParaRPr lang="ru-RU" sz="1900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1800" u="sng" dirty="0" smtClean="0">
                <a:hlinkClick r:id="rId12" action="ppaction://hlinksldjump"/>
              </a:rPr>
              <a:t>ПРИМЕР 6. В каждом из пунктов а) — г) определить значения </a:t>
            </a:r>
            <a:r>
              <a:rPr lang="en-US" sz="1800" u="sng" dirty="0" smtClean="0">
                <a:hlinkClick r:id="rId12" action="ppaction://hlinksldjump"/>
              </a:rPr>
              <a:t/>
            </a:r>
            <a:br>
              <a:rPr lang="en-US" sz="1800" u="sng" dirty="0" smtClean="0">
                <a:hlinkClick r:id="rId12" action="ppaction://hlinksldjump"/>
              </a:rPr>
            </a:br>
            <a:r>
              <a:rPr lang="en-US" sz="1800" u="sng" dirty="0" smtClean="0">
                <a:hlinkClick r:id="rId12" action="ppaction://hlinksldjump"/>
              </a:rPr>
              <a:t>n</a:t>
            </a:r>
            <a:r>
              <a:rPr lang="ru-RU" sz="1800" u="sng" dirty="0" smtClean="0">
                <a:hlinkClick r:id="rId12" action="ppaction://hlinksldjump"/>
              </a:rPr>
              <a:t>, </a:t>
            </a:r>
            <a:r>
              <a:rPr lang="en-US" sz="1800" u="sng" dirty="0" smtClean="0">
                <a:hlinkClick r:id="rId12" action="ppaction://hlinksldjump"/>
              </a:rPr>
              <a:t>k</a:t>
            </a:r>
            <a:r>
              <a:rPr lang="ru-RU" sz="1800" u="sng" dirty="0" smtClean="0">
                <a:hlinkClick r:id="rId12" action="ppaction://hlinksldjump"/>
              </a:rPr>
              <a:t>, </a:t>
            </a:r>
            <a:r>
              <a:rPr lang="en-US" sz="1800" u="sng" dirty="0" smtClean="0">
                <a:hlinkClick r:id="rId12" action="ppaction://hlinksldjump"/>
              </a:rPr>
              <a:t>p</a:t>
            </a:r>
            <a:r>
              <a:rPr lang="ru-RU" sz="1800" u="sng" dirty="0" smtClean="0">
                <a:hlinkClick r:id="rId12" action="ppaction://hlinksldjump"/>
              </a:rPr>
              <a:t>, </a:t>
            </a:r>
            <a:r>
              <a:rPr lang="en-US" sz="1800" u="sng" dirty="0" smtClean="0">
                <a:hlinkClick r:id="rId12" action="ppaction://hlinksldjump"/>
              </a:rPr>
              <a:t>q</a:t>
            </a:r>
            <a:r>
              <a:rPr lang="ru-RU" sz="1800" u="sng" dirty="0" smtClean="0">
                <a:hlinkClick r:id="rId12" action="ppaction://hlinksldjump"/>
              </a:rPr>
              <a:t> и выписать (без вычислений) выражение для искомой вероятности </a:t>
            </a:r>
            <a:r>
              <a:rPr lang="ru-RU" sz="1800" u="sng" dirty="0" err="1" smtClean="0">
                <a:hlinkClick r:id="rId12" action="ppaction://hlinksldjump"/>
              </a:rPr>
              <a:t>Pn</a:t>
            </a:r>
            <a:r>
              <a:rPr lang="ru-RU" sz="1800" u="sng" dirty="0" smtClean="0">
                <a:hlinkClick r:id="rId12" action="ppaction://hlinksldjump"/>
              </a:rPr>
              <a:t>(</a:t>
            </a:r>
            <a:r>
              <a:rPr lang="ru-RU" sz="1800" u="sng" dirty="0" err="1" smtClean="0">
                <a:hlinkClick r:id="rId12" action="ppaction://hlinksldjump"/>
              </a:rPr>
              <a:t>k</a:t>
            </a:r>
            <a:r>
              <a:rPr lang="ru-RU" sz="1800" u="sng" dirty="0" smtClean="0">
                <a:hlinkClick r:id="rId12" action="ppaction://hlinksldjump"/>
              </a:rPr>
              <a:t>).</a:t>
            </a:r>
            <a:endParaRPr lang="en-US" sz="1800" u="sng" dirty="0" smtClean="0">
              <a:hlinkClick r:id="rId3" action="ppaction://hlinksldjump"/>
            </a:endParaRPr>
          </a:p>
          <a:p>
            <a:pPr marL="342900" lvl="1" indent="-342900" algn="just">
              <a:buBlip>
                <a:blip r:embed="rId2"/>
              </a:buBlip>
            </a:pPr>
            <a:r>
              <a:rPr lang="ru-RU" sz="1800" u="sng" dirty="0" smtClean="0">
                <a:hlinkClick r:id="rId13" action="ppaction://hlinksldjump"/>
              </a:rPr>
              <a:t>Решение </a:t>
            </a:r>
            <a:r>
              <a:rPr lang="en-US" sz="1800" u="sng" dirty="0" smtClean="0">
                <a:hlinkClick r:id="rId13" action="ppaction://hlinksldjump"/>
              </a:rPr>
              <a:t>6</a:t>
            </a:r>
            <a:r>
              <a:rPr lang="ru-RU" sz="1800" u="sng" dirty="0" smtClean="0">
                <a:hlinkClick r:id="rId13" action="ppaction://hlinksldjump"/>
              </a:rPr>
              <a:t>а);</a:t>
            </a:r>
            <a:endParaRPr lang="ru-RU" sz="1800" u="sng" dirty="0" smtClean="0">
              <a:hlinkClick r:id="rId3" action="ppaction://hlinksldjump"/>
            </a:endParaRPr>
          </a:p>
          <a:p>
            <a:pPr marL="342900" lvl="1" indent="-342900" algn="just">
              <a:buBlip>
                <a:blip r:embed="rId2"/>
              </a:buBlip>
            </a:pPr>
            <a:r>
              <a:rPr lang="ru-RU" sz="1800" u="sng" dirty="0" smtClean="0">
                <a:hlinkClick r:id="rId14" action="ppaction://hlinksldjump"/>
              </a:rPr>
              <a:t>Решение </a:t>
            </a:r>
            <a:r>
              <a:rPr lang="en-US" sz="1800" u="sng" dirty="0" smtClean="0">
                <a:hlinkClick r:id="rId14" action="ppaction://hlinksldjump"/>
              </a:rPr>
              <a:t>6</a:t>
            </a:r>
            <a:r>
              <a:rPr lang="ru-RU" sz="1800" u="sng" dirty="0" smtClean="0">
                <a:hlinkClick r:id="rId14" action="ppaction://hlinksldjump"/>
              </a:rPr>
              <a:t>б);</a:t>
            </a:r>
            <a:endParaRPr lang="ru-RU" sz="1800" u="sng" dirty="0" smtClean="0">
              <a:hlinkClick r:id="rId3" action="ppaction://hlinksldjump"/>
            </a:endParaRPr>
          </a:p>
          <a:p>
            <a:pPr marL="342900" lvl="1" indent="-342900" algn="just">
              <a:buBlip>
                <a:blip r:embed="rId2"/>
              </a:buBlip>
            </a:pPr>
            <a:r>
              <a:rPr lang="ru-RU" sz="1800" u="sng" dirty="0" smtClean="0">
                <a:hlinkClick r:id="rId15" action="ppaction://hlinksldjump"/>
              </a:rPr>
              <a:t>Решение </a:t>
            </a:r>
            <a:r>
              <a:rPr lang="en-US" sz="1800" u="sng" dirty="0" smtClean="0">
                <a:hlinkClick r:id="rId15" action="ppaction://hlinksldjump"/>
              </a:rPr>
              <a:t>6</a:t>
            </a:r>
            <a:r>
              <a:rPr lang="ru-RU" sz="1800" u="sng" dirty="0" smtClean="0">
                <a:hlinkClick r:id="rId15" action="ppaction://hlinksldjump"/>
              </a:rPr>
              <a:t>в);</a:t>
            </a:r>
            <a:endParaRPr lang="ru-RU" sz="1800" u="sng" dirty="0" smtClean="0">
              <a:hlinkClick r:id="rId3" action="ppaction://hlinksldjump"/>
            </a:endParaRPr>
          </a:p>
          <a:p>
            <a:pPr marL="342900" lvl="1" indent="-342900" algn="just">
              <a:buBlip>
                <a:blip r:embed="rId2"/>
              </a:buBlip>
            </a:pPr>
            <a:r>
              <a:rPr lang="ru-RU" sz="1800" u="sng" dirty="0" smtClean="0">
                <a:hlinkClick r:id="rId16" action="ppaction://hlinksldjump"/>
              </a:rPr>
              <a:t>Решение </a:t>
            </a:r>
            <a:r>
              <a:rPr lang="en-US" sz="1800" u="sng" dirty="0" smtClean="0">
                <a:hlinkClick r:id="rId16" action="ppaction://hlinksldjump"/>
              </a:rPr>
              <a:t>6</a:t>
            </a:r>
            <a:r>
              <a:rPr lang="ru-RU" sz="1800" u="sng" dirty="0" smtClean="0">
                <a:hlinkClick r:id="rId16" action="ppaction://hlinksldjump"/>
              </a:rPr>
              <a:t>г). </a:t>
            </a:r>
            <a:endParaRPr lang="en-US" sz="1800" u="sng" dirty="0" smtClean="0">
              <a:hlinkClick r:id="rId3" action="ppaction://hlinksldjump"/>
            </a:endParaRPr>
          </a:p>
          <a:p>
            <a:pPr algn="just">
              <a:buBlip>
                <a:blip r:embed="rId2"/>
              </a:buBlip>
            </a:pPr>
            <a:r>
              <a:rPr lang="ru-RU" sz="1800" u="sng" dirty="0" smtClean="0">
                <a:hlinkClick r:id="rId17" action="ppaction://hlinksldjump"/>
              </a:rPr>
              <a:t>Теорема Бернулли позволяет</a:t>
            </a:r>
            <a:r>
              <a:rPr lang="en-US" sz="1800" u="sng" dirty="0" smtClean="0">
                <a:hlinkClick r:id="rId17" action="ppaction://hlinksldjump"/>
              </a:rPr>
              <a:t>…</a:t>
            </a:r>
            <a:endParaRPr lang="en-US" sz="1800" u="sng" dirty="0" smtClean="0">
              <a:hlinkClick r:id="rId3" action="ppaction://hlinksldjump"/>
            </a:endParaRPr>
          </a:p>
          <a:p>
            <a:pPr algn="just">
              <a:buBlip>
                <a:blip r:embed="rId2"/>
              </a:buBlip>
            </a:pPr>
            <a:r>
              <a:rPr lang="ru-RU" sz="1800" u="sng" dirty="0" smtClean="0">
                <a:hlinkClick r:id="rId18" action="ppaction://hlinksldjump"/>
              </a:rPr>
              <a:t>ТЕОРЕМА 4. При большом числе независимых повторений</a:t>
            </a:r>
            <a:r>
              <a:rPr lang="en-US" sz="1800" u="sng" dirty="0" smtClean="0">
                <a:hlinkClick r:id="rId18" action="ppaction://hlinksldjump"/>
              </a:rPr>
              <a:t>…</a:t>
            </a:r>
            <a:endParaRPr lang="en-US" sz="1800" u="sng" dirty="0" smtClean="0">
              <a:hlinkClick r:id="rId3" action="ppaction://hlinksldjump"/>
            </a:endParaRPr>
          </a:p>
          <a:p>
            <a:pPr algn="just">
              <a:buBlip>
                <a:blip r:embed="rId2"/>
              </a:buBlip>
            </a:pPr>
            <a:r>
              <a:rPr lang="ru-RU" sz="1800" u="sng" dirty="0" smtClean="0">
                <a:hlinkClick r:id="rId19" action="ppaction://hlinksldjump"/>
              </a:rPr>
              <a:t>Для учителя</a:t>
            </a:r>
            <a:r>
              <a:rPr lang="en-US" sz="1800" u="sng" dirty="0" smtClean="0">
                <a:hlinkClick r:id="rId19" action="ppaction://hlinksldjump"/>
              </a:rPr>
              <a:t>.</a:t>
            </a:r>
            <a:endParaRPr lang="ru-RU" sz="1800" u="sng" dirty="0" smtClean="0">
              <a:hlinkClick r:id="rId3" action="ppaction://hlinksldjump"/>
            </a:endParaRPr>
          </a:p>
          <a:p>
            <a:pPr algn="just">
              <a:buBlip>
                <a:blip r:embed="rId2"/>
              </a:buBlip>
            </a:pPr>
            <a:r>
              <a:rPr lang="ru-RU" sz="1800" u="sng" dirty="0" smtClean="0">
                <a:hlinkClick r:id="rId20" action="ppaction://hlinksldjump"/>
              </a:rPr>
              <a:t>Источники </a:t>
            </a:r>
            <a:r>
              <a:rPr lang="en-US" sz="1800" u="sng" dirty="0" smtClean="0">
                <a:hlinkClick r:id="rId20" action="ppaction://hlinksldjump"/>
              </a:rPr>
              <a:t>.</a:t>
            </a:r>
            <a:endParaRPr lang="ru-RU" sz="1800" u="sng" dirty="0">
              <a:hlinkClick r:id="rId3" action="ppaction://hlinksldjump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1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28051" r="9567" b="42297"/>
          <a:stretch>
            <a:fillRect/>
          </a:stretch>
        </p:blipFill>
        <p:spPr bwMode="auto">
          <a:xfrm>
            <a:off x="539552" y="1628800"/>
            <a:ext cx="80894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7188" r="10305" b="6250"/>
          <a:stretch>
            <a:fillRect/>
          </a:stretch>
        </p:blipFill>
        <p:spPr bwMode="auto">
          <a:xfrm>
            <a:off x="467544" y="260648"/>
            <a:ext cx="809429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61640" r="10305" b="15719"/>
          <a:stretch>
            <a:fillRect/>
          </a:stretch>
        </p:blipFill>
        <p:spPr bwMode="auto">
          <a:xfrm>
            <a:off x="539552" y="476672"/>
            <a:ext cx="80648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классы, Часть 1. Учебник, 10-е изд. (Базовый уровень), А.Г.Мордкович, М., 2009</a:t>
            </a:r>
          </a:p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классы. (Базовый уровень) Методическое пособие для учителя, А.Г.Мордкович, П.В.Семенов, М., 2010</a:t>
            </a:r>
          </a:p>
          <a:p>
            <a:pPr>
              <a:buFont typeface="Wingdings" pitchFamily="2" charset="2"/>
              <a:buChar char="ÿ"/>
            </a:pPr>
            <a:r>
              <a:rPr lang="ru-RU" sz="2400" dirty="0" smtClean="0">
                <a:solidFill>
                  <a:srgbClr val="C00000"/>
                </a:solidFill>
              </a:rPr>
              <a:t>Таблицы составлены в </a:t>
            </a:r>
            <a:r>
              <a:rPr lang="en-US" sz="2400" dirty="0" smtClean="0">
                <a:solidFill>
                  <a:srgbClr val="C00000"/>
                </a:solidFill>
              </a:rPr>
              <a:t>MS Word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MS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Excel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ebdings" pitchFamily="18" charset="2"/>
              <a:buChar char=""/>
            </a:pPr>
            <a:r>
              <a:rPr lang="ru-RU" sz="2400" dirty="0" smtClean="0"/>
              <a:t>Интернет-ресурсы </a:t>
            </a:r>
          </a:p>
          <a:p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3.НЕЗАВИСИМЫЕ ПОВТОРЕНИЯ ИСПЫТАНИЙ. ТЕОРЕМА БЕРНУЛЛИ И СТАТИСТИЧЕСКАЯ УСТОЙЧИВОСТЬ.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Часть 3.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ПРИМЕР 5. Вероятность попадания в мишень при одном выстреле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76238" algn="just">
              <a:buNone/>
            </a:pPr>
            <a:r>
              <a:rPr lang="ru-RU" dirty="0" smtClean="0"/>
              <a:t>Несколько изменим предыдущий пример: вместо двух разных стрелков по мишени будет стрелять один и тот же стрелок.</a:t>
            </a:r>
          </a:p>
          <a:p>
            <a:pPr algn="just">
              <a:buBlip>
                <a:blip r:embed="rId2"/>
              </a:buBlip>
            </a:pPr>
            <a:r>
              <a:rPr lang="ru-RU" u="sng" dirty="0" smtClean="0"/>
              <a:t>Пример </a:t>
            </a:r>
            <a:r>
              <a:rPr lang="ru-RU" u="sng" dirty="0" smtClean="0"/>
              <a:t>5</a:t>
            </a:r>
            <a:r>
              <a:rPr lang="ru-RU" dirty="0" smtClean="0"/>
              <a:t>.  Вероятность попадания в мишень при одном выстреле равна 0,8. Было произведено 3 независимых друг от друга выстрелов. </a:t>
            </a:r>
            <a:r>
              <a:rPr lang="ru-RU" i="1" dirty="0" smtClean="0"/>
              <a:t>Найти вероятность того, что мишень:</a:t>
            </a:r>
          </a:p>
          <a:p>
            <a:pPr algn="just">
              <a:buNone/>
            </a:pPr>
            <a:r>
              <a:rPr lang="ru-RU" i="1" dirty="0" smtClean="0"/>
              <a:t>а)   будет поражена трижды;</a:t>
            </a:r>
          </a:p>
          <a:p>
            <a:pPr algn="just">
              <a:buNone/>
            </a:pPr>
            <a:r>
              <a:rPr lang="ru-RU" i="1" dirty="0" smtClean="0"/>
              <a:t>б)   не будет поражена;</a:t>
            </a:r>
          </a:p>
          <a:p>
            <a:pPr algn="just">
              <a:buNone/>
            </a:pPr>
            <a:r>
              <a:rPr lang="ru-RU" i="1" dirty="0" smtClean="0"/>
              <a:t>в)   будет поражена хотя бы раз;</a:t>
            </a:r>
          </a:p>
          <a:p>
            <a:pPr algn="just">
              <a:buNone/>
            </a:pPr>
            <a:r>
              <a:rPr lang="ru-RU" i="1" dirty="0" smtClean="0"/>
              <a:t>г)    будет поражена ровно один раз.</a:t>
            </a:r>
          </a:p>
          <a:p>
            <a:pPr algn="just">
              <a:buBlip>
                <a:blip r:embed="rId2"/>
              </a:buBlip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Решение примера 5а)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584176"/>
          </a:xfrm>
        </p:spPr>
        <p:txBody>
          <a:bodyPr>
            <a:noAutofit/>
          </a:bodyPr>
          <a:lstStyle/>
          <a:p>
            <a:pPr marL="4763" indent="-4763" algn="just">
              <a:spcBef>
                <a:spcPts val="0"/>
              </a:spcBef>
              <a:buNone/>
            </a:pPr>
            <a:r>
              <a:rPr lang="ru-RU" u="sng" dirty="0" smtClean="0"/>
              <a:t>Пример 5</a:t>
            </a:r>
            <a:r>
              <a:rPr lang="ru-RU" dirty="0" smtClean="0"/>
              <a:t>.  Вероятность попадания в мишень при одном выстреле равна 0,8. Было произведено 3 независимых друг от друга выстрелов. </a:t>
            </a:r>
            <a:r>
              <a:rPr lang="ru-RU" i="1" dirty="0" smtClean="0"/>
              <a:t>Найти вероятность того, что мишень:</a:t>
            </a:r>
            <a:r>
              <a:rPr lang="en-US" i="1" dirty="0" smtClean="0"/>
              <a:t>   </a:t>
            </a:r>
            <a:r>
              <a:rPr lang="ru-RU" i="1" dirty="0" smtClean="0"/>
              <a:t>а)   будет поражена трижды;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250" t="37031" r="16950" b="34422"/>
          <a:stretch>
            <a:fillRect/>
          </a:stretch>
        </p:blipFill>
        <p:spPr bwMode="auto">
          <a:xfrm>
            <a:off x="539552" y="3212976"/>
            <a:ext cx="8251124" cy="2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Решение примера 5б)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ru-RU" u="sng" dirty="0" smtClean="0"/>
              <a:t>Пример 5</a:t>
            </a:r>
            <a:r>
              <a:rPr lang="ru-RU" dirty="0" smtClean="0"/>
              <a:t>.  Вероятность попадания в мишень при одном выстреле равна 0,8. Было произведено 3 независимых друг от друга выстрелов. Найти вероятность того, что мишень:</a:t>
            </a:r>
          </a:p>
          <a:p>
            <a:pPr algn="just">
              <a:buNone/>
            </a:pPr>
            <a:r>
              <a:rPr lang="ru-RU" i="1" dirty="0" smtClean="0"/>
              <a:t>б)   не будет поражена;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Решение:</a:t>
            </a:r>
          </a:p>
          <a:p>
            <a:pPr algn="just">
              <a:buNone/>
            </a:pPr>
            <a:endParaRPr lang="ru-RU" i="1" dirty="0" smtClean="0"/>
          </a:p>
          <a:p>
            <a:pPr algn="just">
              <a:buBlip>
                <a:blip r:embed="rId2"/>
              </a:buBlip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8064896" cy="123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Решение примера 5в)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944216"/>
          </a:xfrm>
        </p:spPr>
        <p:txBody>
          <a:bodyPr>
            <a:normAutofit lnSpcReduction="10000"/>
          </a:bodyPr>
          <a:lstStyle/>
          <a:p>
            <a:pPr marL="4763" indent="-4763" algn="just">
              <a:buNone/>
            </a:pPr>
            <a:r>
              <a:rPr lang="ru-RU" u="sng" dirty="0" smtClean="0"/>
              <a:t>Пример 5</a:t>
            </a:r>
            <a:r>
              <a:rPr lang="ru-RU" dirty="0" smtClean="0"/>
              <a:t>.  Вероятность попадания в мишень при одном выстреле равна 0,8. Было произведено 3 независимых друг от друга выстрелов. Найти вероятность того, что мишень:</a:t>
            </a:r>
          </a:p>
          <a:p>
            <a:pPr algn="just">
              <a:buNone/>
            </a:pPr>
            <a:r>
              <a:rPr lang="ru-RU" i="1" dirty="0" smtClean="0"/>
              <a:t>в)   будет поражена хотя бы раз;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Решение:</a:t>
            </a:r>
          </a:p>
          <a:p>
            <a:pPr algn="just">
              <a:buNone/>
            </a:pPr>
            <a:endParaRPr lang="ru-RU" i="1" dirty="0" smtClean="0"/>
          </a:p>
          <a:p>
            <a:pPr algn="just">
              <a:buBlip>
                <a:blip r:embed="rId2"/>
              </a:buBlip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250" t="26203" r="16950" b="46235"/>
          <a:stretch>
            <a:fillRect/>
          </a:stretch>
        </p:blipFill>
        <p:spPr bwMode="auto">
          <a:xfrm>
            <a:off x="539552" y="3429000"/>
            <a:ext cx="812404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Решение примера 5г)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944216"/>
          </a:xfrm>
        </p:spPr>
        <p:txBody>
          <a:bodyPr>
            <a:normAutofit lnSpcReduction="10000"/>
          </a:bodyPr>
          <a:lstStyle/>
          <a:p>
            <a:pPr marL="4763" indent="-4763" algn="just">
              <a:buNone/>
            </a:pPr>
            <a:r>
              <a:rPr lang="ru-RU" u="sng" dirty="0" smtClean="0"/>
              <a:t>Пример 5</a:t>
            </a:r>
            <a:r>
              <a:rPr lang="ru-RU" dirty="0" smtClean="0"/>
              <a:t>.  Вероятность попадания в мишень при одном выстреле равна 0,8. Было произведено 3 независимых друг от друга выстрелов. Найти вероятность того, что мишень:</a:t>
            </a:r>
          </a:p>
          <a:p>
            <a:pPr algn="just">
              <a:buNone/>
            </a:pPr>
            <a:r>
              <a:rPr lang="ru-RU" i="1" dirty="0" smtClean="0"/>
              <a:t>г)    будет поражена ровно один раз.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Решение:</a:t>
            </a:r>
          </a:p>
          <a:p>
            <a:pPr algn="just">
              <a:buNone/>
            </a:pPr>
            <a:endParaRPr lang="ru-RU" i="1" dirty="0" smtClean="0"/>
          </a:p>
          <a:p>
            <a:pPr algn="just">
              <a:buBlip>
                <a:blip r:embed="rId2"/>
              </a:buBlip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3250" t="53766" r="16212" b="23594"/>
          <a:stretch>
            <a:fillRect/>
          </a:stretch>
        </p:blipFill>
        <p:spPr bwMode="auto">
          <a:xfrm>
            <a:off x="470675" y="3429000"/>
            <a:ext cx="82151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Заметим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dirty="0" smtClean="0"/>
              <a:t>Решение, приведенное в пункте г) примера 5, в конкретном случае повторяет доказательство знаменитой теоремы Бернулли, которая относится к одной из наиболее распространенных </a:t>
            </a:r>
            <a:r>
              <a:rPr lang="ru-RU" b="1" dirty="0" smtClean="0"/>
              <a:t>вероятностных моделей</a:t>
            </a:r>
            <a:r>
              <a:rPr lang="ru-RU" dirty="0" smtClean="0"/>
              <a:t>: </a:t>
            </a:r>
            <a:r>
              <a:rPr lang="ru-RU" i="1" dirty="0" smtClean="0"/>
              <a:t>независимым повторениям одного и того же испытания с двумя возможными исходами. </a:t>
            </a:r>
            <a:endParaRPr lang="en-US" i="1" dirty="0" smtClean="0"/>
          </a:p>
          <a:p>
            <a:pPr marL="0" indent="360363" algn="just">
              <a:buNone/>
            </a:pPr>
            <a:r>
              <a:rPr lang="ru-RU" dirty="0" smtClean="0"/>
              <a:t>Отличительная особенность многих вероятностных задач состоит в том, что испытание, в результате которого может наступить интересующее нас событие, можно многократно повторять. </a:t>
            </a:r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1563</Words>
  <Application>Microsoft Office PowerPoint</Application>
  <PresentationFormat>Экран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Глава 9. Элементы математической статистики, комбинаторики и теории вероятностей</vt:lpstr>
      <vt:lpstr>Содержание</vt:lpstr>
      <vt:lpstr>3.НЕЗАВИСИМЫЕ ПОВТОРЕНИЯ ИСПЫТАНИЙ. ТЕОРЕМА БЕРНУЛЛИ И СТАТИСТИЧЕСКАЯ УСТОЙЧИВОСТЬ. </vt:lpstr>
      <vt:lpstr>ПРИМЕР 5. Вероятность попадания в мишень при одном выстреле </vt:lpstr>
      <vt:lpstr>Решение примера 5а)</vt:lpstr>
      <vt:lpstr>Решение примера 5б)</vt:lpstr>
      <vt:lpstr>Решение примера 5в)</vt:lpstr>
      <vt:lpstr>Решение примера 5г)</vt:lpstr>
      <vt:lpstr>Заметим</vt:lpstr>
      <vt:lpstr>Во всей серии повторений важно знать </vt:lpstr>
      <vt:lpstr>Якоб Бернулли объединил примеры и вопросы</vt:lpstr>
      <vt:lpstr>ТЕОРЕМА 3 (теорема Бернулли)</vt:lpstr>
      <vt:lpstr>ПРИМЕР 6.</vt:lpstr>
      <vt:lpstr>Решение 6а)</vt:lpstr>
      <vt:lpstr>Решение 6б)</vt:lpstr>
      <vt:lpstr>Решение 6в)</vt:lpstr>
      <vt:lpstr>Решение 6г)</vt:lpstr>
      <vt:lpstr>Теорема Бернулли позволяет…</vt:lpstr>
      <vt:lpstr>ТЕОРЕМА 4. При большом числе независимых повторений</vt:lpstr>
      <vt:lpstr>Для учителя</vt:lpstr>
      <vt:lpstr>Слайд 21</vt:lpstr>
      <vt:lpstr>Слайд 22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9. ЭЛЕМЕНТЫ МАТЕМАТИЧЕСКОЙ СТАТИСТИКИ, КОМБИНАТОРИКИ И ТЕОРИИ ВЕРОЯТНОСТЕЙ</dc:title>
  <dc:creator>Тамара Цыбикова</dc:creator>
  <cp:lastModifiedBy>hpProBook6</cp:lastModifiedBy>
  <cp:revision>253</cp:revision>
  <dcterms:created xsi:type="dcterms:W3CDTF">2014-02-08T07:47:32Z</dcterms:created>
  <dcterms:modified xsi:type="dcterms:W3CDTF">2014-03-05T22:09:30Z</dcterms:modified>
</cp:coreProperties>
</file>