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9" r:id="rId3"/>
    <p:sldId id="270" r:id="rId4"/>
    <p:sldId id="271" r:id="rId5"/>
    <p:sldId id="272" r:id="rId6"/>
    <p:sldId id="273" r:id="rId7"/>
    <p:sldId id="274" r:id="rId8"/>
    <p:sldId id="275" r:id="rId9"/>
    <p:sldId id="276" r:id="rId10"/>
    <p:sldId id="277" r:id="rId11"/>
    <p:sldId id="280" r:id="rId12"/>
    <p:sldId id="286" r:id="rId13"/>
    <p:sldId id="287" r:id="rId14"/>
    <p:sldId id="257" r:id="rId15"/>
    <p:sldId id="262" r:id="rId16"/>
    <p:sldId id="261" r:id="rId17"/>
    <p:sldId id="258" r:id="rId18"/>
    <p:sldId id="260" r:id="rId19"/>
    <p:sldId id="259" r:id="rId20"/>
    <p:sldId id="293" r:id="rId21"/>
    <p:sldId id="288" r:id="rId22"/>
    <p:sldId id="292" r:id="rId23"/>
    <p:sldId id="291" r:id="rId24"/>
    <p:sldId id="290" r:id="rId25"/>
    <p:sldId id="284" r:id="rId26"/>
    <p:sldId id="294" r:id="rId27"/>
    <p:sldId id="296" r:id="rId28"/>
    <p:sldId id="295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5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E258C-FE59-430E-B4EA-C3A08442FBAA}" type="datetimeFigureOut">
              <a:rPr lang="ru-RU" smtClean="0"/>
              <a:pPr/>
              <a:t>05.03.2014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8A1E9-CDFD-4ACF-90CB-E9C1700D4E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E258C-FE59-430E-B4EA-C3A08442FBAA}" type="datetimeFigureOut">
              <a:rPr lang="ru-RU" smtClean="0"/>
              <a:pPr/>
              <a:t>05.03.2014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8A1E9-CDFD-4ACF-90CB-E9C1700D4E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E258C-FE59-430E-B4EA-C3A08442FBAA}" type="datetimeFigureOut">
              <a:rPr lang="ru-RU" smtClean="0"/>
              <a:pPr/>
              <a:t>05.03.2014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8A1E9-CDFD-4ACF-90CB-E9C1700D4E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E258C-FE59-430E-B4EA-C3A08442FBAA}" type="datetimeFigureOut">
              <a:rPr lang="ru-RU" smtClean="0"/>
              <a:pPr/>
              <a:t>05.03.2014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8A1E9-CDFD-4ACF-90CB-E9C1700D4E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E258C-FE59-430E-B4EA-C3A08442FBAA}" type="datetimeFigureOut">
              <a:rPr lang="ru-RU" smtClean="0"/>
              <a:pPr/>
              <a:t>05.03.2014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8A1E9-CDFD-4ACF-90CB-E9C1700D4E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E258C-FE59-430E-B4EA-C3A08442FBAA}" type="datetimeFigureOut">
              <a:rPr lang="ru-RU" smtClean="0"/>
              <a:pPr/>
              <a:t>05.03.2014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8A1E9-CDFD-4ACF-90CB-E9C1700D4E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E258C-FE59-430E-B4EA-C3A08442FBAA}" type="datetimeFigureOut">
              <a:rPr lang="ru-RU" smtClean="0"/>
              <a:pPr/>
              <a:t>05.03.2014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8A1E9-CDFD-4ACF-90CB-E9C1700D4E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E258C-FE59-430E-B4EA-C3A08442FBAA}" type="datetimeFigureOut">
              <a:rPr lang="ru-RU" smtClean="0"/>
              <a:pPr/>
              <a:t>05.03.2014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8A1E9-CDFD-4ACF-90CB-E9C1700D4E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E258C-FE59-430E-B4EA-C3A08442FBAA}" type="datetimeFigureOut">
              <a:rPr lang="ru-RU" smtClean="0"/>
              <a:pPr/>
              <a:t>05.03.2014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8A1E9-CDFD-4ACF-90CB-E9C1700D4E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E258C-FE59-430E-B4EA-C3A08442FBAA}" type="datetimeFigureOut">
              <a:rPr lang="ru-RU" smtClean="0"/>
              <a:pPr/>
              <a:t>05.03.2014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8A1E9-CDFD-4ACF-90CB-E9C1700D4E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E258C-FE59-430E-B4EA-C3A08442FBAA}" type="datetimeFigureOut">
              <a:rPr lang="ru-RU" smtClean="0"/>
              <a:pPr/>
              <a:t>05.03.2014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548A1E9-CDFD-4ACF-90CB-E9C1700D4E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A0E258C-FE59-430E-B4EA-C3A08442FBAA}" type="datetimeFigureOut">
              <a:rPr lang="ru-RU" smtClean="0"/>
              <a:pPr/>
              <a:t>05.03.2014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548A1E9-CDFD-4ACF-90CB-E9C1700D4E7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://yandex.ru/yandsearch?lr=42&amp;text=alexlarin&amp;family=yes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714356"/>
            <a:ext cx="7851648" cy="2486044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Урок</a:t>
            </a:r>
            <a:br>
              <a:rPr lang="ru-RU" sz="4000" dirty="0" smtClean="0"/>
            </a:br>
            <a:r>
              <a:rPr lang="ru-RU" sz="4000" dirty="0" smtClean="0"/>
              <a:t> обобщения и систематизации знаний по теме «Построение графиков функций»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86182" y="3857628"/>
            <a:ext cx="4601914" cy="264320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+mj-lt"/>
              </a:rPr>
              <a:t>Учитель математики</a:t>
            </a:r>
          </a:p>
          <a:p>
            <a:pPr algn="ctr"/>
            <a:r>
              <a:rPr lang="ru-RU" dirty="0" smtClean="0">
                <a:latin typeface="+mj-lt"/>
              </a:rPr>
              <a:t>МОУ «Гимназия №12» </a:t>
            </a:r>
          </a:p>
          <a:p>
            <a:pPr algn="ctr"/>
            <a:r>
              <a:rPr lang="ru-RU" dirty="0" smtClean="0">
                <a:latin typeface="+mj-lt"/>
              </a:rPr>
              <a:t>г. о. Саранск </a:t>
            </a:r>
          </a:p>
          <a:p>
            <a:pPr algn="ctr"/>
            <a:r>
              <a:rPr lang="ru-RU" dirty="0" smtClean="0">
                <a:latin typeface="+mj-lt"/>
              </a:rPr>
              <a:t>Республики Мордовия</a:t>
            </a:r>
          </a:p>
          <a:p>
            <a:pPr algn="ctr"/>
            <a:r>
              <a:rPr lang="ru-RU" dirty="0" err="1" smtClean="0">
                <a:latin typeface="+mj-lt"/>
              </a:rPr>
              <a:t>Адмайкина</a:t>
            </a:r>
            <a:r>
              <a:rPr lang="ru-RU" dirty="0" smtClean="0">
                <a:latin typeface="+mj-lt"/>
              </a:rPr>
              <a:t> Елена Борисовна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>График какой функции</a:t>
            </a:r>
            <a:br>
              <a:rPr lang="ru-RU" sz="4000" dirty="0" smtClean="0"/>
            </a:br>
            <a:r>
              <a:rPr lang="ru-RU" sz="4000" dirty="0" smtClean="0"/>
              <a:t> изображен на рисунке?</a:t>
            </a:r>
            <a:endParaRPr lang="ru-RU" sz="4000" dirty="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6667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6667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38425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765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7657" name="Rectangle 9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38425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38425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277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 l="22582" t="30230" r="46055" b="17497"/>
          <a:stretch>
            <a:fillRect/>
          </a:stretch>
        </p:blipFill>
        <p:spPr bwMode="auto">
          <a:xfrm>
            <a:off x="142844" y="1785926"/>
            <a:ext cx="4143404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277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 l="22435" t="29887" r="45990" b="17489"/>
          <a:stretch>
            <a:fillRect/>
          </a:stretch>
        </p:blipFill>
        <p:spPr bwMode="auto">
          <a:xfrm>
            <a:off x="4643438" y="1857364"/>
            <a:ext cx="4143404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2774" name="Rectangle 6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277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2777" name="Rectangle 9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500034" y="6143644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y =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57290" y="6000750"/>
            <a:ext cx="1428750" cy="857250"/>
          </a:xfrm>
          <a:prstGeom prst="rect">
            <a:avLst/>
          </a:prstGeom>
          <a:noFill/>
        </p:spPr>
      </p:pic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0" y="1314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76400" algn="l"/>
                <a:tab pos="1695450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5500694" y="6000768"/>
            <a:ext cx="135732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y = -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43702" y="6000750"/>
            <a:ext cx="1428750" cy="857250"/>
          </a:xfrm>
          <a:prstGeom prst="rect">
            <a:avLst/>
          </a:prstGeom>
          <a:noFill/>
        </p:spPr>
      </p:pic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0" y="1314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76400" algn="l"/>
                <a:tab pos="1695450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71472" y="642918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dirty="0" smtClean="0"/>
              <a:t>Задание. </a:t>
            </a:r>
            <a:br>
              <a:rPr lang="ru-RU" sz="3600" dirty="0" smtClean="0"/>
            </a:br>
            <a:r>
              <a:rPr lang="ru-RU" sz="3600" dirty="0" smtClean="0"/>
              <a:t>Решите графически систему уравнений</a:t>
            </a:r>
            <a:endParaRPr lang="ru-RU" sz="3600" dirty="0"/>
          </a:p>
        </p:txBody>
      </p:sp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7891" name="Rectangle 3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789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7894" name="Rectangle 6"/>
          <p:cNvSpPr>
            <a:spLocks noChangeArrowheads="1"/>
          </p:cNvSpPr>
          <p:nvPr/>
        </p:nvSpPr>
        <p:spPr bwMode="auto">
          <a:xfrm>
            <a:off x="0" y="6667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789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4786314" y="1714488"/>
            <a:ext cx="24288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+mj-lt"/>
              </a:rPr>
              <a:t>Решение</a:t>
            </a:r>
            <a:endParaRPr lang="ru-RU" sz="2800" dirty="0">
              <a:latin typeface="+mj-lt"/>
            </a:endParaRPr>
          </a:p>
        </p:txBody>
      </p:sp>
      <p:sp>
        <p:nvSpPr>
          <p:cNvPr id="37900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7899" name="Picture 1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00" y="1928802"/>
            <a:ext cx="3009900" cy="695325"/>
          </a:xfrm>
          <a:prstGeom prst="rect">
            <a:avLst/>
          </a:prstGeom>
          <a:noFill/>
        </p:spPr>
      </p:pic>
      <p:sp>
        <p:nvSpPr>
          <p:cNvPr id="37901" name="Rectangle 13"/>
          <p:cNvSpPr>
            <a:spLocks noChangeArrowheads="1"/>
          </p:cNvSpPr>
          <p:nvPr/>
        </p:nvSpPr>
        <p:spPr bwMode="auto">
          <a:xfrm>
            <a:off x="571472" y="100010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7903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7902" name="Picture 1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00" y="2500306"/>
            <a:ext cx="2543175" cy="619125"/>
          </a:xfrm>
          <a:prstGeom prst="rect">
            <a:avLst/>
          </a:prstGeom>
          <a:noFill/>
        </p:spPr>
      </p:pic>
      <p:sp>
        <p:nvSpPr>
          <p:cNvPr id="24" name="Левая фигурная скобка 23"/>
          <p:cNvSpPr/>
          <p:nvPr/>
        </p:nvSpPr>
        <p:spPr>
          <a:xfrm>
            <a:off x="642910" y="2000240"/>
            <a:ext cx="500066" cy="1143008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71472" y="642918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dirty="0" smtClean="0"/>
              <a:t>Задание. </a:t>
            </a:r>
            <a:br>
              <a:rPr lang="ru-RU" sz="3600" dirty="0" smtClean="0"/>
            </a:br>
            <a:r>
              <a:rPr lang="ru-RU" sz="3600" dirty="0" smtClean="0"/>
              <a:t>Решите графически систему уравнений</a:t>
            </a:r>
            <a:endParaRPr lang="ru-RU" sz="3600" dirty="0"/>
          </a:p>
        </p:txBody>
      </p:sp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7891" name="Rectangle 3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789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7894" name="Rectangle 6"/>
          <p:cNvSpPr>
            <a:spLocks noChangeArrowheads="1"/>
          </p:cNvSpPr>
          <p:nvPr/>
        </p:nvSpPr>
        <p:spPr bwMode="auto">
          <a:xfrm>
            <a:off x="0" y="6667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789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4786314" y="1714488"/>
            <a:ext cx="24288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+mj-lt"/>
              </a:rPr>
              <a:t>Решение</a:t>
            </a:r>
            <a:endParaRPr lang="ru-RU" sz="2800" dirty="0">
              <a:latin typeface="+mj-lt"/>
            </a:endParaRPr>
          </a:p>
        </p:txBody>
      </p:sp>
      <p:sp>
        <p:nvSpPr>
          <p:cNvPr id="37900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7899" name="Picture 1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00" y="1928802"/>
            <a:ext cx="3009900" cy="695325"/>
          </a:xfrm>
          <a:prstGeom prst="rect">
            <a:avLst/>
          </a:prstGeom>
          <a:noFill/>
        </p:spPr>
      </p:pic>
      <p:sp>
        <p:nvSpPr>
          <p:cNvPr id="37901" name="Rectangle 13"/>
          <p:cNvSpPr>
            <a:spLocks noChangeArrowheads="1"/>
          </p:cNvSpPr>
          <p:nvPr/>
        </p:nvSpPr>
        <p:spPr bwMode="auto">
          <a:xfrm>
            <a:off x="571472" y="100010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7903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7902" name="Picture 1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00" y="2500306"/>
            <a:ext cx="2543175" cy="619125"/>
          </a:xfrm>
          <a:prstGeom prst="rect">
            <a:avLst/>
          </a:prstGeom>
          <a:noFill/>
        </p:spPr>
      </p:pic>
      <p:sp>
        <p:nvSpPr>
          <p:cNvPr id="24" name="Левая фигурная скобка 23"/>
          <p:cNvSpPr/>
          <p:nvPr/>
        </p:nvSpPr>
        <p:spPr>
          <a:xfrm>
            <a:off x="642910" y="2000240"/>
            <a:ext cx="500066" cy="1143008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Picture 10"/>
          <p:cNvPicPr>
            <a:picLocks noChangeAspect="1" noChangeArrowheads="1"/>
          </p:cNvPicPr>
          <p:nvPr/>
        </p:nvPicPr>
        <p:blipFill>
          <a:blip r:embed="rId4"/>
          <a:srcRect l="22973" t="29522" r="46268" b="16882"/>
          <a:stretch>
            <a:fillRect/>
          </a:stretch>
        </p:blipFill>
        <p:spPr bwMode="auto">
          <a:xfrm>
            <a:off x="4786314" y="2214554"/>
            <a:ext cx="3866970" cy="4042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71472" y="642918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dirty="0" smtClean="0"/>
              <a:t>Задание. </a:t>
            </a:r>
            <a:br>
              <a:rPr lang="ru-RU" sz="3600" dirty="0" smtClean="0"/>
            </a:br>
            <a:r>
              <a:rPr lang="ru-RU" sz="3600" dirty="0" smtClean="0"/>
              <a:t>Решите графически систему уравнений</a:t>
            </a:r>
            <a:endParaRPr lang="ru-RU" sz="3600" dirty="0"/>
          </a:p>
        </p:txBody>
      </p:sp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7891" name="Rectangle 3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789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7894" name="Rectangle 6"/>
          <p:cNvSpPr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789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4786314" y="1714488"/>
            <a:ext cx="24288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+mj-lt"/>
              </a:rPr>
              <a:t>Решение</a:t>
            </a:r>
            <a:endParaRPr lang="ru-RU" sz="2800" dirty="0">
              <a:latin typeface="+mj-lt"/>
            </a:endParaRPr>
          </a:p>
        </p:txBody>
      </p:sp>
      <p:sp>
        <p:nvSpPr>
          <p:cNvPr id="37900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7899" name="Picture 1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00" y="1928802"/>
            <a:ext cx="3009900" cy="695325"/>
          </a:xfrm>
          <a:prstGeom prst="rect">
            <a:avLst/>
          </a:prstGeom>
          <a:noFill/>
        </p:spPr>
      </p:pic>
      <p:sp>
        <p:nvSpPr>
          <p:cNvPr id="37901" name="Rectangle 13"/>
          <p:cNvSpPr>
            <a:spLocks noChangeArrowheads="1"/>
          </p:cNvSpPr>
          <p:nvPr/>
        </p:nvSpPr>
        <p:spPr bwMode="auto">
          <a:xfrm>
            <a:off x="0" y="571480"/>
            <a:ext cx="971547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7903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7902" name="Picture 1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00" y="2500306"/>
            <a:ext cx="2543175" cy="619125"/>
          </a:xfrm>
          <a:prstGeom prst="rect">
            <a:avLst/>
          </a:prstGeom>
          <a:noFill/>
        </p:spPr>
      </p:pic>
      <p:sp>
        <p:nvSpPr>
          <p:cNvPr id="24" name="Левая фигурная скобка 23"/>
          <p:cNvSpPr/>
          <p:nvPr/>
        </p:nvSpPr>
        <p:spPr>
          <a:xfrm>
            <a:off x="642910" y="2000240"/>
            <a:ext cx="500066" cy="1143008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Picture 10"/>
          <p:cNvPicPr>
            <a:picLocks noChangeAspect="1" noChangeArrowheads="1"/>
          </p:cNvPicPr>
          <p:nvPr/>
        </p:nvPicPr>
        <p:blipFill>
          <a:blip r:embed="rId4"/>
          <a:srcRect l="22973" t="29522" r="46268" b="16882"/>
          <a:stretch>
            <a:fillRect/>
          </a:stretch>
        </p:blipFill>
        <p:spPr bwMode="auto">
          <a:xfrm>
            <a:off x="4786314" y="2214554"/>
            <a:ext cx="3866970" cy="4042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TextBox 16"/>
          <p:cNvSpPr txBox="1"/>
          <p:nvPr/>
        </p:nvSpPr>
        <p:spPr>
          <a:xfrm>
            <a:off x="857224" y="5072074"/>
            <a:ext cx="350046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+mj-lt"/>
              </a:rPr>
              <a:t>Ответ:(-3;1),</a:t>
            </a:r>
          </a:p>
          <a:p>
            <a:r>
              <a:rPr lang="ru-RU" sz="2800" dirty="0" smtClean="0">
                <a:latin typeface="+mj-lt"/>
              </a:rPr>
              <a:t>(-2;2),(1;3).</a:t>
            </a:r>
            <a:endParaRPr lang="ru-RU" sz="2800" dirty="0">
              <a:latin typeface="+mj-lt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357186" y="357186"/>
          <a:ext cx="8286780" cy="5857896"/>
        </p:xfrm>
        <a:graphic>
          <a:graphicData uri="http://schemas.openxmlformats.org/drawingml/2006/table">
            <a:tbl>
              <a:tblPr/>
              <a:tblGrid>
                <a:gridCol w="790628"/>
                <a:gridCol w="790628"/>
                <a:gridCol w="790628"/>
                <a:gridCol w="790628"/>
                <a:gridCol w="517235"/>
                <a:gridCol w="653893"/>
                <a:gridCol w="790628"/>
                <a:gridCol w="790628"/>
                <a:gridCol w="790628"/>
                <a:gridCol w="790628"/>
                <a:gridCol w="790628"/>
              </a:tblGrid>
              <a:tr h="5325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i="1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b="1" i="1" dirty="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25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25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25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i="1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b="1" i="1" dirty="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25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25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2536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b="1" i="1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25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5325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25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25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57158" y="357166"/>
          <a:ext cx="8286780" cy="5857896"/>
        </p:xfrm>
        <a:graphic>
          <a:graphicData uri="http://schemas.openxmlformats.org/drawingml/2006/table">
            <a:tbl>
              <a:tblPr/>
              <a:tblGrid>
                <a:gridCol w="790628"/>
                <a:gridCol w="790628"/>
                <a:gridCol w="790628"/>
                <a:gridCol w="790628"/>
                <a:gridCol w="517235"/>
                <a:gridCol w="653893"/>
                <a:gridCol w="790628"/>
                <a:gridCol w="790628"/>
                <a:gridCol w="790628"/>
                <a:gridCol w="790628"/>
                <a:gridCol w="790628"/>
              </a:tblGrid>
              <a:tr h="5325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i="1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b="1" i="1" dirty="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25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25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25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i="1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b="1" i="1" dirty="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25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25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2536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b="1" i="1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25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5325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25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25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357186" y="357186"/>
          <a:ext cx="8286780" cy="5857896"/>
        </p:xfrm>
        <a:graphic>
          <a:graphicData uri="http://schemas.openxmlformats.org/drawingml/2006/table">
            <a:tbl>
              <a:tblPr/>
              <a:tblGrid>
                <a:gridCol w="790628"/>
                <a:gridCol w="790628"/>
                <a:gridCol w="790628"/>
                <a:gridCol w="790628"/>
                <a:gridCol w="517235"/>
                <a:gridCol w="653893"/>
                <a:gridCol w="790628"/>
                <a:gridCol w="790628"/>
                <a:gridCol w="790628"/>
                <a:gridCol w="790628"/>
                <a:gridCol w="790628"/>
              </a:tblGrid>
              <a:tr h="5325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i="1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b="1" i="1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25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25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25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i="1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b="1" i="1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25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25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Б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2536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b="1" i="1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25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5325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25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25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357186" y="357186"/>
          <a:ext cx="8286780" cy="5857896"/>
        </p:xfrm>
        <a:graphic>
          <a:graphicData uri="http://schemas.openxmlformats.org/drawingml/2006/table">
            <a:tbl>
              <a:tblPr/>
              <a:tblGrid>
                <a:gridCol w="790628"/>
                <a:gridCol w="790628"/>
                <a:gridCol w="790628"/>
                <a:gridCol w="790628"/>
                <a:gridCol w="517235"/>
                <a:gridCol w="653893"/>
                <a:gridCol w="790628"/>
                <a:gridCol w="790628"/>
                <a:gridCol w="790628"/>
                <a:gridCol w="790628"/>
                <a:gridCol w="790628"/>
              </a:tblGrid>
              <a:tr h="5325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i="1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b="1" i="1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25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25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25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i="1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b="1" i="1" smtClean="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25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25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Б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2536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b="1" i="1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25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Ш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5325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25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25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357186" y="357186"/>
          <a:ext cx="8286780" cy="5857896"/>
        </p:xfrm>
        <a:graphic>
          <a:graphicData uri="http://schemas.openxmlformats.org/drawingml/2006/table">
            <a:tbl>
              <a:tblPr/>
              <a:tblGrid>
                <a:gridCol w="790628"/>
                <a:gridCol w="790628"/>
                <a:gridCol w="790628"/>
                <a:gridCol w="790628"/>
                <a:gridCol w="517235"/>
                <a:gridCol w="653893"/>
                <a:gridCol w="790628"/>
                <a:gridCol w="790628"/>
                <a:gridCol w="790628"/>
                <a:gridCol w="790628"/>
                <a:gridCol w="790628"/>
              </a:tblGrid>
              <a:tr h="5325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i="1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b="1" i="1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25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25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25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i="1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b="1" i="1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25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25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Б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2536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b="1" i="1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25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Ш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5325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25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25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357186" y="357186"/>
          <a:ext cx="8286780" cy="5857896"/>
        </p:xfrm>
        <a:graphic>
          <a:graphicData uri="http://schemas.openxmlformats.org/drawingml/2006/table">
            <a:tbl>
              <a:tblPr/>
              <a:tblGrid>
                <a:gridCol w="790628"/>
                <a:gridCol w="790628"/>
                <a:gridCol w="790628"/>
                <a:gridCol w="790628"/>
                <a:gridCol w="517235"/>
                <a:gridCol w="653893"/>
                <a:gridCol w="790628"/>
                <a:gridCol w="790628"/>
                <a:gridCol w="790628"/>
                <a:gridCol w="790628"/>
                <a:gridCol w="790628"/>
              </a:tblGrid>
              <a:tr h="5325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i="1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b="1" i="1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25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25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25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i="1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b="1" i="1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25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25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Б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2536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b="1" i="1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25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Ш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5325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Х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25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25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357186" y="357186"/>
          <a:ext cx="8286780" cy="5857896"/>
        </p:xfrm>
        <a:graphic>
          <a:graphicData uri="http://schemas.openxmlformats.org/drawingml/2006/table">
            <a:tbl>
              <a:tblPr/>
              <a:tblGrid>
                <a:gridCol w="790628"/>
                <a:gridCol w="790628"/>
                <a:gridCol w="790628"/>
                <a:gridCol w="790628"/>
                <a:gridCol w="517235"/>
                <a:gridCol w="653893"/>
                <a:gridCol w="790628"/>
                <a:gridCol w="790628"/>
                <a:gridCol w="790628"/>
                <a:gridCol w="790628"/>
                <a:gridCol w="790628"/>
              </a:tblGrid>
              <a:tr h="5325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i="1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b="1" i="1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25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25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25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i="1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b="1" i="1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25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25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Б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2536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b="1" i="1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З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25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Ш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5325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Х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25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25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713" marR="6571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>График какой функции</a:t>
            </a:r>
            <a:br>
              <a:rPr lang="ru-RU" sz="4000" dirty="0" smtClean="0"/>
            </a:br>
            <a:r>
              <a:rPr lang="ru-RU" sz="4000" dirty="0" smtClean="0"/>
              <a:t> изображен на рисунке?</a:t>
            </a:r>
            <a:endParaRPr lang="ru-RU" sz="40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 l="21706" t="17002" r="46039" b="30317"/>
          <a:stretch>
            <a:fillRect/>
          </a:stretch>
        </p:blipFill>
        <p:spPr bwMode="auto">
          <a:xfrm>
            <a:off x="357158" y="1928802"/>
            <a:ext cx="4000528" cy="3920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428596" y="0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33" name="Picture 9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 l="21823" t="16666" r="46031" b="28566"/>
          <a:stretch>
            <a:fillRect/>
          </a:stretch>
        </p:blipFill>
        <p:spPr bwMode="auto">
          <a:xfrm>
            <a:off x="4786314" y="1928801"/>
            <a:ext cx="4000528" cy="4089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/>
              <a:t>Квадратичная функция 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 </a:t>
            </a:r>
            <a:r>
              <a:rPr lang="ru-RU" sz="3600" dirty="0" smtClean="0"/>
              <a:t>у</a:t>
            </a:r>
            <a:r>
              <a:rPr lang="en-US" sz="3600" dirty="0" smtClean="0"/>
              <a:t> </a:t>
            </a:r>
            <a:r>
              <a:rPr lang="ru-RU" sz="3600" dirty="0" smtClean="0"/>
              <a:t>=</a:t>
            </a:r>
            <a:r>
              <a:rPr lang="en-US" sz="3600" dirty="0" smtClean="0"/>
              <a:t>ax²+bx +c, a≠0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3600" dirty="0" smtClean="0">
                <a:latin typeface="+mj-lt"/>
              </a:rPr>
              <a:t>y = ax²+bx+c = a(x-x₀)²+y₀</a:t>
            </a:r>
            <a:endParaRPr lang="ru-RU" sz="3600" dirty="0" smtClean="0">
              <a:latin typeface="+mj-lt"/>
            </a:endParaRPr>
          </a:p>
          <a:p>
            <a:pPr>
              <a:buNone/>
            </a:pPr>
            <a:r>
              <a:rPr lang="ru-RU" sz="3600" dirty="0" smtClean="0">
                <a:latin typeface="+mj-lt"/>
              </a:rPr>
              <a:t>1. Вершина параболы (</a:t>
            </a:r>
            <a:r>
              <a:rPr lang="en-US" sz="3600" dirty="0" err="1" smtClean="0">
                <a:latin typeface="+mj-lt"/>
              </a:rPr>
              <a:t>x</a:t>
            </a:r>
            <a:r>
              <a:rPr lang="ru-RU" sz="3600" dirty="0" smtClean="0">
                <a:latin typeface="+mj-lt"/>
              </a:rPr>
              <a:t>₀;</a:t>
            </a:r>
            <a:r>
              <a:rPr lang="en-US" sz="3600" dirty="0" smtClean="0">
                <a:latin typeface="+mj-lt"/>
              </a:rPr>
              <a:t>y₀</a:t>
            </a:r>
            <a:r>
              <a:rPr lang="ru-RU" sz="3600" dirty="0" smtClean="0">
                <a:latin typeface="+mj-lt"/>
              </a:rPr>
              <a:t>)</a:t>
            </a:r>
            <a:endParaRPr lang="en-US" sz="3600" dirty="0" smtClean="0">
              <a:latin typeface="+mj-lt"/>
            </a:endParaRPr>
          </a:p>
          <a:p>
            <a:pPr>
              <a:buNone/>
            </a:pPr>
            <a:r>
              <a:rPr lang="en-US" sz="3600" dirty="0" smtClean="0">
                <a:latin typeface="+mj-lt"/>
              </a:rPr>
              <a:t>x₀ = -b/2a, y₀ = y(x₀)</a:t>
            </a:r>
            <a:r>
              <a:rPr lang="ru-RU" sz="3600" dirty="0" smtClean="0">
                <a:latin typeface="+mj-lt"/>
              </a:rPr>
              <a:t>;</a:t>
            </a:r>
          </a:p>
          <a:p>
            <a:pPr>
              <a:buNone/>
            </a:pPr>
            <a:r>
              <a:rPr lang="ru-RU" sz="3600" dirty="0" smtClean="0">
                <a:latin typeface="+mj-lt"/>
              </a:rPr>
              <a:t>2. Направление ветвей;</a:t>
            </a:r>
          </a:p>
          <a:p>
            <a:pPr>
              <a:buNone/>
            </a:pPr>
            <a:r>
              <a:rPr lang="ru-RU" sz="3600" dirty="0" smtClean="0">
                <a:latin typeface="+mj-lt"/>
              </a:rPr>
              <a:t>3. Ось симметрии;</a:t>
            </a:r>
          </a:p>
          <a:p>
            <a:pPr>
              <a:buNone/>
            </a:pPr>
            <a:r>
              <a:rPr lang="ru-RU" sz="3600" dirty="0" smtClean="0">
                <a:latin typeface="+mj-lt"/>
              </a:rPr>
              <a:t>4. Построение графика у = ах².</a:t>
            </a:r>
            <a:endParaRPr lang="ru-RU" sz="3600" dirty="0">
              <a:latin typeface="+mj-lt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686800" cy="1143000"/>
          </a:xfrm>
        </p:spPr>
        <p:txBody>
          <a:bodyPr>
            <a:noAutofit/>
          </a:bodyPr>
          <a:lstStyle/>
          <a:p>
            <a:r>
              <a:rPr lang="ru-RU" sz="3600" dirty="0" smtClean="0"/>
              <a:t>Задание. </a:t>
            </a:r>
            <a:br>
              <a:rPr lang="ru-RU" sz="3600" dirty="0" smtClean="0"/>
            </a:br>
            <a:r>
              <a:rPr lang="ru-RU" sz="3600" dirty="0" smtClean="0"/>
              <a:t>Решите графически квадратное уравнение </a:t>
            </a:r>
            <a:endParaRPr lang="ru-RU" sz="36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3600" dirty="0" smtClean="0"/>
              <a:t>2</a:t>
            </a:r>
            <a:r>
              <a:rPr lang="en-US" sz="3600" dirty="0" smtClean="0"/>
              <a:t>x²</a:t>
            </a:r>
            <a:r>
              <a:rPr lang="ru-RU" sz="3600" dirty="0" smtClean="0"/>
              <a:t>+4</a:t>
            </a:r>
            <a:r>
              <a:rPr lang="en-US" sz="3600" dirty="0" smtClean="0"/>
              <a:t>x-</a:t>
            </a:r>
            <a:r>
              <a:rPr lang="ru-RU" sz="3600" dirty="0" smtClean="0"/>
              <a:t>6=0</a:t>
            </a:r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686800" cy="1143000"/>
          </a:xfrm>
        </p:spPr>
        <p:txBody>
          <a:bodyPr>
            <a:noAutofit/>
          </a:bodyPr>
          <a:lstStyle/>
          <a:p>
            <a:r>
              <a:rPr lang="ru-RU" sz="3600" dirty="0" smtClean="0"/>
              <a:t>Задание. </a:t>
            </a:r>
            <a:br>
              <a:rPr lang="ru-RU" sz="3600" dirty="0" smtClean="0"/>
            </a:br>
            <a:r>
              <a:rPr lang="ru-RU" sz="3600" dirty="0" smtClean="0"/>
              <a:t>Решите графически квадратное уравнение</a:t>
            </a:r>
            <a:endParaRPr lang="ru-RU" sz="36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3600" dirty="0" smtClean="0"/>
              <a:t>2</a:t>
            </a:r>
            <a:r>
              <a:rPr lang="en-US" sz="3600" dirty="0" smtClean="0"/>
              <a:t>x²</a:t>
            </a:r>
            <a:r>
              <a:rPr lang="ru-RU" sz="3600" dirty="0" smtClean="0"/>
              <a:t>+4</a:t>
            </a:r>
            <a:r>
              <a:rPr lang="en-US" sz="3600" dirty="0" smtClean="0"/>
              <a:t>x-</a:t>
            </a:r>
            <a:r>
              <a:rPr lang="ru-RU" sz="3600" dirty="0" smtClean="0"/>
              <a:t>6=0</a:t>
            </a:r>
          </a:p>
          <a:p>
            <a:pPr>
              <a:buNone/>
            </a:pPr>
            <a:r>
              <a:rPr lang="ru-RU" sz="3600" dirty="0" smtClean="0"/>
              <a:t>Ответ: -3; 1.</a:t>
            </a:r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 l="22287" t="11224" r="46689" b="4036"/>
          <a:stretch>
            <a:fillRect/>
          </a:stretch>
        </p:blipFill>
        <p:spPr bwMode="auto">
          <a:xfrm>
            <a:off x="857224" y="2000240"/>
            <a:ext cx="2857520" cy="4683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Задание. </a:t>
            </a:r>
            <a:br>
              <a:rPr lang="ru-RU" sz="3600" dirty="0" smtClean="0"/>
            </a:br>
            <a:r>
              <a:rPr lang="ru-RU" sz="3600" dirty="0" smtClean="0"/>
              <a:t>Решите графически квадратное уравнение (неравенство)</a:t>
            </a:r>
            <a:endParaRPr lang="ru-RU" sz="36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2</a:t>
            </a:r>
            <a:r>
              <a:rPr lang="en-US" sz="3600" dirty="0" smtClean="0"/>
              <a:t>x²</a:t>
            </a:r>
            <a:r>
              <a:rPr lang="ru-RU" sz="3600" dirty="0" smtClean="0"/>
              <a:t>+4</a:t>
            </a:r>
            <a:r>
              <a:rPr lang="en-US" sz="3600" dirty="0" smtClean="0"/>
              <a:t>x-</a:t>
            </a:r>
            <a:r>
              <a:rPr lang="ru-RU" sz="3600" dirty="0" smtClean="0"/>
              <a:t>6=0</a:t>
            </a:r>
          </a:p>
          <a:p>
            <a:pPr>
              <a:buNone/>
            </a:pPr>
            <a:r>
              <a:rPr lang="ru-RU" sz="3600" dirty="0" smtClean="0"/>
              <a:t>Ответ: -3; 1.</a:t>
            </a:r>
          </a:p>
          <a:p>
            <a:pPr>
              <a:buNone/>
            </a:pPr>
            <a:endParaRPr lang="ru-RU" sz="3600" dirty="0" smtClean="0"/>
          </a:p>
          <a:p>
            <a:r>
              <a:rPr lang="ru-RU" sz="3600" dirty="0" smtClean="0"/>
              <a:t>2</a:t>
            </a:r>
            <a:r>
              <a:rPr lang="en-US" sz="3600" dirty="0" smtClean="0"/>
              <a:t>x²</a:t>
            </a:r>
            <a:r>
              <a:rPr lang="ru-RU" sz="3600" dirty="0" smtClean="0"/>
              <a:t>+4</a:t>
            </a:r>
            <a:r>
              <a:rPr lang="en-US" sz="3600" dirty="0" smtClean="0"/>
              <a:t>x-</a:t>
            </a:r>
            <a:r>
              <a:rPr lang="ru-RU" sz="3600" dirty="0" smtClean="0"/>
              <a:t>6≤0</a:t>
            </a:r>
          </a:p>
          <a:p>
            <a:endParaRPr lang="ru-RU" dirty="0" smtClean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 l="22287" t="11224" r="46689" b="4036"/>
          <a:stretch>
            <a:fillRect/>
          </a:stretch>
        </p:blipFill>
        <p:spPr bwMode="auto">
          <a:xfrm>
            <a:off x="857224" y="2000240"/>
            <a:ext cx="2857520" cy="4683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Задание. </a:t>
            </a:r>
            <a:br>
              <a:rPr lang="ru-RU" sz="3600" dirty="0" smtClean="0"/>
            </a:br>
            <a:r>
              <a:rPr lang="ru-RU" sz="3600" dirty="0" smtClean="0"/>
              <a:t>Решите графически квадратное уравнение (неравенство)</a:t>
            </a:r>
            <a:endParaRPr lang="ru-RU" sz="36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2</a:t>
            </a:r>
            <a:r>
              <a:rPr lang="en-US" sz="3600" dirty="0" smtClean="0"/>
              <a:t>x²</a:t>
            </a:r>
            <a:r>
              <a:rPr lang="ru-RU" sz="3600" dirty="0" smtClean="0"/>
              <a:t>+4</a:t>
            </a:r>
            <a:r>
              <a:rPr lang="en-US" sz="3600" dirty="0" smtClean="0"/>
              <a:t>x-</a:t>
            </a:r>
            <a:r>
              <a:rPr lang="ru-RU" sz="3600" dirty="0" smtClean="0"/>
              <a:t>6=0</a:t>
            </a:r>
          </a:p>
          <a:p>
            <a:pPr>
              <a:buNone/>
            </a:pPr>
            <a:r>
              <a:rPr lang="ru-RU" sz="3600" dirty="0" smtClean="0"/>
              <a:t>Ответ: -3; 1.</a:t>
            </a:r>
          </a:p>
          <a:p>
            <a:pPr>
              <a:buNone/>
            </a:pPr>
            <a:endParaRPr lang="ru-RU" sz="3600" dirty="0" smtClean="0"/>
          </a:p>
          <a:p>
            <a:r>
              <a:rPr lang="ru-RU" sz="3600" dirty="0" smtClean="0"/>
              <a:t>2</a:t>
            </a:r>
            <a:r>
              <a:rPr lang="en-US" sz="3600" dirty="0" smtClean="0"/>
              <a:t>x²</a:t>
            </a:r>
            <a:r>
              <a:rPr lang="ru-RU" sz="3600" dirty="0" smtClean="0"/>
              <a:t>+4</a:t>
            </a:r>
            <a:r>
              <a:rPr lang="en-US" sz="3600" dirty="0" smtClean="0"/>
              <a:t>x-</a:t>
            </a:r>
            <a:r>
              <a:rPr lang="ru-RU" sz="3600" dirty="0" smtClean="0"/>
              <a:t>6≤0</a:t>
            </a:r>
          </a:p>
          <a:p>
            <a:pPr>
              <a:buNone/>
            </a:pPr>
            <a:r>
              <a:rPr lang="ru-RU" sz="3600" dirty="0" smtClean="0"/>
              <a:t>Ответ: -3≤х≤1.</a:t>
            </a:r>
            <a:endParaRPr lang="ru-RU" sz="36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 l="22287" t="11224" r="46689" b="4036"/>
          <a:stretch>
            <a:fillRect/>
          </a:stretch>
        </p:blipFill>
        <p:spPr bwMode="auto">
          <a:xfrm>
            <a:off x="857224" y="2000240"/>
            <a:ext cx="2857520" cy="4683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2984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/>
              <a:t>y = ax²+bx+c = a(x-x₀)²+y₀</a:t>
            </a:r>
            <a:r>
              <a:rPr lang="ru-RU" sz="3600" dirty="0" smtClean="0"/>
              <a:t>    </a:t>
            </a:r>
            <a:r>
              <a:rPr lang="en-US" sz="3600" dirty="0" smtClean="0"/>
              <a:t>, a≠0</a:t>
            </a:r>
            <a:endParaRPr lang="ru-RU" sz="3600" dirty="0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 l="22287" t="42255" r="46096" b="10539"/>
          <a:stretch>
            <a:fillRect/>
          </a:stretch>
        </p:blipFill>
        <p:spPr bwMode="auto">
          <a:xfrm>
            <a:off x="244186" y="2071678"/>
            <a:ext cx="3827748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7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 l="22078" t="17212" r="46051" b="24485"/>
          <a:stretch>
            <a:fillRect/>
          </a:stretch>
        </p:blipFill>
        <p:spPr bwMode="auto">
          <a:xfrm>
            <a:off x="4857752" y="1958422"/>
            <a:ext cx="3500462" cy="3841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571472" y="1357298"/>
            <a:ext cx="3429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+mj-lt"/>
              </a:rPr>
              <a:t>Вариант 1.   </a:t>
            </a:r>
            <a:r>
              <a:rPr lang="en-US" sz="3600" dirty="0" smtClean="0">
                <a:latin typeface="+mj-lt"/>
              </a:rPr>
              <a:t>a&gt;0</a:t>
            </a:r>
            <a:endParaRPr lang="ru-RU" sz="3600" dirty="0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158" y="5643578"/>
            <a:ext cx="40005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+mj-lt"/>
              </a:rPr>
              <a:t>Наименьшее значение функции</a:t>
            </a:r>
            <a:endParaRPr lang="en-US" sz="2400" b="1" dirty="0" smtClean="0">
              <a:latin typeface="+mj-lt"/>
            </a:endParaRPr>
          </a:p>
          <a:p>
            <a:pPr algn="ctr"/>
            <a:r>
              <a:rPr lang="ru-RU" sz="2400" b="1" dirty="0" smtClean="0">
                <a:latin typeface="+mj-lt"/>
              </a:rPr>
              <a:t> у₀ = </a:t>
            </a:r>
            <a:r>
              <a:rPr lang="en-US" sz="2400" b="1" dirty="0" smtClean="0">
                <a:latin typeface="+mj-lt"/>
              </a:rPr>
              <a:t>y</a:t>
            </a:r>
            <a:r>
              <a:rPr lang="ru-RU" sz="2400" b="1" dirty="0" smtClean="0">
                <a:latin typeface="+mj-lt"/>
              </a:rPr>
              <a:t> (</a:t>
            </a:r>
            <a:r>
              <a:rPr lang="en-US" sz="2400" b="1" dirty="0" smtClean="0">
                <a:latin typeface="+mj-lt"/>
              </a:rPr>
              <a:t>x₀)</a:t>
            </a:r>
            <a:endParaRPr lang="ru-RU" sz="2400" b="1" dirty="0"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72066" y="1357298"/>
            <a:ext cx="40719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+mj-lt"/>
              </a:rPr>
              <a:t>Вариант 2.   </a:t>
            </a:r>
            <a:r>
              <a:rPr lang="en-US" sz="3600" dirty="0" smtClean="0">
                <a:latin typeface="+mj-lt"/>
              </a:rPr>
              <a:t>a&lt;0</a:t>
            </a:r>
            <a:endParaRPr lang="ru-RU" sz="3600" dirty="0"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929190" y="5715016"/>
            <a:ext cx="40005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+mj-lt"/>
              </a:rPr>
              <a:t>Наибольшее значение функции</a:t>
            </a:r>
          </a:p>
          <a:p>
            <a:pPr algn="ctr"/>
            <a:r>
              <a:rPr lang="ru-RU" sz="2400" b="1" dirty="0" smtClean="0">
                <a:latin typeface="+mj-lt"/>
              </a:rPr>
              <a:t>у₀ = у (₀)</a:t>
            </a:r>
            <a:endParaRPr lang="ru-RU" sz="2400" b="1" dirty="0">
              <a:latin typeface="+mj-lt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857256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Ответы на вопросы теста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sz="1800" dirty="0" smtClean="0"/>
              <a:t> </a:t>
            </a:r>
            <a:r>
              <a:rPr lang="ru-RU" sz="2400" dirty="0" smtClean="0">
                <a:latin typeface="+mj-lt"/>
                <a:cs typeface="Arial" pitchFamily="34" charset="0"/>
              </a:rPr>
              <a:t>Вариант 1.                                     Вариант 2.</a:t>
            </a:r>
          </a:p>
          <a:p>
            <a:pPr>
              <a:buNone/>
            </a:pPr>
            <a:r>
              <a:rPr lang="ru-RU" sz="2400" dirty="0" smtClean="0">
                <a:latin typeface="+mj-lt"/>
                <a:cs typeface="Arial" pitchFamily="34" charset="0"/>
              </a:rPr>
              <a:t>1). </a:t>
            </a:r>
            <a:r>
              <a:rPr lang="en-US" sz="2400" dirty="0" smtClean="0">
                <a:latin typeface="+mj-lt"/>
                <a:cs typeface="Arial" pitchFamily="34" charset="0"/>
              </a:rPr>
              <a:t>y </a:t>
            </a:r>
            <a:r>
              <a:rPr lang="ru-RU" sz="2400" dirty="0" smtClean="0">
                <a:latin typeface="+mj-lt"/>
                <a:cs typeface="Arial" pitchFamily="34" charset="0"/>
              </a:rPr>
              <a:t>= (</a:t>
            </a:r>
            <a:r>
              <a:rPr lang="en-US" sz="2400" dirty="0" smtClean="0">
                <a:latin typeface="+mj-lt"/>
                <a:cs typeface="Arial" pitchFamily="34" charset="0"/>
              </a:rPr>
              <a:t>x</a:t>
            </a:r>
            <a:r>
              <a:rPr lang="ru-RU" sz="2400" dirty="0" smtClean="0">
                <a:latin typeface="+mj-lt"/>
                <a:cs typeface="Arial" pitchFamily="34" charset="0"/>
              </a:rPr>
              <a:t>-1)²-4                               1). </a:t>
            </a:r>
            <a:r>
              <a:rPr lang="en-US" sz="2400" dirty="0" smtClean="0">
                <a:latin typeface="+mj-lt"/>
                <a:cs typeface="Arial" pitchFamily="34" charset="0"/>
              </a:rPr>
              <a:t>y </a:t>
            </a:r>
            <a:r>
              <a:rPr lang="ru-RU" sz="2400" dirty="0" smtClean="0">
                <a:latin typeface="+mj-lt"/>
                <a:cs typeface="Arial" pitchFamily="34" charset="0"/>
              </a:rPr>
              <a:t>= -(</a:t>
            </a:r>
            <a:r>
              <a:rPr lang="en-US" sz="2400" dirty="0" smtClean="0">
                <a:latin typeface="+mj-lt"/>
                <a:cs typeface="Arial" pitchFamily="34" charset="0"/>
              </a:rPr>
              <a:t>x</a:t>
            </a:r>
            <a:r>
              <a:rPr lang="ru-RU" sz="2400" dirty="0" smtClean="0">
                <a:latin typeface="+mj-lt"/>
                <a:cs typeface="Arial" pitchFamily="34" charset="0"/>
              </a:rPr>
              <a:t>+1)²+4                                     </a:t>
            </a:r>
          </a:p>
          <a:p>
            <a:pPr>
              <a:buNone/>
            </a:pPr>
            <a:r>
              <a:rPr lang="ru-RU" sz="2400" dirty="0" smtClean="0">
                <a:latin typeface="+mj-lt"/>
                <a:cs typeface="Arial" pitchFamily="34" charset="0"/>
              </a:rPr>
              <a:t>2)</a:t>
            </a:r>
            <a:r>
              <a:rPr lang="en-US" sz="2400" dirty="0" smtClean="0">
                <a:latin typeface="+mj-lt"/>
                <a:cs typeface="Arial" pitchFamily="34" charset="0"/>
              </a:rPr>
              <a:t>. x – </a:t>
            </a:r>
            <a:r>
              <a:rPr lang="ru-RU" sz="2400" dirty="0" smtClean="0">
                <a:latin typeface="+mj-lt"/>
                <a:cs typeface="Arial" pitchFamily="34" charset="0"/>
              </a:rPr>
              <a:t>любое                                2)</a:t>
            </a:r>
            <a:r>
              <a:rPr lang="en-US" sz="2400" dirty="0" smtClean="0">
                <a:latin typeface="+mj-lt"/>
                <a:cs typeface="Arial" pitchFamily="34" charset="0"/>
              </a:rPr>
              <a:t>. x – </a:t>
            </a:r>
            <a:r>
              <a:rPr lang="ru-RU" sz="2400" dirty="0" smtClean="0">
                <a:latin typeface="+mj-lt"/>
                <a:cs typeface="Arial" pitchFamily="34" charset="0"/>
              </a:rPr>
              <a:t>любое</a:t>
            </a:r>
          </a:p>
          <a:p>
            <a:pPr>
              <a:buNone/>
            </a:pPr>
            <a:r>
              <a:rPr lang="ru-RU" sz="2400" dirty="0" smtClean="0">
                <a:latin typeface="+mj-lt"/>
                <a:cs typeface="Arial" pitchFamily="34" charset="0"/>
              </a:rPr>
              <a:t>3). </a:t>
            </a:r>
            <a:r>
              <a:rPr lang="en-US" sz="2400" dirty="0" smtClean="0">
                <a:latin typeface="+mj-lt"/>
                <a:cs typeface="Arial" pitchFamily="34" charset="0"/>
              </a:rPr>
              <a:t>y≥-4	</a:t>
            </a:r>
            <a:r>
              <a:rPr lang="ru-RU" sz="2400" dirty="0" smtClean="0">
                <a:latin typeface="+mj-lt"/>
                <a:cs typeface="Arial" pitchFamily="34" charset="0"/>
              </a:rPr>
              <a:t>                              </a:t>
            </a:r>
            <a:r>
              <a:rPr lang="en-US" sz="2400" dirty="0" smtClean="0">
                <a:latin typeface="+mj-lt"/>
                <a:cs typeface="Arial" pitchFamily="34" charset="0"/>
              </a:rPr>
              <a:t>3). y ≤4</a:t>
            </a:r>
            <a:endParaRPr lang="ru-RU" sz="2400" dirty="0" smtClean="0">
              <a:latin typeface="+mj-lt"/>
              <a:cs typeface="Arial" pitchFamily="34" charset="0"/>
            </a:endParaRPr>
          </a:p>
          <a:p>
            <a:pPr>
              <a:buNone/>
            </a:pPr>
            <a:r>
              <a:rPr lang="ru-RU" sz="2400" dirty="0" smtClean="0">
                <a:latin typeface="+mj-lt"/>
                <a:cs typeface="Arial" pitchFamily="34" charset="0"/>
              </a:rPr>
              <a:t>4). убывает при </a:t>
            </a:r>
            <a:r>
              <a:rPr lang="en-US" sz="2400" dirty="0" smtClean="0">
                <a:latin typeface="+mj-lt"/>
                <a:cs typeface="Arial" pitchFamily="34" charset="0"/>
              </a:rPr>
              <a:t>x</a:t>
            </a:r>
            <a:r>
              <a:rPr lang="ru-RU" sz="2400" dirty="0" smtClean="0">
                <a:latin typeface="+mj-lt"/>
                <a:cs typeface="Arial" pitchFamily="34" charset="0"/>
              </a:rPr>
              <a:t>≤1,                   4). возрастает при </a:t>
            </a:r>
            <a:r>
              <a:rPr lang="en-US" sz="2400" dirty="0" smtClean="0">
                <a:latin typeface="+mj-lt"/>
                <a:cs typeface="Arial" pitchFamily="34" charset="0"/>
              </a:rPr>
              <a:t>x</a:t>
            </a:r>
            <a:r>
              <a:rPr lang="ru-RU" sz="2400" dirty="0" smtClean="0">
                <a:latin typeface="+mj-lt"/>
                <a:cs typeface="Arial" pitchFamily="34" charset="0"/>
              </a:rPr>
              <a:t>≤-1, </a:t>
            </a:r>
          </a:p>
          <a:p>
            <a:pPr>
              <a:buNone/>
            </a:pPr>
            <a:r>
              <a:rPr lang="ru-RU" sz="2400" dirty="0" smtClean="0">
                <a:latin typeface="+mj-lt"/>
                <a:cs typeface="Arial" pitchFamily="34" charset="0"/>
              </a:rPr>
              <a:t>возрастает при </a:t>
            </a:r>
            <a:r>
              <a:rPr lang="en-US" sz="2400" dirty="0" smtClean="0">
                <a:latin typeface="+mj-lt"/>
                <a:cs typeface="Arial" pitchFamily="34" charset="0"/>
              </a:rPr>
              <a:t>x</a:t>
            </a:r>
            <a:r>
              <a:rPr lang="ru-RU" sz="2400" dirty="0" smtClean="0">
                <a:latin typeface="+mj-lt"/>
                <a:cs typeface="Arial" pitchFamily="34" charset="0"/>
              </a:rPr>
              <a:t>≥1                          убывает при </a:t>
            </a:r>
            <a:r>
              <a:rPr lang="en-US" sz="2400" dirty="0" smtClean="0">
                <a:latin typeface="+mj-lt"/>
                <a:cs typeface="Arial" pitchFamily="34" charset="0"/>
              </a:rPr>
              <a:t>x</a:t>
            </a:r>
            <a:r>
              <a:rPr lang="ru-RU" sz="2400" dirty="0" smtClean="0">
                <a:latin typeface="+mj-lt"/>
                <a:cs typeface="Arial" pitchFamily="34" charset="0"/>
              </a:rPr>
              <a:t>≥-1</a:t>
            </a:r>
          </a:p>
          <a:p>
            <a:pPr>
              <a:buNone/>
            </a:pPr>
            <a:r>
              <a:rPr lang="ru-RU" sz="2400" dirty="0" smtClean="0">
                <a:latin typeface="+mj-lt"/>
                <a:cs typeface="Arial" pitchFamily="34" charset="0"/>
              </a:rPr>
              <a:t>5). </a:t>
            </a:r>
            <a:r>
              <a:rPr lang="en-US" sz="2400" dirty="0" smtClean="0">
                <a:latin typeface="+mj-lt"/>
                <a:cs typeface="Arial" pitchFamily="34" charset="0"/>
              </a:rPr>
              <a:t>y</a:t>
            </a:r>
            <a:r>
              <a:rPr lang="ru-RU" sz="2400" dirty="0" smtClean="0">
                <a:latin typeface="+mj-lt"/>
                <a:cs typeface="Arial" pitchFamily="34" charset="0"/>
              </a:rPr>
              <a:t>&gt;0 при </a:t>
            </a:r>
            <a:r>
              <a:rPr lang="en-US" sz="2400" dirty="0" smtClean="0">
                <a:latin typeface="+mj-lt"/>
                <a:cs typeface="Arial" pitchFamily="34" charset="0"/>
              </a:rPr>
              <a:t>x</a:t>
            </a:r>
            <a:r>
              <a:rPr lang="ru-RU" sz="2400" dirty="0" smtClean="0">
                <a:latin typeface="+mj-lt"/>
                <a:cs typeface="Arial" pitchFamily="34" charset="0"/>
              </a:rPr>
              <a:t>&lt;-1  и  </a:t>
            </a:r>
            <a:r>
              <a:rPr lang="en-US" sz="2400" dirty="0" smtClean="0">
                <a:latin typeface="+mj-lt"/>
                <a:cs typeface="Arial" pitchFamily="34" charset="0"/>
              </a:rPr>
              <a:t>x</a:t>
            </a:r>
            <a:r>
              <a:rPr lang="ru-RU" sz="2400" dirty="0" smtClean="0">
                <a:latin typeface="+mj-lt"/>
                <a:cs typeface="Arial" pitchFamily="34" charset="0"/>
              </a:rPr>
              <a:t>&gt;3                5). </a:t>
            </a:r>
            <a:r>
              <a:rPr lang="en-US" sz="2400" dirty="0" smtClean="0">
                <a:latin typeface="+mj-lt"/>
                <a:cs typeface="Arial" pitchFamily="34" charset="0"/>
              </a:rPr>
              <a:t>y</a:t>
            </a:r>
            <a:r>
              <a:rPr lang="ru-RU" sz="2400" dirty="0" smtClean="0">
                <a:latin typeface="+mj-lt"/>
                <a:cs typeface="Arial" pitchFamily="34" charset="0"/>
              </a:rPr>
              <a:t>&gt;0 при -3&lt;</a:t>
            </a:r>
            <a:r>
              <a:rPr lang="en-US" sz="2400" dirty="0" smtClean="0">
                <a:latin typeface="+mj-lt"/>
                <a:cs typeface="Arial" pitchFamily="34" charset="0"/>
              </a:rPr>
              <a:t>x</a:t>
            </a:r>
            <a:r>
              <a:rPr lang="ru-RU" sz="2400" dirty="0" smtClean="0">
                <a:latin typeface="+mj-lt"/>
                <a:cs typeface="Arial" pitchFamily="34" charset="0"/>
              </a:rPr>
              <a:t>&lt;1      </a:t>
            </a:r>
          </a:p>
          <a:p>
            <a:pPr>
              <a:buNone/>
            </a:pPr>
            <a:r>
              <a:rPr lang="ru-RU" sz="2400" dirty="0" smtClean="0">
                <a:latin typeface="+mj-lt"/>
                <a:cs typeface="Arial" pitchFamily="34" charset="0"/>
              </a:rPr>
              <a:t>      </a:t>
            </a:r>
            <a:r>
              <a:rPr lang="en-US" sz="2400" dirty="0" smtClean="0">
                <a:latin typeface="+mj-lt"/>
                <a:cs typeface="Arial" pitchFamily="34" charset="0"/>
              </a:rPr>
              <a:t>y</a:t>
            </a:r>
            <a:r>
              <a:rPr lang="ru-RU" sz="2400" dirty="0" smtClean="0">
                <a:latin typeface="+mj-lt"/>
                <a:cs typeface="Arial" pitchFamily="34" charset="0"/>
              </a:rPr>
              <a:t>&lt;0 при -1&lt;</a:t>
            </a:r>
            <a:r>
              <a:rPr lang="en-US" sz="2400" dirty="0" smtClean="0">
                <a:latin typeface="+mj-lt"/>
                <a:cs typeface="Arial" pitchFamily="34" charset="0"/>
              </a:rPr>
              <a:t>x</a:t>
            </a:r>
            <a:r>
              <a:rPr lang="ru-RU" sz="2400" dirty="0" smtClean="0">
                <a:latin typeface="+mj-lt"/>
                <a:cs typeface="Arial" pitchFamily="34" charset="0"/>
              </a:rPr>
              <a:t>&lt;3                            </a:t>
            </a:r>
            <a:r>
              <a:rPr lang="en-US" sz="2400" dirty="0" smtClean="0">
                <a:latin typeface="+mj-lt"/>
                <a:cs typeface="Arial" pitchFamily="34" charset="0"/>
              </a:rPr>
              <a:t>y</a:t>
            </a:r>
            <a:r>
              <a:rPr lang="ru-RU" sz="2400" dirty="0" smtClean="0">
                <a:latin typeface="+mj-lt"/>
                <a:cs typeface="Arial" pitchFamily="34" charset="0"/>
              </a:rPr>
              <a:t>&lt;0 при </a:t>
            </a:r>
            <a:r>
              <a:rPr lang="en-US" sz="2400" dirty="0" smtClean="0">
                <a:latin typeface="+mj-lt"/>
                <a:cs typeface="Arial" pitchFamily="34" charset="0"/>
              </a:rPr>
              <a:t>x</a:t>
            </a:r>
            <a:r>
              <a:rPr lang="ru-RU" sz="2400" dirty="0" smtClean="0">
                <a:latin typeface="+mj-lt"/>
                <a:cs typeface="Arial" pitchFamily="34" charset="0"/>
              </a:rPr>
              <a:t>&lt;-3 и </a:t>
            </a:r>
            <a:r>
              <a:rPr lang="en-US" sz="2400" dirty="0" smtClean="0">
                <a:latin typeface="+mj-lt"/>
                <a:cs typeface="Arial" pitchFamily="34" charset="0"/>
              </a:rPr>
              <a:t>x</a:t>
            </a:r>
            <a:r>
              <a:rPr lang="ru-RU" sz="2400" dirty="0" smtClean="0">
                <a:latin typeface="+mj-lt"/>
                <a:cs typeface="Arial" pitchFamily="34" charset="0"/>
              </a:rPr>
              <a:t>&gt;1</a:t>
            </a:r>
          </a:p>
          <a:p>
            <a:pPr>
              <a:buNone/>
            </a:pPr>
            <a:r>
              <a:rPr lang="en-US" sz="2400" dirty="0" smtClean="0">
                <a:latin typeface="+mj-lt"/>
                <a:cs typeface="Arial" pitchFamily="34" charset="0"/>
              </a:rPr>
              <a:t>6). </a:t>
            </a:r>
            <a:r>
              <a:rPr lang="ru-RU" sz="2400" dirty="0" smtClean="0">
                <a:latin typeface="+mj-lt"/>
                <a:cs typeface="Arial" pitchFamily="34" charset="0"/>
              </a:rPr>
              <a:t>выпуклый вниз                       6). Выпуклый вверх</a:t>
            </a:r>
          </a:p>
          <a:p>
            <a:pPr>
              <a:buNone/>
            </a:pPr>
            <a:r>
              <a:rPr lang="ru-RU" sz="2400" dirty="0" smtClean="0">
                <a:latin typeface="+mj-lt"/>
                <a:cs typeface="Arial" pitchFamily="34" charset="0"/>
              </a:rPr>
              <a:t>7). наименьшее: - 4                     7). наибольшее: 4</a:t>
            </a:r>
          </a:p>
          <a:p>
            <a:pPr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/>
              <a:t>Применение знаний</a:t>
            </a:r>
            <a:br>
              <a:rPr lang="ru-RU" sz="3600" dirty="0" smtClean="0"/>
            </a:br>
            <a:r>
              <a:rPr lang="ru-RU" sz="3600" dirty="0" smtClean="0"/>
              <a:t> при решении задач ОГЭ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496"/>
            <a:ext cx="8229600" cy="3467104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http://yandex.ru/yandsearch?lr=42&amp;text=alexlarin&amp;family=yes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96086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Список использованных источников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ru-RU" sz="2400" i="1" dirty="0" smtClean="0">
                <a:latin typeface="+mj-lt"/>
              </a:rPr>
              <a:t>Мордкович А.Г.</a:t>
            </a:r>
            <a:r>
              <a:rPr lang="ru-RU" sz="2400" dirty="0" smtClean="0">
                <a:latin typeface="+mj-lt"/>
              </a:rPr>
              <a:t> Алгебра. 8 </a:t>
            </a:r>
            <a:r>
              <a:rPr lang="ru-RU" sz="2400" dirty="0" err="1" smtClean="0">
                <a:latin typeface="+mj-lt"/>
              </a:rPr>
              <a:t>кл</a:t>
            </a:r>
            <a:r>
              <a:rPr lang="ru-RU" sz="2400" dirty="0" smtClean="0">
                <a:latin typeface="+mj-lt"/>
              </a:rPr>
              <a:t>.: В двух частях. Ч.1: Учебник для </a:t>
            </a:r>
            <a:r>
              <a:rPr lang="ru-RU" sz="2400" dirty="0" err="1" smtClean="0">
                <a:latin typeface="+mj-lt"/>
              </a:rPr>
              <a:t>общеобразоват</a:t>
            </a:r>
            <a:r>
              <a:rPr lang="ru-RU" sz="2400" dirty="0" smtClean="0">
                <a:latin typeface="+mj-lt"/>
              </a:rPr>
              <a:t>. учреждений. -  10-е изд. –М.: Мнемозина, 2013. – 215 с.: ил.</a:t>
            </a:r>
          </a:p>
          <a:p>
            <a:pPr lvl="0"/>
            <a:r>
              <a:rPr lang="ru-RU" sz="2400" i="1" dirty="0" smtClean="0">
                <a:latin typeface="+mj-lt"/>
              </a:rPr>
              <a:t>Мордкович А.Г.</a:t>
            </a:r>
            <a:r>
              <a:rPr lang="ru-RU" sz="2400" dirty="0" smtClean="0">
                <a:latin typeface="+mj-lt"/>
              </a:rPr>
              <a:t> и др. Алгебра. 7 </a:t>
            </a:r>
            <a:r>
              <a:rPr lang="ru-RU" sz="2400" dirty="0" err="1" smtClean="0">
                <a:latin typeface="+mj-lt"/>
              </a:rPr>
              <a:t>кл</a:t>
            </a:r>
            <a:r>
              <a:rPr lang="ru-RU" sz="2400" dirty="0" smtClean="0">
                <a:latin typeface="+mj-lt"/>
              </a:rPr>
              <a:t>.: В двух частях. Ч.2: Задачник для </a:t>
            </a:r>
            <a:r>
              <a:rPr lang="ru-RU" sz="2400" dirty="0" err="1" smtClean="0">
                <a:latin typeface="+mj-lt"/>
              </a:rPr>
              <a:t>общеобразоват</a:t>
            </a:r>
            <a:r>
              <a:rPr lang="ru-RU" sz="2400" dirty="0" smtClean="0">
                <a:latin typeface="+mj-lt"/>
              </a:rPr>
              <a:t>. Учреждений/А.Г.Мордкович, </a:t>
            </a:r>
            <a:r>
              <a:rPr lang="ru-RU" sz="2400" dirty="0" err="1" smtClean="0">
                <a:latin typeface="+mj-lt"/>
              </a:rPr>
              <a:t>Т.Н.Мишустина</a:t>
            </a:r>
            <a:r>
              <a:rPr lang="ru-RU" sz="2400" dirty="0" smtClean="0">
                <a:latin typeface="+mj-lt"/>
              </a:rPr>
              <a:t>, Е.Е. </a:t>
            </a:r>
            <a:r>
              <a:rPr lang="ru-RU" sz="2400" dirty="0" err="1" smtClean="0">
                <a:latin typeface="+mj-lt"/>
              </a:rPr>
              <a:t>Тульчинчкая</a:t>
            </a:r>
            <a:r>
              <a:rPr lang="ru-RU" sz="2400" dirty="0" smtClean="0">
                <a:latin typeface="+mj-lt"/>
              </a:rPr>
              <a:t>. -10-е </a:t>
            </a:r>
            <a:r>
              <a:rPr lang="ru-RU" sz="2400" dirty="0" err="1" smtClean="0">
                <a:latin typeface="+mj-lt"/>
              </a:rPr>
              <a:t>изд.,испр</a:t>
            </a:r>
            <a:r>
              <a:rPr lang="ru-RU" sz="2400" dirty="0" smtClean="0">
                <a:latin typeface="+mj-lt"/>
              </a:rPr>
              <a:t>. –М.: Мнемозина, 2013. – 255 с.: ил</a:t>
            </a:r>
          </a:p>
          <a:p>
            <a:pPr lvl="0"/>
            <a:r>
              <a:rPr lang="ru-RU" sz="2400" i="1" dirty="0" smtClean="0">
                <a:latin typeface="+mj-lt"/>
              </a:rPr>
              <a:t>Мордкович А.Г., </a:t>
            </a:r>
            <a:r>
              <a:rPr lang="ru-RU" sz="2400" i="1" dirty="0" err="1" smtClean="0">
                <a:latin typeface="+mj-lt"/>
              </a:rPr>
              <a:t>Тульчинская</a:t>
            </a:r>
            <a:r>
              <a:rPr lang="ru-RU" sz="2400" i="1" dirty="0" smtClean="0">
                <a:latin typeface="+mj-lt"/>
              </a:rPr>
              <a:t> Е.Е.</a:t>
            </a:r>
            <a:r>
              <a:rPr lang="ru-RU" sz="2400" dirty="0" smtClean="0">
                <a:latin typeface="+mj-lt"/>
              </a:rPr>
              <a:t> Алгебра: Тесты для 7- 9 </a:t>
            </a:r>
            <a:r>
              <a:rPr lang="ru-RU" sz="2400" dirty="0" err="1" smtClean="0">
                <a:latin typeface="+mj-lt"/>
              </a:rPr>
              <a:t>кл</a:t>
            </a:r>
            <a:r>
              <a:rPr lang="ru-RU" sz="2400" dirty="0" smtClean="0">
                <a:latin typeface="+mj-lt"/>
              </a:rPr>
              <a:t>. </a:t>
            </a:r>
            <a:r>
              <a:rPr lang="ru-RU" sz="2400" dirty="0" err="1" smtClean="0">
                <a:latin typeface="+mj-lt"/>
              </a:rPr>
              <a:t>общеобразоват</a:t>
            </a:r>
            <a:r>
              <a:rPr lang="ru-RU" sz="2400" dirty="0" smtClean="0">
                <a:latin typeface="+mj-lt"/>
              </a:rPr>
              <a:t>. учреждений. – 2-е изд. - М.: Мнемозина, 2008. – 127 </a:t>
            </a:r>
            <a:r>
              <a:rPr lang="ru-RU" sz="2400" dirty="0" err="1" smtClean="0">
                <a:latin typeface="+mj-lt"/>
              </a:rPr>
              <a:t>с.:ил</a:t>
            </a:r>
            <a:r>
              <a:rPr lang="ru-RU" sz="2400" dirty="0" smtClean="0">
                <a:latin typeface="+mj-lt"/>
              </a:rPr>
              <a:t>.</a:t>
            </a:r>
          </a:p>
          <a:p>
            <a:pPr lvl="0"/>
            <a:r>
              <a:rPr lang="ru-RU" sz="2400" i="1" dirty="0" smtClean="0">
                <a:latin typeface="+mj-lt"/>
              </a:rPr>
              <a:t>Мордкович А.Г.</a:t>
            </a:r>
            <a:r>
              <a:rPr lang="ru-RU" sz="2400" dirty="0" smtClean="0">
                <a:latin typeface="+mj-lt"/>
              </a:rPr>
              <a:t> Алгебра.7-9 </a:t>
            </a:r>
            <a:r>
              <a:rPr lang="ru-RU" sz="2400" dirty="0" err="1" smtClean="0">
                <a:latin typeface="+mj-lt"/>
              </a:rPr>
              <a:t>кл</a:t>
            </a:r>
            <a:r>
              <a:rPr lang="ru-RU" sz="2400" dirty="0" smtClean="0">
                <a:latin typeface="+mj-lt"/>
              </a:rPr>
              <a:t>.: Методическое пособие для учителя. -2-е изд., </a:t>
            </a:r>
            <a:r>
              <a:rPr lang="ru-RU" sz="2400" dirty="0" err="1" smtClean="0">
                <a:latin typeface="+mj-lt"/>
              </a:rPr>
              <a:t>доработ.-М</a:t>
            </a:r>
            <a:r>
              <a:rPr lang="ru-RU" sz="2400" dirty="0" smtClean="0">
                <a:latin typeface="+mj-lt"/>
              </a:rPr>
              <a:t>.: Мнемозина, 2008.-144 с.: ил.</a:t>
            </a:r>
          </a:p>
          <a:p>
            <a:pPr lvl="0"/>
            <a:r>
              <a:rPr lang="ru-RU" sz="2400" i="1" dirty="0" err="1" smtClean="0">
                <a:latin typeface="+mj-lt"/>
              </a:rPr>
              <a:t>Дудницын</a:t>
            </a:r>
            <a:r>
              <a:rPr lang="ru-RU" sz="2400" i="1" dirty="0" smtClean="0">
                <a:latin typeface="+mj-lt"/>
              </a:rPr>
              <a:t> Ю.П., </a:t>
            </a:r>
            <a:r>
              <a:rPr lang="ru-RU" sz="2400" i="1" dirty="0" err="1" smtClean="0">
                <a:latin typeface="+mj-lt"/>
              </a:rPr>
              <a:t>Тульчинская</a:t>
            </a:r>
            <a:r>
              <a:rPr lang="ru-RU" sz="2400" i="1" dirty="0" smtClean="0">
                <a:latin typeface="+mj-lt"/>
              </a:rPr>
              <a:t> Е.Е.</a:t>
            </a:r>
            <a:r>
              <a:rPr lang="ru-RU" sz="2400" dirty="0" smtClean="0">
                <a:latin typeface="+mj-lt"/>
              </a:rPr>
              <a:t>Алгебра. 8 </a:t>
            </a:r>
            <a:r>
              <a:rPr lang="ru-RU" sz="2400" dirty="0" err="1" smtClean="0">
                <a:latin typeface="+mj-lt"/>
              </a:rPr>
              <a:t>кл</a:t>
            </a:r>
            <a:r>
              <a:rPr lang="ru-RU" sz="2400" dirty="0" smtClean="0">
                <a:latin typeface="+mj-lt"/>
              </a:rPr>
              <a:t>.: Контрольные работы/Под ред. А.Г. Мордковича.- 5-е изд.-М.: Мнемозина, 2008.- 48 с.</a:t>
            </a:r>
          </a:p>
          <a:p>
            <a:pPr lvl="0"/>
            <a:r>
              <a:rPr lang="ru-RU" sz="2400" i="1" dirty="0" smtClean="0">
                <a:latin typeface="+mj-lt"/>
              </a:rPr>
              <a:t>Ким Е.А.</a:t>
            </a:r>
            <a:r>
              <a:rPr lang="ru-RU" sz="2400" dirty="0" smtClean="0">
                <a:latin typeface="+mj-lt"/>
              </a:rPr>
              <a:t> Алгебра. 8 класс. Поурочные планы (по учебнику А.Г.Мордковича)/Авт.- сост.Е.А. Ким.- Волгоград: Учитель</a:t>
            </a:r>
            <a:endParaRPr lang="ru-RU" sz="2400" dirty="0">
              <a:latin typeface="+mj-lt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>График какой функции</a:t>
            </a:r>
            <a:br>
              <a:rPr lang="ru-RU" sz="4000" dirty="0" smtClean="0"/>
            </a:br>
            <a:r>
              <a:rPr lang="ru-RU" sz="4000" dirty="0" smtClean="0"/>
              <a:t> изображен на рисунке?</a:t>
            </a:r>
            <a:endParaRPr lang="ru-RU" sz="40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 l="21706" t="17002" r="46039" b="30317"/>
          <a:stretch>
            <a:fillRect/>
          </a:stretch>
        </p:blipFill>
        <p:spPr bwMode="auto">
          <a:xfrm>
            <a:off x="357158" y="1928802"/>
            <a:ext cx="4000528" cy="3920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6667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33" name="Picture 9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 l="21823" t="16666" r="46031" b="28566"/>
          <a:stretch>
            <a:fillRect/>
          </a:stretch>
        </p:blipFill>
        <p:spPr bwMode="auto">
          <a:xfrm>
            <a:off x="4786314" y="1928801"/>
            <a:ext cx="4000528" cy="4089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6667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5608" name="Rectangle 8"/>
          <p:cNvSpPr>
            <a:spLocks noChangeArrowheads="1"/>
          </p:cNvSpPr>
          <p:nvPr/>
        </p:nvSpPr>
        <p:spPr bwMode="auto">
          <a:xfrm>
            <a:off x="0" y="942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5609" name="Picture 9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00232" y="5786454"/>
            <a:ext cx="2152650" cy="676275"/>
          </a:xfrm>
          <a:prstGeom prst="rect">
            <a:avLst/>
          </a:prstGeom>
          <a:noFill/>
        </p:spPr>
      </p:pic>
      <p:sp>
        <p:nvSpPr>
          <p:cNvPr id="25611" name="Rectangle 11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353136" y="5741085"/>
            <a:ext cx="83067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3600" dirty="0" smtClean="0">
                <a:solidFill>
                  <a:prstClr val="black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y = </a:t>
            </a:r>
            <a:endParaRPr lang="en-US" dirty="0" smtClean="0">
              <a:solidFill>
                <a:prstClr val="black"/>
              </a:solidFill>
              <a:latin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>График какой функции</a:t>
            </a:r>
            <a:br>
              <a:rPr lang="ru-RU" sz="4000" dirty="0" smtClean="0"/>
            </a:br>
            <a:r>
              <a:rPr lang="ru-RU" sz="4000" dirty="0" smtClean="0"/>
              <a:t> изображен на рисунке?</a:t>
            </a:r>
            <a:endParaRPr lang="ru-RU" sz="40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 l="21706" t="17002" r="46039" b="30317"/>
          <a:stretch>
            <a:fillRect/>
          </a:stretch>
        </p:blipFill>
        <p:spPr bwMode="auto">
          <a:xfrm>
            <a:off x="357158" y="1928802"/>
            <a:ext cx="4000528" cy="3920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6667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33" name="Picture 9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 l="21823" t="16666" r="46031" b="28566"/>
          <a:stretch>
            <a:fillRect/>
          </a:stretch>
        </p:blipFill>
        <p:spPr bwMode="auto">
          <a:xfrm>
            <a:off x="4786314" y="1928801"/>
            <a:ext cx="4000528" cy="4089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6667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357158" y="600076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y =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4577" name="Picture 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1538" y="5857892"/>
            <a:ext cx="2152650" cy="676275"/>
          </a:xfrm>
          <a:prstGeom prst="rect">
            <a:avLst/>
          </a:prstGeom>
          <a:noFill/>
        </p:spPr>
      </p:pic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5072066" y="600076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y = - 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43636" y="5857892"/>
            <a:ext cx="2152650" cy="676275"/>
          </a:xfrm>
          <a:prstGeom prst="rect">
            <a:avLst/>
          </a:prstGeom>
          <a:noFill/>
        </p:spPr>
      </p:pic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>График какой функции</a:t>
            </a:r>
            <a:br>
              <a:rPr lang="ru-RU" sz="4000" dirty="0" smtClean="0"/>
            </a:br>
            <a:r>
              <a:rPr lang="ru-RU" sz="4000" dirty="0" smtClean="0"/>
              <a:t> изображен на рисунке?</a:t>
            </a:r>
            <a:endParaRPr lang="ru-RU" sz="4000" dirty="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6667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6667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76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 l="22429" t="30182" r="46439" b="15337"/>
          <a:stretch>
            <a:fillRect/>
          </a:stretch>
        </p:blipFill>
        <p:spPr bwMode="auto">
          <a:xfrm>
            <a:off x="357158" y="1846648"/>
            <a:ext cx="3929090" cy="4125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65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 l="22588" t="31566" r="46399" b="16745"/>
          <a:stretch>
            <a:fillRect/>
          </a:stretch>
        </p:blipFill>
        <p:spPr bwMode="auto">
          <a:xfrm>
            <a:off x="4714876" y="1928802"/>
            <a:ext cx="4000528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38425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765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7657" name="Rectangle 9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38425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>График какой функции</a:t>
            </a:r>
            <a:br>
              <a:rPr lang="ru-RU" sz="4000" dirty="0" smtClean="0"/>
            </a:br>
            <a:r>
              <a:rPr lang="ru-RU" sz="4000" dirty="0" smtClean="0"/>
              <a:t> изображен на рисунке?</a:t>
            </a:r>
            <a:endParaRPr lang="ru-RU" sz="4000" dirty="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6667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6667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76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 l="22429" t="30182" r="46439" b="15337"/>
          <a:stretch>
            <a:fillRect/>
          </a:stretch>
        </p:blipFill>
        <p:spPr bwMode="auto">
          <a:xfrm>
            <a:off x="357158" y="1846648"/>
            <a:ext cx="3929090" cy="4125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65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 l="22588" t="31566" r="46399" b="16745"/>
          <a:stretch>
            <a:fillRect/>
          </a:stretch>
        </p:blipFill>
        <p:spPr bwMode="auto">
          <a:xfrm>
            <a:off x="4714876" y="1928802"/>
            <a:ext cx="4000528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38425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765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7657" name="Rectangle 9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38425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571472" y="600076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y =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2529" name="Picture 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414" y="5929330"/>
            <a:ext cx="2486025" cy="619125"/>
          </a:xfrm>
          <a:prstGeom prst="rect">
            <a:avLst/>
          </a:prstGeom>
          <a:noFill/>
        </p:spPr>
      </p:pic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0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>График какой функции</a:t>
            </a:r>
            <a:br>
              <a:rPr lang="ru-RU" sz="4000" dirty="0" smtClean="0"/>
            </a:br>
            <a:r>
              <a:rPr lang="ru-RU" sz="4000" dirty="0" smtClean="0"/>
              <a:t> изображен на рисунке?</a:t>
            </a:r>
            <a:endParaRPr lang="ru-RU" sz="4000" dirty="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6667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6667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76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 l="22429" t="30182" r="46439" b="15337"/>
          <a:stretch>
            <a:fillRect/>
          </a:stretch>
        </p:blipFill>
        <p:spPr bwMode="auto">
          <a:xfrm>
            <a:off x="357158" y="1846648"/>
            <a:ext cx="3929090" cy="4125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65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 l="22588" t="31566" r="46399" b="16745"/>
          <a:stretch>
            <a:fillRect/>
          </a:stretch>
        </p:blipFill>
        <p:spPr bwMode="auto">
          <a:xfrm>
            <a:off x="4714876" y="1928802"/>
            <a:ext cx="4000528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38425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765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7657" name="Rectangle 9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38425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38425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428596" y="600076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y =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1505" name="Picture 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414" y="5929330"/>
            <a:ext cx="2486025" cy="619125"/>
          </a:xfrm>
          <a:prstGeom prst="rect">
            <a:avLst/>
          </a:prstGeom>
          <a:noFill/>
        </p:spPr>
      </p:pic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0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5000628" y="6072206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y =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86446" y="5929330"/>
            <a:ext cx="2143125" cy="619125"/>
          </a:xfrm>
          <a:prstGeom prst="rect">
            <a:avLst/>
          </a:prstGeom>
          <a:noFill/>
        </p:spPr>
      </p:pic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0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>График какой функции</a:t>
            </a:r>
            <a:br>
              <a:rPr lang="ru-RU" sz="4000" dirty="0" smtClean="0"/>
            </a:br>
            <a:r>
              <a:rPr lang="ru-RU" sz="4000" dirty="0" smtClean="0"/>
              <a:t> изображен на рисунке?</a:t>
            </a:r>
            <a:endParaRPr lang="ru-RU" sz="4000" dirty="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6667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6667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38425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765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7657" name="Rectangle 9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38425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38425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277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 l="22582" t="30230" r="46055" b="17497"/>
          <a:stretch>
            <a:fillRect/>
          </a:stretch>
        </p:blipFill>
        <p:spPr bwMode="auto">
          <a:xfrm>
            <a:off x="142844" y="1785926"/>
            <a:ext cx="4143404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277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 l="22435" t="29887" r="45990" b="17489"/>
          <a:stretch>
            <a:fillRect/>
          </a:stretch>
        </p:blipFill>
        <p:spPr bwMode="auto">
          <a:xfrm>
            <a:off x="4643438" y="1857364"/>
            <a:ext cx="4143404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2774" name="Rectangle 6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277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2777" name="Rectangle 9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>График какой функции</a:t>
            </a:r>
            <a:br>
              <a:rPr lang="ru-RU" sz="4000" dirty="0" smtClean="0"/>
            </a:br>
            <a:r>
              <a:rPr lang="ru-RU" sz="4000" dirty="0" smtClean="0"/>
              <a:t> изображен на рисунке?</a:t>
            </a:r>
            <a:endParaRPr lang="ru-RU" sz="4000" dirty="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6667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6667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38425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765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7657" name="Rectangle 9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38425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38425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277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 l="22582" t="30230" r="46055" b="17497"/>
          <a:stretch>
            <a:fillRect/>
          </a:stretch>
        </p:blipFill>
        <p:spPr bwMode="auto">
          <a:xfrm>
            <a:off x="142844" y="1785926"/>
            <a:ext cx="4143404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277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 l="22435" t="29887" r="45990" b="17489"/>
          <a:stretch>
            <a:fillRect/>
          </a:stretch>
        </p:blipFill>
        <p:spPr bwMode="auto">
          <a:xfrm>
            <a:off x="4643438" y="1857364"/>
            <a:ext cx="4143404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2774" name="Rectangle 6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277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2777" name="Rectangle 9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785786" y="635795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y =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9457" name="Picture 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14480" y="6000750"/>
            <a:ext cx="1428750" cy="85725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438</TotalTime>
  <Words>470</Words>
  <Application>Microsoft Office PowerPoint</Application>
  <PresentationFormat>Экран (4:3)</PresentationFormat>
  <Paragraphs>232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Поток</vt:lpstr>
      <vt:lpstr>Урок  обобщения и систематизации знаний по теме «Построение графиков функций»</vt:lpstr>
      <vt:lpstr>График какой функции  изображен на рисунке?</vt:lpstr>
      <vt:lpstr>График какой функции  изображен на рисунке?</vt:lpstr>
      <vt:lpstr>График какой функции  изображен на рисунке?</vt:lpstr>
      <vt:lpstr>График какой функции  изображен на рисунке?</vt:lpstr>
      <vt:lpstr>График какой функции  изображен на рисунке?</vt:lpstr>
      <vt:lpstr>График какой функции  изображен на рисунке?</vt:lpstr>
      <vt:lpstr>График какой функции  изображен на рисунке?</vt:lpstr>
      <vt:lpstr>График какой функции  изображен на рисунке?</vt:lpstr>
      <vt:lpstr>График какой функции  изображен на рисунке?</vt:lpstr>
      <vt:lpstr>Задание.  Решите графически систему уравнений</vt:lpstr>
      <vt:lpstr>Задание.  Решите графически систему уравнений</vt:lpstr>
      <vt:lpstr>Задание.  Решите графически систему уравнений</vt:lpstr>
      <vt:lpstr>Слайд 14</vt:lpstr>
      <vt:lpstr>Слайд 15</vt:lpstr>
      <vt:lpstr>Слайд 16</vt:lpstr>
      <vt:lpstr>Слайд 17</vt:lpstr>
      <vt:lpstr>Слайд 18</vt:lpstr>
      <vt:lpstr>Слайд 19</vt:lpstr>
      <vt:lpstr>Квадратичная функция   у =ax²+bx +c, a≠0</vt:lpstr>
      <vt:lpstr>Задание.  Решите графически квадратное уравнение </vt:lpstr>
      <vt:lpstr>Задание.  Решите графически квадратное уравнение</vt:lpstr>
      <vt:lpstr>Задание.  Решите графически квадратное уравнение (неравенство)</vt:lpstr>
      <vt:lpstr>Задание.  Решите графически квадратное уравнение (неравенство)</vt:lpstr>
      <vt:lpstr>y = ax²+bx+c = a(x-x₀)²+y₀    , a≠0</vt:lpstr>
      <vt:lpstr>Ответы на вопросы теста</vt:lpstr>
      <vt:lpstr>Применение знаний  при решении задач ОГЭ</vt:lpstr>
      <vt:lpstr>Список использованных источников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АдмайкинаЕБ</dc:creator>
  <cp:lastModifiedBy>Учитель</cp:lastModifiedBy>
  <cp:revision>66</cp:revision>
  <dcterms:created xsi:type="dcterms:W3CDTF">2014-03-02T11:04:12Z</dcterms:created>
  <dcterms:modified xsi:type="dcterms:W3CDTF">2014-03-05T07:15:18Z</dcterms:modified>
</cp:coreProperties>
</file>