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422" r:id="rId3"/>
    <p:sldId id="405" r:id="rId4"/>
    <p:sldId id="423" r:id="rId5"/>
    <p:sldId id="418" r:id="rId6"/>
    <p:sldId id="424" r:id="rId7"/>
    <p:sldId id="425" r:id="rId8"/>
    <p:sldId id="426" r:id="rId9"/>
    <p:sldId id="343" r:id="rId10"/>
    <p:sldId id="323" r:id="rId11"/>
    <p:sldId id="324" r:id="rId12"/>
    <p:sldId id="325" r:id="rId13"/>
    <p:sldId id="326" r:id="rId14"/>
    <p:sldId id="327" r:id="rId15"/>
    <p:sldId id="328" r:id="rId16"/>
    <p:sldId id="330" r:id="rId17"/>
    <p:sldId id="331" r:id="rId18"/>
    <p:sldId id="41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21" autoAdjust="0"/>
  </p:normalViewPr>
  <p:slideViewPr>
    <p:cSldViewPr>
      <p:cViewPr>
        <p:scale>
          <a:sx n="80" d="100"/>
          <a:sy n="80" d="100"/>
        </p:scale>
        <p:origin x="-100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D9C-D886-4419-9CCC-E31E1FFE7B06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7E4B2-CC4E-4121-9DFD-35A585B5D0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9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264197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99"/>
                </a:solidFill>
              </a:defRPr>
            </a:lvl1pPr>
          </a:lstStyle>
          <a:p>
            <a:r>
              <a:rPr lang="ru-RU" smtClean="0"/>
              <a:t>08.02.2014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0099"/>
                </a:solidFill>
              </a:defRPr>
            </a:lvl1pPr>
          </a:lstStyle>
          <a:p>
            <a:r>
              <a:rPr lang="ru-RU" dirty="0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99"/>
                </a:solidFill>
              </a:defRPr>
            </a:lvl1pPr>
          </a:lstStyle>
          <a:p>
            <a:fld id="{8CAF2FE9-46CF-4C01-91FA-C4FB1EA098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ru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C000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Глава 9. Элементы математической статистики, комбинаторики и теории вероятностей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§54. Случайные события и их вероятности</a:t>
            </a:r>
          </a:p>
          <a:p>
            <a:r>
              <a:rPr lang="ru-RU" dirty="0" smtClean="0"/>
              <a:t>4.ГЕОМЕТРИЧЕСКАЯ </a:t>
            </a:r>
            <a:r>
              <a:rPr lang="ru-RU" dirty="0" smtClean="0"/>
              <a:t>ВЕРОЯТНОСТЬ.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8329" r="9567" b="14735"/>
          <a:stretch>
            <a:fillRect/>
          </a:stretch>
        </p:blipFill>
        <p:spPr bwMode="auto">
          <a:xfrm>
            <a:off x="412479" y="260648"/>
            <a:ext cx="8261859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51797" r="10305" b="15719"/>
          <a:stretch>
            <a:fillRect/>
          </a:stretch>
        </p:blipFill>
        <p:spPr bwMode="auto">
          <a:xfrm>
            <a:off x="539552" y="620688"/>
            <a:ext cx="8071442" cy="2895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17344" r="10305" b="31469"/>
          <a:stretch>
            <a:fillRect/>
          </a:stretch>
        </p:blipFill>
        <p:spPr bwMode="auto">
          <a:xfrm>
            <a:off x="539552" y="423247"/>
            <a:ext cx="8208912" cy="458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27188" r="10305" b="6250"/>
          <a:stretch>
            <a:fillRect/>
          </a:stretch>
        </p:blipFill>
        <p:spPr bwMode="auto">
          <a:xfrm>
            <a:off x="467544" y="260648"/>
            <a:ext cx="809429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61640" r="10305" b="15719"/>
          <a:stretch>
            <a:fillRect/>
          </a:stretch>
        </p:blipFill>
        <p:spPr bwMode="auto">
          <a:xfrm>
            <a:off x="539552" y="476672"/>
            <a:ext cx="806489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16360" r="10305" b="10797"/>
          <a:stretch>
            <a:fillRect/>
          </a:stretch>
        </p:blipFill>
        <p:spPr bwMode="auto">
          <a:xfrm>
            <a:off x="683568" y="0"/>
            <a:ext cx="7683448" cy="618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21774" t="16360" r="10305" b="15719"/>
          <a:stretch>
            <a:fillRect/>
          </a:stretch>
        </p:blipFill>
        <p:spPr bwMode="auto">
          <a:xfrm>
            <a:off x="683568" y="332656"/>
            <a:ext cx="7848872" cy="588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21036" t="14391" r="9567" b="6250"/>
          <a:stretch>
            <a:fillRect/>
          </a:stretch>
        </p:blipFill>
        <p:spPr bwMode="auto">
          <a:xfrm>
            <a:off x="971600" y="188640"/>
            <a:ext cx="7352541" cy="6305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Группа 5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7" name="Управляющая кнопка: в начало 6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Управляющая кнопка: назад 7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далее 8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в конец 9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классы, Часть 1. Учебник, 10-е изд. (Базовый уровень), А.Г.Мордкович, М., 2009</a:t>
            </a:r>
          </a:p>
          <a:p>
            <a:pPr>
              <a:buFont typeface="Wingdings" pitchFamily="2" charset="2"/>
              <a:buChar char=""/>
            </a:pPr>
            <a:r>
              <a:rPr lang="ru-RU" sz="2400" dirty="0" smtClean="0">
                <a:solidFill>
                  <a:srgbClr val="000099"/>
                </a:solidFill>
              </a:rPr>
              <a:t>Алгебра и начала анализа, 10-11 классы. (Базовый уровень) Методическое пособие для учителя, А.Г.Мордкович, П.В.Семенов, М., 2010</a:t>
            </a:r>
          </a:p>
          <a:p>
            <a:pPr>
              <a:buFont typeface="Wingdings" pitchFamily="2" charset="2"/>
              <a:buChar char="ÿ"/>
            </a:pPr>
            <a:r>
              <a:rPr lang="ru-RU" sz="2400" dirty="0" smtClean="0">
                <a:solidFill>
                  <a:srgbClr val="C00000"/>
                </a:solidFill>
              </a:rPr>
              <a:t>Таблицы составлены в </a:t>
            </a:r>
            <a:r>
              <a:rPr lang="en-US" sz="2400" dirty="0" smtClean="0">
                <a:solidFill>
                  <a:srgbClr val="C00000"/>
                </a:solidFill>
              </a:rPr>
              <a:t>MS Word </a:t>
            </a:r>
            <a:r>
              <a:rPr lang="ru-RU" sz="2400" dirty="0" smtClean="0">
                <a:solidFill>
                  <a:srgbClr val="C00000"/>
                </a:solidFill>
              </a:rPr>
              <a:t>и</a:t>
            </a:r>
            <a:r>
              <a:rPr lang="en-US" sz="2400" dirty="0" smtClean="0">
                <a:solidFill>
                  <a:srgbClr val="C00000"/>
                </a:solidFill>
              </a:rPr>
              <a:t> MS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Excel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>
              <a:buFont typeface="Webdings" pitchFamily="18" charset="2"/>
              <a:buChar char=""/>
            </a:pPr>
            <a:r>
              <a:rPr lang="ru-RU" sz="2400" dirty="0" smtClean="0"/>
              <a:t>Интернет-ресурсы </a:t>
            </a:r>
          </a:p>
          <a:p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grpSp>
        <p:nvGrpSpPr>
          <p:cNvPr id="2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2" action="ppaction://hlinksldjump"/>
              </a:rPr>
              <a:t>Введение </a:t>
            </a:r>
            <a:endParaRPr lang="en-US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3" action="ppaction://hlinksldjump"/>
              </a:rPr>
              <a:t>ПРИМЕР </a:t>
            </a:r>
            <a:r>
              <a:rPr lang="ru-RU" dirty="0" smtClean="0">
                <a:hlinkClick r:id="rId3" action="ppaction://hlinksldjump"/>
              </a:rPr>
              <a:t>7</a:t>
            </a:r>
            <a:r>
              <a:rPr lang="en-US" dirty="0" smtClean="0">
                <a:hlinkClick r:id="rId3" action="ppaction://hlinksldjump"/>
              </a:rPr>
              <a:t>. </a:t>
            </a:r>
            <a:r>
              <a:rPr lang="ru-RU" dirty="0" smtClean="0">
                <a:hlinkClick r:id="rId3" action="ppaction://hlinksldjump"/>
              </a:rPr>
              <a:t>Случайным образом выбирают одно из решений неравенства |</a:t>
            </a:r>
            <a:r>
              <a:rPr lang="en-US" dirty="0" smtClean="0">
                <a:hlinkClick r:id="rId3" action="ppaction://hlinksldjump"/>
              </a:rPr>
              <a:t>x</a:t>
            </a:r>
            <a:r>
              <a:rPr lang="ru-RU" dirty="0" smtClean="0">
                <a:hlinkClick r:id="rId3" action="ppaction://hlinksldjump"/>
              </a:rPr>
              <a:t> - 5| ≤ 10. Какова вероятность того, что оно окажется и решением неравенства |</a:t>
            </a:r>
            <a:r>
              <a:rPr lang="en-US" dirty="0" smtClean="0">
                <a:hlinkClick r:id="rId3" action="ppaction://hlinksldjump"/>
              </a:rPr>
              <a:t>x</a:t>
            </a:r>
            <a:r>
              <a:rPr lang="ru-RU" dirty="0" smtClean="0">
                <a:hlinkClick r:id="rId3" action="ppaction://hlinksldjump"/>
              </a:rPr>
              <a:t> </a:t>
            </a:r>
            <a:r>
              <a:rPr lang="ru-RU" dirty="0" smtClean="0">
                <a:hlinkClick r:id="rId3" action="ppaction://hlinksldjump"/>
              </a:rPr>
              <a:t>– </a:t>
            </a:r>
            <a:r>
              <a:rPr lang="ru-RU" dirty="0" smtClean="0">
                <a:hlinkClick r:id="rId3" action="ppaction://hlinksldjump"/>
              </a:rPr>
              <a:t>1</a:t>
            </a:r>
            <a:r>
              <a:rPr lang="ru-RU" dirty="0" smtClean="0">
                <a:hlinkClick r:id="rId3" action="ppaction://hlinksldjump"/>
              </a:rPr>
              <a:t>|≤</a:t>
            </a:r>
            <a:r>
              <a:rPr lang="en-US" dirty="0" smtClean="0">
                <a:hlinkClick r:id="rId3" action="ppaction://hlinksldjump"/>
              </a:rPr>
              <a:t> </a:t>
            </a:r>
            <a:r>
              <a:rPr lang="ru-RU" dirty="0" smtClean="0">
                <a:hlinkClick r:id="rId3" action="ppaction://hlinksldjump"/>
              </a:rPr>
              <a:t>1?</a:t>
            </a:r>
            <a:endParaRPr lang="en-US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/>
              <a:t> </a:t>
            </a:r>
            <a:r>
              <a:rPr lang="ru-RU" dirty="0" smtClean="0">
                <a:hlinkClick r:id="rId4" action="ppaction://hlinksldjump"/>
              </a:rPr>
              <a:t>Общее правило для нахождения геометрической </a:t>
            </a:r>
            <a:r>
              <a:rPr lang="ru-RU" dirty="0" smtClean="0">
                <a:hlinkClick r:id="rId4" action="ppaction://hlinksldjump"/>
              </a:rPr>
              <a:t>вероятности</a:t>
            </a:r>
            <a:endParaRPr lang="en-US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5" action="ppaction://hlinksldjump"/>
              </a:rPr>
              <a:t>Множества на числовой плоскости</a:t>
            </a:r>
            <a:endParaRPr lang="en-US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6" action="ppaction://hlinksldjump"/>
              </a:rPr>
              <a:t>Пример </a:t>
            </a:r>
            <a:r>
              <a:rPr lang="ru-RU" dirty="0" smtClean="0">
                <a:hlinkClick r:id="rId6" action="ppaction://hlinksldjump"/>
              </a:rPr>
              <a:t>8</a:t>
            </a:r>
            <a:r>
              <a:rPr lang="en-US" dirty="0" smtClean="0">
                <a:hlinkClick r:id="rId6" action="ppaction://hlinksldjump"/>
              </a:rPr>
              <a:t>. </a:t>
            </a:r>
            <a:r>
              <a:rPr lang="ru-RU" dirty="0" smtClean="0">
                <a:hlinkClick r:id="rId6" action="ppaction://hlinksldjump"/>
              </a:rPr>
              <a:t>В прямоугольнике ABCD, у которого ВС = 2АВ (рис. 244) случайно выбирают точку. Найти вероятность того, что она расположена ближе к прямой АВ, чем к прямой AD</a:t>
            </a:r>
            <a:r>
              <a:rPr lang="ru-RU" dirty="0" smtClean="0">
                <a:hlinkClick r:id="rId6" action="ppaction://hlinksldjump"/>
              </a:rPr>
              <a:t>.</a:t>
            </a:r>
            <a:endParaRPr lang="en-US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7" action="ppaction://hlinksldjump"/>
              </a:rPr>
              <a:t>Для учителя методические  замечания</a:t>
            </a:r>
            <a:endParaRPr lang="ru-RU" dirty="0" smtClean="0"/>
          </a:p>
          <a:p>
            <a:pPr algn="just">
              <a:buFont typeface="Wingdings" pitchFamily="2" charset="2"/>
              <a:buChar char=""/>
            </a:pPr>
            <a:r>
              <a:rPr lang="ru-RU" dirty="0" smtClean="0">
                <a:hlinkClick r:id="rId8" action="ppaction://hlinksldjump"/>
              </a:rPr>
              <a:t>Источники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2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9" name="Управляющая кнопка: в начало 8">
              <a:hlinkClick r:id="rId9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ГЕОМЕТРИЧЕСКАЯ ВЕРОЯТНОСТЬ.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4.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/>
              <a:t>Мы познакомились с классическим определением вероятности. Оно применимо к испытаниям с конечным числом равновозможных между собой исходов. </a:t>
            </a:r>
            <a:endParaRPr lang="en-US" dirty="0" smtClean="0"/>
          </a:p>
          <a:p>
            <a:pPr algn="just">
              <a:buFont typeface="Wingdings" pitchFamily="2" charset="2"/>
              <a:buChar char="ü"/>
            </a:pPr>
            <a:r>
              <a:rPr lang="ru-RU" dirty="0" smtClean="0"/>
              <a:t>Однако </a:t>
            </a:r>
            <a:r>
              <a:rPr lang="ru-RU" dirty="0" smtClean="0"/>
              <a:t>весьма часто встречаются испытания и </a:t>
            </a:r>
            <a:r>
              <a:rPr lang="ru-RU" i="1" dirty="0" smtClean="0"/>
              <a:t>с</a:t>
            </a:r>
            <a:r>
              <a:rPr lang="ru-RU" dirty="0" smtClean="0"/>
              <a:t> </a:t>
            </a:r>
            <a:r>
              <a:rPr lang="ru-RU" i="1" dirty="0" smtClean="0"/>
              <a:t>бесконечным числом исходов</a:t>
            </a:r>
            <a:r>
              <a:rPr lang="ru-RU" dirty="0" smtClean="0"/>
              <a:t>. Тут классическая вероятностная схема не применима.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57703" r="35529" b="32453"/>
          <a:stretch>
            <a:fillRect/>
          </a:stretch>
        </p:blipFill>
        <p:spPr bwMode="auto">
          <a:xfrm>
            <a:off x="3491880" y="5661248"/>
            <a:ext cx="5256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ru-RU" dirty="0" smtClean="0"/>
              <a:t>7 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Случайным </a:t>
            </a:r>
            <a:r>
              <a:rPr lang="ru-RU" b="1" dirty="0" smtClean="0">
                <a:solidFill>
                  <a:srgbClr val="C00000"/>
                </a:solidFill>
              </a:rPr>
              <a:t>образом выбирают одно из решений неравенства </a:t>
            </a:r>
            <a:r>
              <a:rPr lang="ru-RU" b="1" dirty="0" smtClean="0">
                <a:solidFill>
                  <a:srgbClr val="C00000"/>
                </a:solidFill>
              </a:rPr>
              <a:t>|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ru-RU" b="1" dirty="0" smtClean="0">
                <a:solidFill>
                  <a:srgbClr val="C00000"/>
                </a:solidFill>
              </a:rPr>
              <a:t>-5|≤</a:t>
            </a:r>
            <a:r>
              <a:rPr lang="ru-RU" b="1" dirty="0" smtClean="0">
                <a:solidFill>
                  <a:srgbClr val="C00000"/>
                </a:solidFill>
              </a:rPr>
              <a:t> 10. Какова вероятность того, что оно окажется и решением неравенства </a:t>
            </a:r>
            <a:r>
              <a:rPr lang="en-US" b="1" dirty="0" smtClean="0">
                <a:solidFill>
                  <a:srgbClr val="C00000"/>
                </a:solidFill>
              </a:rPr>
              <a:t/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|</a:t>
            </a:r>
            <a:r>
              <a:rPr lang="en-US" b="1" dirty="0" smtClean="0">
                <a:solidFill>
                  <a:srgbClr val="C00000"/>
                </a:solidFill>
              </a:rPr>
              <a:t>x</a:t>
            </a:r>
            <a:r>
              <a:rPr lang="ru-RU" b="1" dirty="0" smtClean="0">
                <a:solidFill>
                  <a:srgbClr val="C00000"/>
                </a:solidFill>
              </a:rPr>
              <a:t>-1|≤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1?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u="sng" dirty="0" smtClean="0"/>
              <a:t>Решение</a:t>
            </a:r>
            <a:r>
              <a:rPr lang="ru-RU" dirty="0" smtClean="0"/>
              <a:t>. </a:t>
            </a:r>
            <a:r>
              <a:rPr lang="ru-RU" dirty="0" smtClean="0"/>
              <a:t>Сначала решим каждое из неравенств. </a:t>
            </a:r>
            <a:r>
              <a:rPr lang="ru-RU" dirty="0" smtClean="0"/>
              <a:t>Вспомним геометрический смысл модуля разности </a:t>
            </a:r>
            <a:r>
              <a:rPr lang="ru-RU" dirty="0" smtClean="0"/>
              <a:t>|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 smtClean="0"/>
              <a:t>- </a:t>
            </a:r>
            <a:r>
              <a:rPr lang="en-US" dirty="0" smtClean="0"/>
              <a:t>b</a:t>
            </a:r>
            <a:r>
              <a:rPr lang="ru-RU" dirty="0" smtClean="0"/>
              <a:t> </a:t>
            </a:r>
            <a:r>
              <a:rPr lang="ru-RU" dirty="0" smtClean="0"/>
              <a:t>| — это расстояние между точками </a:t>
            </a:r>
            <a:r>
              <a:rPr lang="en-US" dirty="0" smtClean="0"/>
              <a:t>a</a:t>
            </a:r>
            <a:r>
              <a:rPr lang="ru-RU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b </a:t>
            </a:r>
            <a:r>
              <a:rPr lang="ru-RU" dirty="0" smtClean="0"/>
              <a:t>на </a:t>
            </a:r>
            <a:r>
              <a:rPr lang="ru-RU" dirty="0" smtClean="0"/>
              <a:t>числовой прямой. Поэтому неравенство |</a:t>
            </a:r>
            <a:r>
              <a:rPr lang="en-US" dirty="0" smtClean="0"/>
              <a:t>x</a:t>
            </a:r>
            <a:r>
              <a:rPr lang="ru-RU" dirty="0" smtClean="0"/>
              <a:t> - 1| ≤</a:t>
            </a:r>
            <a:r>
              <a:rPr lang="en-US" dirty="0" smtClean="0"/>
              <a:t> </a:t>
            </a:r>
            <a:r>
              <a:rPr lang="ru-RU" dirty="0" smtClean="0"/>
              <a:t>1 </a:t>
            </a:r>
            <a:r>
              <a:rPr lang="ru-RU" dirty="0" smtClean="0"/>
              <a:t>означает</a:t>
            </a:r>
            <a:r>
              <a:rPr lang="ru-RU" dirty="0" smtClean="0"/>
              <a:t>, что расстояние между точками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ru-RU" dirty="0" smtClean="0"/>
              <a:t>и 1 не больше 1. </a:t>
            </a:r>
            <a:r>
              <a:rPr lang="ru-RU" dirty="0" smtClean="0"/>
              <a:t>Значит, решение неравенства — отрезок [0; 2] (верхняя штриховка на рис. 243), его длина равна 2.</a:t>
            </a:r>
          </a:p>
          <a:p>
            <a:pPr marL="0" indent="369888" algn="just">
              <a:buNone/>
            </a:pPr>
            <a:r>
              <a:rPr lang="ru-RU" dirty="0" smtClean="0"/>
              <a:t>В </a:t>
            </a:r>
            <a:r>
              <a:rPr lang="ru-RU" dirty="0" smtClean="0"/>
              <a:t>свою очередь неравенство |</a:t>
            </a:r>
            <a:r>
              <a:rPr lang="en-US" dirty="0" smtClean="0"/>
              <a:t>x</a:t>
            </a:r>
            <a:r>
              <a:rPr lang="ru-RU" dirty="0" smtClean="0"/>
              <a:t> - 5| ≤ 10 </a:t>
            </a:r>
            <a:r>
              <a:rPr lang="ru-RU" dirty="0" smtClean="0"/>
              <a:t>означает</a:t>
            </a:r>
            <a:r>
              <a:rPr lang="ru-RU" dirty="0" smtClean="0"/>
              <a:t>, что расстояние между точками </a:t>
            </a:r>
            <a:r>
              <a:rPr lang="en-US" dirty="0" smtClean="0"/>
              <a:t>x</a:t>
            </a:r>
            <a:r>
              <a:rPr lang="ru-RU" dirty="0" smtClean="0"/>
              <a:t> </a:t>
            </a:r>
            <a:r>
              <a:rPr lang="ru-RU" dirty="0" smtClean="0"/>
              <a:t>и 5 не больше 10. </a:t>
            </a:r>
            <a:r>
              <a:rPr lang="ru-RU" dirty="0" smtClean="0"/>
              <a:t>Значит, решение неравенства — отрезок [-5; 15] (нижняя штриховка на рис. </a:t>
            </a:r>
            <a:r>
              <a:rPr lang="ru-RU" dirty="0" smtClean="0"/>
              <a:t>243), его длина равна 20</a:t>
            </a:r>
            <a:r>
              <a:rPr lang="ru-RU" dirty="0" smtClean="0"/>
              <a:t>.</a:t>
            </a:r>
          </a:p>
          <a:p>
            <a:pPr marL="0" indent="369888" algn="just">
              <a:buNone/>
            </a:pPr>
            <a:r>
              <a:rPr lang="ru-RU" dirty="0" smtClean="0"/>
              <a:t>Мы видим, что из всех решений неравенства |</a:t>
            </a:r>
            <a:r>
              <a:rPr lang="en-US" dirty="0" smtClean="0"/>
              <a:t>x</a:t>
            </a:r>
            <a:r>
              <a:rPr lang="ru-RU" dirty="0" smtClean="0"/>
              <a:t> - 5| ≤ 10 только одну десятую часть составляют решения неравенства |</a:t>
            </a:r>
            <a:r>
              <a:rPr lang="en-US" dirty="0" smtClean="0"/>
              <a:t>x</a:t>
            </a:r>
            <a:r>
              <a:rPr lang="ru-RU" dirty="0" smtClean="0"/>
              <a:t> - 1| ≤</a:t>
            </a:r>
            <a:r>
              <a:rPr lang="en-US" dirty="0" smtClean="0"/>
              <a:t> </a:t>
            </a:r>
            <a:r>
              <a:rPr lang="ru-RU" dirty="0" smtClean="0"/>
              <a:t>1. Значит, искомая вероятность равна 1/10.</a:t>
            </a:r>
          </a:p>
          <a:p>
            <a:pPr marL="0" indent="369888" algn="just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0" name="Управляющая кнопка: в начало 9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назад 10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далее 11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в конец 12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</a:t>
            </a:r>
            <a:r>
              <a:rPr lang="ru-RU" dirty="0" smtClean="0"/>
              <a:t>правило для нахождения геометрической вероятности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Если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длину 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(A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промежутка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А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разделить на длину 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(Х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)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промежутка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X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, который целиком содержит промежуток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А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, то получится вероятность того, что точка, случайно выбранная из промежутка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X,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окажется 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в промежутке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А</a:t>
            </a:r>
            <a:r>
              <a:rPr lang="ru-RU" i="1" dirty="0" smtClean="0">
                <a:solidFill>
                  <a:srgbClr val="000099"/>
                </a:solidFill>
                <a:latin typeface="Times New Roman" pitchFamily="18" charset="0"/>
              </a:rPr>
              <a:t>: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Р 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=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</a:rPr>
              <a:t> l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(A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</a:rPr>
              <a:t>/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b="1" i="1" dirty="0" smtClean="0">
                <a:solidFill>
                  <a:srgbClr val="000099"/>
                </a:solidFill>
                <a:latin typeface="Times New Roman" pitchFamily="18" charset="0"/>
              </a:rPr>
              <a:t>l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(Х</a:t>
            </a:r>
            <a:r>
              <a:rPr lang="ru-RU" b="1" i="1" dirty="0" smtClean="0">
                <a:solidFill>
                  <a:srgbClr val="000099"/>
                </a:solidFill>
                <a:latin typeface="Times New Roman" pitchFamily="18" charset="0"/>
              </a:rPr>
              <a:t>)</a:t>
            </a:r>
            <a:r>
              <a:rPr lang="en-US" i="1" dirty="0" smtClean="0">
                <a:solidFill>
                  <a:srgbClr val="000099"/>
                </a:solidFill>
                <a:latin typeface="Times New Roman" pitchFamily="18" charset="0"/>
              </a:rPr>
              <a:t>.</a:t>
            </a:r>
            <a:endParaRPr lang="ru-RU" i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Множества </a:t>
            </a:r>
            <a:r>
              <a:rPr lang="ru-RU" dirty="0" smtClean="0"/>
              <a:t>на числовой плоскости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Аналогично поступают и с множествами на числовой плоскости, и с пространственными телами. Но в этом случае длину следует заменить или на площади фигур, или соответственно на объемы пространственных тел.</a:t>
            </a:r>
          </a:p>
          <a:p>
            <a:pPr algn="just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Управляющая кнопка: назад 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далее 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в конец 1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8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C00000"/>
                </a:solidFill>
              </a:rPr>
              <a:t>В </a:t>
            </a:r>
            <a:r>
              <a:rPr lang="ru-RU" dirty="0" smtClean="0">
                <a:solidFill>
                  <a:srgbClr val="C00000"/>
                </a:solidFill>
              </a:rPr>
              <a:t>прямоугольнике ABCD, у которого ВС = 2АВ (рис. 244) случайно выбирают точку. Найти вероятность того, что она расположена ближе к прямой АВ, чем к прямой AD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ru-RU" b="1" u="sng" dirty="0" smtClean="0"/>
              <a:t>Решение</a:t>
            </a:r>
            <a:r>
              <a:rPr lang="ru-RU" dirty="0" smtClean="0"/>
              <a:t>. </a:t>
            </a:r>
            <a:r>
              <a:rPr lang="ru-RU" dirty="0" smtClean="0"/>
              <a:t>Пусть АЕ — биссектриса угла А и </a:t>
            </a:r>
            <a:r>
              <a:rPr lang="ru-RU" dirty="0" smtClean="0"/>
              <a:t>Е</a:t>
            </a:r>
            <a:r>
              <a:rPr lang="ru-RU" b="1" dirty="0" smtClean="0">
                <a:sym typeface="Symbol"/>
              </a:rPr>
              <a:t></a:t>
            </a:r>
            <a:r>
              <a:rPr lang="ru-RU" dirty="0" smtClean="0"/>
              <a:t>ВС </a:t>
            </a:r>
            <a:r>
              <a:rPr lang="ru-RU" dirty="0" smtClean="0"/>
              <a:t>(рис. 244). Тогда АВ = BE, точки отрезка АЕ равноудалены от прямых АВ и AD, а точки треугольника АВЕ (за исключением точек стороны АЕ) расположены к АВ ближе, чем к AD. Это и есть интересующее нас </a:t>
            </a:r>
            <a:r>
              <a:rPr lang="ru-RU" dirty="0" smtClean="0"/>
              <a:t>множество</a:t>
            </a:r>
            <a:r>
              <a:rPr lang="ru-RU" dirty="0" smtClean="0"/>
              <a:t>. От включения (</a:t>
            </a:r>
            <a:r>
              <a:rPr lang="ru-RU" dirty="0" smtClean="0"/>
              <a:t>исключения</a:t>
            </a:r>
            <a:r>
              <a:rPr lang="ru-RU" dirty="0" smtClean="0"/>
              <a:t>) стороны площадь треугольника не меняется. Площадь </a:t>
            </a:r>
            <a:r>
              <a:rPr lang="ru-RU" dirty="0" smtClean="0"/>
              <a:t>∆АВЕ </a:t>
            </a:r>
            <a:r>
              <a:rPr lang="ru-RU" dirty="0" smtClean="0"/>
              <a:t>составляет четверть площади всего прямоугольника. В самом деле, S</a:t>
            </a:r>
            <a:r>
              <a:rPr lang="ru-RU" baseline="-25000" dirty="0" smtClean="0"/>
              <a:t>ABE</a:t>
            </a:r>
            <a:r>
              <a:rPr lang="ru-RU" dirty="0" smtClean="0"/>
              <a:t> = </a:t>
            </a:r>
            <a:r>
              <a:rPr lang="ru-RU" dirty="0" smtClean="0"/>
              <a:t>1/2 </a:t>
            </a:r>
            <a:r>
              <a:rPr lang="ru-RU" dirty="0" smtClean="0"/>
              <a:t>АВ </a:t>
            </a:r>
            <a:r>
              <a:rPr lang="ru-RU" dirty="0" smtClean="0"/>
              <a:t>· </a:t>
            </a:r>
            <a:r>
              <a:rPr lang="ru-RU" dirty="0" smtClean="0"/>
              <a:t>BE = </a:t>
            </a:r>
            <a:r>
              <a:rPr lang="ru-RU" dirty="0" smtClean="0"/>
              <a:t>1/2 </a:t>
            </a:r>
            <a:r>
              <a:rPr lang="ru-RU" dirty="0" smtClean="0"/>
              <a:t>АВ · </a:t>
            </a:r>
            <a:r>
              <a:rPr lang="ru-RU" dirty="0" smtClean="0"/>
              <a:t>1/2 </a:t>
            </a:r>
            <a:r>
              <a:rPr lang="ru-RU" dirty="0" smtClean="0"/>
              <a:t>ВС </a:t>
            </a:r>
            <a:r>
              <a:rPr lang="ru-RU" dirty="0" smtClean="0"/>
              <a:t>=1/4AB </a:t>
            </a:r>
            <a:r>
              <a:rPr lang="ru-RU" dirty="0" smtClean="0"/>
              <a:t>·</a:t>
            </a:r>
            <a:r>
              <a:rPr lang="ru-RU" dirty="0" smtClean="0"/>
              <a:t> </a:t>
            </a:r>
            <a:r>
              <a:rPr lang="ru-RU" dirty="0" smtClean="0"/>
              <a:t>ВС </a:t>
            </a:r>
            <a:r>
              <a:rPr lang="ru-RU" dirty="0" smtClean="0"/>
              <a:t>=1/4</a:t>
            </a:r>
            <a:r>
              <a:rPr lang="en-US" dirty="0" smtClean="0"/>
              <a:t>S</a:t>
            </a:r>
            <a:r>
              <a:rPr lang="en-US" b="1" baseline="-25000" dirty="0" smtClean="0"/>
              <a:t>ABCD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ru-RU" dirty="0" smtClean="0"/>
              <a:t>Значит, искомая вероятность равна 0,25.    </a:t>
            </a:r>
          </a:p>
          <a:p>
            <a:pPr algn="just">
              <a:buNone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8</a:t>
            </a:fld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6156176" y="0"/>
            <a:ext cx="2304256" cy="1377444"/>
            <a:chOff x="683568" y="116632"/>
            <a:chExt cx="2304256" cy="137744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043608" y="404664"/>
              <a:ext cx="1656184" cy="79208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/>
            <p:cNvCxnSpPr>
              <a:endCxn id="8" idx="0"/>
            </p:cNvCxnSpPr>
            <p:nvPr/>
          </p:nvCxnSpPr>
          <p:spPr>
            <a:xfrm flipV="1">
              <a:off x="1043608" y="404664"/>
              <a:ext cx="828092" cy="7920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83568" y="11247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A</a:t>
              </a:r>
              <a:endParaRPr lang="ru-RU" b="1" i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166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B</a:t>
              </a:r>
              <a:endParaRPr lang="ru-RU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763688" y="1166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E</a:t>
              </a:r>
              <a:endParaRPr lang="ru-RU" b="1" i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99792" y="11663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C</a:t>
              </a:r>
              <a:endParaRPr lang="ru-RU" b="1" i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99792" y="105273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/>
                <a:t>D</a:t>
              </a:r>
              <a:endParaRPr lang="ru-RU" b="1" i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18" name="Управляющая кнопка: в начало 17">
              <a:hlinkClick r:id="rId2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назад 18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Управляющая кнопка: далее 19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Управляющая кнопка: в конец 20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учителя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08.02.2014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Цыбикова Тамара Раднажаповна, учитель математики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F2FE9-46CF-4C01-91FA-C4FB1EA0982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21036" t="28051" r="9567" b="42297"/>
          <a:stretch>
            <a:fillRect/>
          </a:stretch>
        </p:blipFill>
        <p:spPr bwMode="auto">
          <a:xfrm>
            <a:off x="539552" y="1628800"/>
            <a:ext cx="80894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Группа 6"/>
          <p:cNvGrpSpPr/>
          <p:nvPr/>
        </p:nvGrpSpPr>
        <p:grpSpPr>
          <a:xfrm>
            <a:off x="6228184" y="6381328"/>
            <a:ext cx="1944216" cy="288032"/>
            <a:chOff x="1043608" y="5805264"/>
            <a:chExt cx="1944216" cy="288032"/>
          </a:xfrm>
        </p:grpSpPr>
        <p:sp>
          <p:nvSpPr>
            <p:cNvPr id="8" name="Управляющая кнопка: в начало 7">
              <a:hlinkClick r:id="rId3" action="ppaction://hlinksldjump" highlightClick="1"/>
            </p:cNvPr>
            <p:cNvSpPr/>
            <p:nvPr/>
          </p:nvSpPr>
          <p:spPr>
            <a:xfrm>
              <a:off x="1043608" y="5805264"/>
              <a:ext cx="432048" cy="288032"/>
            </a:xfrm>
            <a:prstGeom prst="actionButtonBeginning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назад 9">
              <a:hlinkClick r:id="" action="ppaction://hlinkshowjump?jump=previousslide" highlightClick="1"/>
            </p:cNvPr>
            <p:cNvSpPr/>
            <p:nvPr/>
          </p:nvSpPr>
          <p:spPr>
            <a:xfrm>
              <a:off x="1547664" y="5805264"/>
              <a:ext cx="394344" cy="288032"/>
            </a:xfrm>
            <a:prstGeom prst="actionButtonBackPrevious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Управляющая кнопка: далее 10">
              <a:hlinkClick r:id="" action="ppaction://hlinkshowjump?jump=nextslide" highlightClick="1"/>
            </p:cNvPr>
            <p:cNvSpPr/>
            <p:nvPr/>
          </p:nvSpPr>
          <p:spPr>
            <a:xfrm>
              <a:off x="2051720" y="5805264"/>
              <a:ext cx="432048" cy="288032"/>
            </a:xfrm>
            <a:prstGeom prst="actionButtonForwardNext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Управляющая кнопка: в конец 11">
              <a:hlinkClick r:id="" action="ppaction://hlinkshowjump?jump=lastslide" highlightClick="1"/>
            </p:cNvPr>
            <p:cNvSpPr/>
            <p:nvPr/>
          </p:nvSpPr>
          <p:spPr>
            <a:xfrm>
              <a:off x="2555776" y="5805264"/>
              <a:ext cx="432048" cy="288032"/>
            </a:xfrm>
            <a:prstGeom prst="actionButtonEnd">
              <a:avLst/>
            </a:prstGeom>
            <a:ln>
              <a:solidFill>
                <a:srgbClr val="000099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</TotalTime>
  <Words>516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Глава 9. Элементы математической статистики, комбинаторики и теории вероятностей</vt:lpstr>
      <vt:lpstr>Содержание</vt:lpstr>
      <vt:lpstr>ГЕОМЕТРИЧЕСКАЯ ВЕРОЯТНОСТЬ.</vt:lpstr>
      <vt:lpstr>Введение </vt:lpstr>
      <vt:lpstr>ПРИМЕР 7 </vt:lpstr>
      <vt:lpstr>Общее правило для нахождения геометрической вероятности</vt:lpstr>
      <vt:lpstr>Множества на числовой плоскости</vt:lpstr>
      <vt:lpstr>Пример 8</vt:lpstr>
      <vt:lpstr>Для учителя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9. ЭЛЕМЕНТЫ МАТЕМАТИЧЕСКОЙ СТАТИСТИКИ, КОМБИНАТОРИКИ И ТЕОРИИ ВЕРОЯТНОСТЕЙ</dc:title>
  <dc:creator>Тамара Цыбикова</dc:creator>
  <cp:lastModifiedBy>hpProBook6</cp:lastModifiedBy>
  <cp:revision>254</cp:revision>
  <dcterms:created xsi:type="dcterms:W3CDTF">2014-02-08T07:47:32Z</dcterms:created>
  <dcterms:modified xsi:type="dcterms:W3CDTF">2014-03-05T22:53:08Z</dcterms:modified>
</cp:coreProperties>
</file>