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0" Type="http://schemas.openxmlformats.org/officeDocument/2006/relationships/image" Target="../media/image17.png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944216"/>
          </a:xfrm>
        </p:spPr>
        <p:txBody>
          <a:bodyPr>
            <a:noAutofit/>
          </a:bodyPr>
          <a:lstStyle/>
          <a:p>
            <a:r>
              <a:rPr lang="ru-RU" sz="6000" b="1" cap="all" dirty="0" smtClean="0">
                <a:solidFill>
                  <a:srgbClr val="C00000"/>
                </a:solidFill>
              </a:rPr>
              <a:t>ЭЛЕМЕНТЫ КОМБИНАТОРИКИ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8208912" cy="249512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Кондрашева Светлана Михайловна,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математики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МОБУ СОШ №28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ст.Вознесенской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67544" y="-252436"/>
            <a:ext cx="8676456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717.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Подсчитаем способы заполнения первой вазы: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пусто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одно яблоко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два яблока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три яблока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этом все способы, какими можно разложить 3 яблока в 2вазы, таковы: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3501008"/>
          <a:ext cx="8352927" cy="3079081"/>
        </p:xfrm>
        <a:graphic>
          <a:graphicData uri="http://schemas.openxmlformats.org/drawingml/2006/table">
            <a:tbl>
              <a:tblPr/>
              <a:tblGrid>
                <a:gridCol w="2784309"/>
                <a:gridCol w="2784309"/>
                <a:gridCol w="2784309"/>
              </a:tblGrid>
              <a:tr h="103082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СПОСОБЫ</a:t>
                      </a: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ПЕРВАЯ ВАЗА</a:t>
                      </a: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ВТОРАЯ ВАЗА</a:t>
                      </a: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377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1способ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пусто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три яблока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377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2 способ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одно яблоко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два яблока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377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3 способ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два яблока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одно яблоко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377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4 способ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три яблока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пусто</a:t>
                      </a:r>
                    </a:p>
                  </a:txBody>
                  <a:tcPr marL="64037" marR="640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722893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 урока.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Какие задачи называются комбинаторными?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–Приведите примеры ситуаций выбора комбинаций с учетом и без учета порядка элементов.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 чем сущность способа полного перебора вариантов?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–Из чего состоит граф (граф-дерево) возможных вариантов?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67744" y="1014698"/>
            <a:ext cx="46440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 30, стр. 171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 714, № 721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96752"/>
            <a:ext cx="88924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ввести понятие комбинаторики, комбинаторной задачи, рассмотреть задачи с учетом и без учета порядка;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умения решать комбинаторные задачи полным перебором вариантов, а также с помощью графов.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764704"/>
            <a:ext cx="864096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VIII век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ВОЛК, КОЗА И КАПУСТА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Некий  человек  должен  был  перевезти  в  лодке  через  реку  волка, козу  и  капусту.  В лодке мог поместиться только один человек, а с ним или волк, или коза, или капуста. Но если оставить волка с козой без человека, то волк съест козу, если оставить козу с капустой, то коза съест капусту, а в присутствии человека никто никого не ест.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перевезти груз через реку?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89644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9144000" cy="8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08920"/>
            <a:ext cx="9144000" cy="1080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89040"/>
            <a:ext cx="91440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797152"/>
            <a:ext cx="91440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993904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75656" y="2348880"/>
          <a:ext cx="3960440" cy="1944216"/>
        </p:xfrm>
        <a:graphic>
          <a:graphicData uri="http://schemas.openxmlformats.org/drawingml/2006/table">
            <a:tbl>
              <a:tblPr/>
              <a:tblGrid>
                <a:gridCol w="1663278"/>
                <a:gridCol w="2297162"/>
              </a:tblGrid>
              <a:tr h="1944216">
                <a:tc>
                  <a:txBody>
                    <a:bodyPr/>
                    <a:lstStyle/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 – Вера</a:t>
                      </a:r>
                    </a:p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 – Зоя</a:t>
                      </a:r>
                    </a:p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 – Марина</a:t>
                      </a:r>
                    </a:p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 – Полина</a:t>
                      </a:r>
                    </a:p>
                    <a:p>
                      <a:pPr indent="228600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С–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Светлана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83406"/>
            <a:ext cx="896448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715.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этой задаче не учитывается порядок элементов. Можно осуществлять перебор как в примере 1, а можно наглядно представить в виде графа: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204864"/>
            <a:ext cx="2755638" cy="2081182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1520" y="4725724"/>
            <a:ext cx="83164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Ребра графа показывают связь в парах, таких ребер 10, значит, всего 10 вариантов выбора подруг.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764704"/>
            <a:ext cx="8424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716.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этой задаче при выборе пар входов порядок выбора имеет значение: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означает, что посетитель вошел через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вышел через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означает, что вошел через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вышел через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Фиксируем каждый вход по очереди и дописываем к нему в пару оставшиеся: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А: АВ, АС, АD;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В: ВА, ВС, ВD;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С: СА, СВ, СD;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DA, DB, DC.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 – 12 вариантов.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1412776"/>
            <a:ext cx="84249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 а. В столовой предлагают два первых блюда: щи и борщ; три вторых блюда: рыба, гуляш и плов; два третьих: компот и чай. Перечислите все возможные варианты обедов из трех блюд. Проиллюстрируйте ответ, построив дерево возможных вариантов.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79512" y="260648"/>
          <a:ext cx="8424936" cy="445770"/>
        </p:xfrm>
        <a:graphic>
          <a:graphicData uri="http://schemas.openxmlformats.org/drawingml/2006/table">
            <a:tbl>
              <a:tblPr/>
              <a:tblGrid>
                <a:gridCol w="1343785"/>
                <a:gridCol w="1028483"/>
                <a:gridCol w="1336279"/>
                <a:gridCol w="1253700"/>
                <a:gridCol w="1533343"/>
                <a:gridCol w="1929346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Первое</a:t>
                      </a:r>
                      <a:b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блюдо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Второе</a:t>
                      </a:r>
                      <a:b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блюдо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Третье</a:t>
                      </a:r>
                      <a:b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блюдо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Варианты</a:t>
                      </a:r>
                      <a:b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обеда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44" name="Picture 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1023615" cy="50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5" name="Picture 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80728"/>
            <a:ext cx="1512168" cy="116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6" name="Picture 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836712"/>
            <a:ext cx="985741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7" name="Picture 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5904" y="1412776"/>
            <a:ext cx="115003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8" name="Picture 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1916832"/>
            <a:ext cx="115003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0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908720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" name="Таблица 74"/>
          <p:cNvGraphicFramePr>
            <a:graphicFrameLocks noGrp="1"/>
          </p:cNvGraphicFramePr>
          <p:nvPr/>
        </p:nvGraphicFramePr>
        <p:xfrm>
          <a:off x="1714500" y="3196590"/>
          <a:ext cx="5715000" cy="46482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52" name="Picture 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764704"/>
            <a:ext cx="792088" cy="315035"/>
          </a:xfrm>
          <a:prstGeom prst="rect">
            <a:avLst/>
          </a:prstGeom>
          <a:noFill/>
        </p:spPr>
      </p:pic>
      <p:pic>
        <p:nvPicPr>
          <p:cNvPr id="20551" name="Picture 7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980728"/>
            <a:ext cx="792088" cy="318656"/>
          </a:xfrm>
          <a:prstGeom prst="rect">
            <a:avLst/>
          </a:prstGeom>
          <a:noFill/>
        </p:spPr>
      </p:pic>
      <p:graphicFrame>
        <p:nvGraphicFramePr>
          <p:cNvPr id="78" name="Таблица 77"/>
          <p:cNvGraphicFramePr>
            <a:graphicFrameLocks noGrp="1"/>
          </p:cNvGraphicFramePr>
          <p:nvPr/>
        </p:nvGraphicFramePr>
        <p:xfrm>
          <a:off x="6948264" y="764704"/>
          <a:ext cx="1633364" cy="520442"/>
        </p:xfrm>
        <a:graphic>
          <a:graphicData uri="http://schemas.openxmlformats.org/drawingml/2006/table">
            <a:tbl>
              <a:tblPr/>
              <a:tblGrid>
                <a:gridCol w="1633364"/>
              </a:tblGrid>
              <a:tr h="260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к (1)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02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ч (2)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9" name="Таблица 78"/>
          <p:cNvGraphicFramePr>
            <a:graphicFrameLocks noGrp="1"/>
          </p:cNvGraphicFramePr>
          <p:nvPr/>
        </p:nvGraphicFramePr>
        <p:xfrm>
          <a:off x="1714500" y="3080385"/>
          <a:ext cx="5715000" cy="69723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56" name="Picture 7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3" y="1916832"/>
            <a:ext cx="465087" cy="792088"/>
          </a:xfrm>
          <a:prstGeom prst="rect">
            <a:avLst/>
          </a:prstGeom>
          <a:noFill/>
        </p:spPr>
      </p:pic>
      <p:pic>
        <p:nvPicPr>
          <p:cNvPr id="20555" name="Picture 7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403" y="2708920"/>
            <a:ext cx="1267341" cy="504056"/>
          </a:xfrm>
          <a:prstGeom prst="rect">
            <a:avLst/>
          </a:prstGeom>
          <a:noFill/>
        </p:spPr>
      </p:pic>
      <p:pic>
        <p:nvPicPr>
          <p:cNvPr id="20554" name="Picture 7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3356992"/>
            <a:ext cx="288032" cy="763285"/>
          </a:xfrm>
          <a:prstGeom prst="rect">
            <a:avLst/>
          </a:prstGeom>
          <a:noFill/>
        </p:spPr>
      </p:pic>
      <p:pic>
        <p:nvPicPr>
          <p:cNvPr id="20553" name="Picture 7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12314" y="4149080"/>
            <a:ext cx="1185046" cy="576064"/>
          </a:xfrm>
          <a:prstGeom prst="rect">
            <a:avLst/>
          </a:prstGeom>
          <a:noFill/>
        </p:spPr>
      </p:pic>
      <p:pic>
        <p:nvPicPr>
          <p:cNvPr id="85" name="Picture 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1512168" cy="116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6" name="Таблица 85"/>
          <p:cNvGraphicFramePr>
            <a:graphicFrameLocks noGrp="1"/>
          </p:cNvGraphicFramePr>
          <p:nvPr/>
        </p:nvGraphicFramePr>
        <p:xfrm>
          <a:off x="1714500" y="3080385"/>
          <a:ext cx="5715000" cy="69723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59" name="Picture 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717032"/>
            <a:ext cx="1080120" cy="478534"/>
          </a:xfrm>
          <a:prstGeom prst="rect">
            <a:avLst/>
          </a:prstGeom>
          <a:noFill/>
        </p:spPr>
      </p:pic>
      <p:pic>
        <p:nvPicPr>
          <p:cNvPr id="20558" name="Picture 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365104"/>
            <a:ext cx="1008112" cy="446632"/>
          </a:xfrm>
          <a:prstGeom prst="rect">
            <a:avLst/>
          </a:prstGeom>
          <a:noFill/>
        </p:spPr>
      </p:pic>
      <p:pic>
        <p:nvPicPr>
          <p:cNvPr id="20557" name="Picture 7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941168"/>
            <a:ext cx="1008112" cy="446632"/>
          </a:xfrm>
          <a:prstGeom prst="rect">
            <a:avLst/>
          </a:prstGeom>
          <a:noFill/>
        </p:spPr>
      </p:pic>
      <p:graphicFrame>
        <p:nvGraphicFramePr>
          <p:cNvPr id="90" name="Таблица 89"/>
          <p:cNvGraphicFramePr>
            <a:graphicFrameLocks noGrp="1"/>
          </p:cNvGraphicFramePr>
          <p:nvPr/>
        </p:nvGraphicFramePr>
        <p:xfrm>
          <a:off x="1714500" y="3196590"/>
          <a:ext cx="5715000" cy="46482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61" name="Picture 8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1412776"/>
            <a:ext cx="838200" cy="333375"/>
          </a:xfrm>
          <a:prstGeom prst="rect">
            <a:avLst/>
          </a:prstGeom>
          <a:noFill/>
        </p:spPr>
      </p:pic>
      <p:pic>
        <p:nvPicPr>
          <p:cNvPr id="20560" name="Picture 8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1700808"/>
            <a:ext cx="828675" cy="333375"/>
          </a:xfrm>
          <a:prstGeom prst="rect">
            <a:avLst/>
          </a:prstGeom>
          <a:noFill/>
        </p:spPr>
      </p:pic>
      <p:pic>
        <p:nvPicPr>
          <p:cNvPr id="93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1484784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2204864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5" name="Таблица 94"/>
          <p:cNvGraphicFramePr>
            <a:graphicFrameLocks noGrp="1"/>
          </p:cNvGraphicFramePr>
          <p:nvPr/>
        </p:nvGraphicFramePr>
        <p:xfrm>
          <a:off x="1714500" y="3196590"/>
          <a:ext cx="5715000" cy="46482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63" name="Picture 8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2060848"/>
            <a:ext cx="838200" cy="333375"/>
          </a:xfrm>
          <a:prstGeom prst="rect">
            <a:avLst/>
          </a:prstGeom>
          <a:noFill/>
        </p:spPr>
      </p:pic>
      <p:pic>
        <p:nvPicPr>
          <p:cNvPr id="20562" name="Picture 8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2348880"/>
            <a:ext cx="828675" cy="333375"/>
          </a:xfrm>
          <a:prstGeom prst="rect">
            <a:avLst/>
          </a:prstGeom>
          <a:noFill/>
        </p:spPr>
      </p:pic>
      <p:graphicFrame>
        <p:nvGraphicFramePr>
          <p:cNvPr id="98" name="Таблица 97"/>
          <p:cNvGraphicFramePr>
            <a:graphicFrameLocks noGrp="1"/>
          </p:cNvGraphicFramePr>
          <p:nvPr/>
        </p:nvGraphicFramePr>
        <p:xfrm>
          <a:off x="6948264" y="1412776"/>
          <a:ext cx="1728192" cy="929640"/>
        </p:xfrm>
        <a:graphic>
          <a:graphicData uri="http://schemas.openxmlformats.org/drawingml/2006/table">
            <a:tbl>
              <a:tblPr/>
              <a:tblGrid>
                <a:gridCol w="1728192"/>
              </a:tblGrid>
              <a:tr h="19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щ – г – к (3)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7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щ – г – ч (4)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щ – п – к (5)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ч (6)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9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3789040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581128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5301208"/>
            <a:ext cx="1152128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" name="Таблица 101"/>
          <p:cNvGraphicFramePr>
            <a:graphicFrameLocks noGrp="1"/>
          </p:cNvGraphicFramePr>
          <p:nvPr/>
        </p:nvGraphicFramePr>
        <p:xfrm>
          <a:off x="6876256" y="3501008"/>
          <a:ext cx="1872208" cy="1859280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б –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к (7)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 – р – ч (8)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 – г – к (9)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 – г – ч (10)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 – п – к (11)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7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б –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– ч (12)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65" name="Picture 8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3573016"/>
            <a:ext cx="838200" cy="333375"/>
          </a:xfrm>
          <a:prstGeom prst="rect">
            <a:avLst/>
          </a:prstGeom>
          <a:noFill/>
        </p:spPr>
      </p:pic>
      <p:pic>
        <p:nvPicPr>
          <p:cNvPr id="20564" name="Picture 8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005064"/>
            <a:ext cx="828675" cy="333375"/>
          </a:xfrm>
          <a:prstGeom prst="rect">
            <a:avLst/>
          </a:prstGeom>
          <a:noFill/>
        </p:spPr>
      </p:pic>
      <p:graphicFrame>
        <p:nvGraphicFramePr>
          <p:cNvPr id="105" name="Таблица 104"/>
          <p:cNvGraphicFramePr>
            <a:graphicFrameLocks noGrp="1"/>
          </p:cNvGraphicFramePr>
          <p:nvPr/>
        </p:nvGraphicFramePr>
        <p:xfrm>
          <a:off x="1714500" y="3196590"/>
          <a:ext cx="5715000" cy="46482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67" name="Picture 8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4437112"/>
            <a:ext cx="838200" cy="333375"/>
          </a:xfrm>
          <a:prstGeom prst="rect">
            <a:avLst/>
          </a:prstGeom>
          <a:noFill/>
        </p:spPr>
      </p:pic>
      <p:pic>
        <p:nvPicPr>
          <p:cNvPr id="20566" name="Picture 8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797152"/>
            <a:ext cx="828675" cy="333375"/>
          </a:xfrm>
          <a:prstGeom prst="rect">
            <a:avLst/>
          </a:prstGeom>
          <a:noFill/>
        </p:spPr>
      </p:pic>
      <p:graphicFrame>
        <p:nvGraphicFramePr>
          <p:cNvPr id="108" name="Таблица 107"/>
          <p:cNvGraphicFramePr>
            <a:graphicFrameLocks noGrp="1"/>
          </p:cNvGraphicFramePr>
          <p:nvPr/>
        </p:nvGraphicFramePr>
        <p:xfrm>
          <a:off x="1714500" y="3196590"/>
          <a:ext cx="5715000" cy="464820"/>
        </p:xfrm>
        <a:graphic>
          <a:graphicData uri="http://schemas.openxmlformats.org/drawingml/2006/table">
            <a:tbl>
              <a:tblPr/>
              <a:tblGrid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69" name="Picture 8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5157192"/>
            <a:ext cx="838200" cy="333375"/>
          </a:xfrm>
          <a:prstGeom prst="rect">
            <a:avLst/>
          </a:prstGeom>
          <a:noFill/>
        </p:spPr>
      </p:pic>
      <p:pic>
        <p:nvPicPr>
          <p:cNvPr id="20568" name="Picture 8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5517232"/>
            <a:ext cx="828675" cy="333375"/>
          </a:xfrm>
          <a:prstGeom prst="rect">
            <a:avLst/>
          </a:prstGeom>
          <a:noFill/>
        </p:spPr>
      </p:pic>
      <p:sp>
        <p:nvSpPr>
          <p:cNvPr id="20570" name="Rectangle 90"/>
          <p:cNvSpPr>
            <a:spLocks noChangeArrowheads="1"/>
          </p:cNvSpPr>
          <p:nvPr/>
        </p:nvSpPr>
        <p:spPr bwMode="auto">
          <a:xfrm>
            <a:off x="395536" y="6119138"/>
            <a:ext cx="44644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 в е т: 12 вариантов.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23528" y="836712"/>
            <a:ext cx="842493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717.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Заметим, что для указания способа раскладки яблок в две вазы достаточно указать способ заполнения одной вазы, поскольку все, что не попадает в первую вазу, попадает во вторую.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Вообще, во всех случаях, когда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элементов нужно разбить на 2 группы, при подсчете количества способов разбиения достаточно подсчитать число способов формирования одной половины.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627</Words>
  <Application>Microsoft Office PowerPoint</Application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ЭЛЕМЕНТЫ КОМБИНАТОРИКИ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ЭЛЕМЕНТЫ КОМБИНАТОРИКИ</dc:title>
  <dc:creator>МОГУСОШ 28</dc:creator>
  <cp:lastModifiedBy>МОГУСОШ 28</cp:lastModifiedBy>
  <cp:revision>14</cp:revision>
  <dcterms:created xsi:type="dcterms:W3CDTF">2014-03-06T10:49:00Z</dcterms:created>
  <dcterms:modified xsi:type="dcterms:W3CDTF">2014-03-06T12:01:47Z</dcterms:modified>
</cp:coreProperties>
</file>