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69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90" r:id="rId35"/>
    <p:sldId id="29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'Лист1'!$A$2:$A$11</c:f>
              <c:strCache>
                <c:ptCount val="1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</c:strCache>
            </c:strRef>
          </c:cat>
          <c:val>
            <c:numRef>
              <c:f>'Лист1'!$B$2:$B$11</c:f>
              <c:numCache>
                <c:formatCode>General</c:formatCode>
                <c:ptCount val="10"/>
                <c:pt idx="0">
                  <c:v>88</c:v>
                </c:pt>
                <c:pt idx="1">
                  <c:v>100</c:v>
                </c:pt>
                <c:pt idx="2">
                  <c:v>92</c:v>
                </c:pt>
                <c:pt idx="3">
                  <c:v>84</c:v>
                </c:pt>
                <c:pt idx="4">
                  <c:v>96</c:v>
                </c:pt>
                <c:pt idx="5">
                  <c:v>92</c:v>
                </c:pt>
                <c:pt idx="6">
                  <c:v>72</c:v>
                </c:pt>
                <c:pt idx="7">
                  <c:v>88</c:v>
                </c:pt>
                <c:pt idx="8">
                  <c:v>76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2011-2012</c:v>
                </c:pt>
              </c:strCache>
            </c:strRef>
          </c:tx>
          <c:cat>
            <c:strRef>
              <c:f>'Лист1'!$A$2:$A$11</c:f>
              <c:strCache>
                <c:ptCount val="1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</c:strCache>
            </c:strRef>
          </c:cat>
          <c:val>
            <c:numRef>
              <c:f>'Лист1'!$C$2:$C$11</c:f>
              <c:numCache>
                <c:formatCode>General</c:formatCode>
                <c:ptCount val="10"/>
                <c:pt idx="0">
                  <c:v>89</c:v>
                </c:pt>
                <c:pt idx="1">
                  <c:v>100</c:v>
                </c:pt>
                <c:pt idx="2">
                  <c:v>82</c:v>
                </c:pt>
                <c:pt idx="3">
                  <c:v>96</c:v>
                </c:pt>
                <c:pt idx="4">
                  <c:v>68</c:v>
                </c:pt>
                <c:pt idx="5">
                  <c:v>63</c:v>
                </c:pt>
                <c:pt idx="6">
                  <c:v>46</c:v>
                </c:pt>
                <c:pt idx="7">
                  <c:v>40</c:v>
                </c:pt>
                <c:pt idx="8">
                  <c:v>37</c:v>
                </c:pt>
                <c:pt idx="9">
                  <c:v>60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2012-2013</c:v>
                </c:pt>
              </c:strCache>
            </c:strRef>
          </c:tx>
          <c:cat>
            <c:strRef>
              <c:f>'Лист1'!$A$2:$A$11</c:f>
              <c:strCache>
                <c:ptCount val="1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</c:strCache>
            </c:strRef>
          </c:cat>
          <c:val>
            <c:numRef>
              <c:f>'Лист1'!$D$2:$D$11</c:f>
              <c:numCache>
                <c:formatCode>General</c:formatCode>
                <c:ptCount val="10"/>
                <c:pt idx="0">
                  <c:v>90</c:v>
                </c:pt>
                <c:pt idx="1">
                  <c:v>100</c:v>
                </c:pt>
                <c:pt idx="2">
                  <c:v>85</c:v>
                </c:pt>
                <c:pt idx="3">
                  <c:v>87</c:v>
                </c:pt>
                <c:pt idx="4">
                  <c:v>65</c:v>
                </c:pt>
                <c:pt idx="5">
                  <c:v>83</c:v>
                </c:pt>
                <c:pt idx="6">
                  <c:v>79</c:v>
                </c:pt>
                <c:pt idx="7">
                  <c:v>62</c:v>
                </c:pt>
                <c:pt idx="8">
                  <c:v>77</c:v>
                </c:pt>
                <c:pt idx="9">
                  <c:v>71</c:v>
                </c:pt>
              </c:numCache>
            </c:numRef>
          </c:val>
        </c:ser>
        <c:shape val="box"/>
        <c:axId val="85052800"/>
        <c:axId val="85062784"/>
        <c:axId val="0"/>
      </c:bar3DChart>
      <c:catAx>
        <c:axId val="85052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5062784"/>
        <c:crosses val="autoZero"/>
        <c:auto val="1"/>
        <c:lblAlgn val="ctr"/>
        <c:lblOffset val="100"/>
      </c:catAx>
      <c:valAx>
        <c:axId val="85062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05280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2328984518961495"/>
          <c:y val="2.7967184272928939E-2"/>
          <c:w val="0.4912238815109195"/>
          <c:h val="6.0143999082077564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5E7E-1070-42F8-B209-F9D22C350822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7DAB5-C801-4595-9B16-67732EA64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7DAB5-C801-4595-9B16-67732EA647DF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25922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Теоретические,практические,и методические аспекты выполнения заданий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573016"/>
            <a:ext cx="6696744" cy="2808312"/>
          </a:xfrm>
        </p:spPr>
        <p:txBody>
          <a:bodyPr>
            <a:normAutofit fontScale="92500" lnSpcReduction="10000"/>
          </a:bodyPr>
          <a:lstStyle/>
          <a:p>
            <a:r>
              <a:rPr lang="ru-RU" sz="4300" dirty="0" smtClean="0">
                <a:solidFill>
                  <a:schemeClr val="accent4">
                    <a:lumMod val="75000"/>
                  </a:schemeClr>
                </a:solidFill>
              </a:rPr>
              <a:t>Базового уровня В1-В10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000" dirty="0" smtClean="0">
                <a:solidFill>
                  <a:schemeClr val="tx1"/>
                </a:solidFill>
              </a:rPr>
              <a:t>Турчанинова С.А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355160" cy="1714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В8. Задание на геометрический смысл производной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Характеристика.  </a:t>
            </a:r>
            <a:r>
              <a:rPr lang="ru-RU" dirty="0" smtClean="0"/>
              <a:t>Ставшая традиционной для  ЕГЭ по математике задача на вычисление производной по данным приводимого в условии рисунка, предоставляющего собой изображенные на клетчатой бумаге график функции и касательную к нему. Иногда на рисунке может быть изображен только график функции, а касательная задана описанием, изображен только график производной или первообразной</a:t>
            </a:r>
            <a:r>
              <a:rPr lang="ru-RU" dirty="0" smtClean="0"/>
              <a:t>, функция </a:t>
            </a:r>
            <a:r>
              <a:rPr lang="ru-RU" dirty="0" smtClean="0"/>
              <a:t>задана аналитически. Методы решения   основываются на геометрическом смысле производной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Комментарий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Решение задачи состоит в вычислении углового коэффициента  касательной, т.е тангенса угла, который она образует с положительным направление оси абсцисс. Для этого достаточно найти отрезок касательной с концами в вершинах клеток и, считая его гипотенузой прямоугольного треугольника, найти отношение катетов. « Подводный камень»: если угол тупой , то его тангенс отрицателен, поэтому не  забудьте написать в ответе знак минус. Также используется свойство монотонности функции, условие минимума, максимума.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355160" cy="6606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В9. Стереометрическая задача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1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 : </a:t>
            </a:r>
            <a:r>
              <a:rPr lang="ru-RU" sz="2000" dirty="0" smtClean="0"/>
              <a:t>Несложное задание по стереометрии на применение основных формул, связанных с вычислением площади поверхности пирамиды, </a:t>
            </a:r>
            <a:r>
              <a:rPr lang="ru-RU" sz="2000" dirty="0" smtClean="0"/>
              <a:t>призмы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smtClean="0"/>
              <a:t>В</a:t>
            </a:r>
            <a:r>
              <a:rPr lang="ru-RU" sz="2000" dirty="0" smtClean="0"/>
              <a:t>ычисление </a:t>
            </a:r>
            <a:r>
              <a:rPr lang="ru-RU" sz="2000" dirty="0" smtClean="0"/>
              <a:t>угла между диагоналями призмы</a:t>
            </a:r>
            <a:r>
              <a:rPr lang="ru-RU" sz="2000" dirty="0" smtClean="0"/>
              <a:t>, вычисление </a:t>
            </a:r>
            <a:r>
              <a:rPr lang="ru-RU" sz="2000" dirty="0" smtClean="0"/>
              <a:t>длины диагонали параллелепипеда.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356992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Комментарий: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Для решения задачи достаточно знать формулы площадей поверхности  пирамиды, </a:t>
            </a:r>
            <a:r>
              <a:rPr lang="ru-RU" sz="2000" dirty="0" smtClean="0"/>
              <a:t>призмы, </a:t>
            </a:r>
            <a:r>
              <a:rPr lang="ru-RU" sz="2000" dirty="0" smtClean="0"/>
              <a:t>понятие угла между прямыми в пространстве, угла между прямой и плоскостью, угла между плоскостями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55160" cy="6606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В10</a:t>
            </a:r>
            <a:r>
              <a:rPr lang="ru-RU" sz="2800" dirty="0" smtClean="0">
                <a:solidFill>
                  <a:srgbClr val="FF0000"/>
                </a:solidFill>
              </a:rPr>
              <a:t>.  </a:t>
            </a:r>
            <a:r>
              <a:rPr lang="ru-RU" sz="2800" dirty="0" smtClean="0">
                <a:solidFill>
                  <a:srgbClr val="FF0000"/>
                </a:solidFill>
              </a:rPr>
              <a:t>Элементы комбинаторики, статистики и теории вероятностей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7416824" cy="129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Характеристика: </a:t>
            </a:r>
            <a:r>
              <a:rPr lang="ru-RU" sz="2400" dirty="0" smtClean="0"/>
              <a:t>Задание </a:t>
            </a:r>
            <a:r>
              <a:rPr lang="ru-RU" sz="2400" dirty="0" smtClean="0"/>
              <a:t>на вычисление вероятности </a:t>
            </a:r>
            <a:r>
              <a:rPr lang="ru-RU" sz="2400" dirty="0" smtClean="0"/>
              <a:t>события, события противоположного </a:t>
            </a:r>
            <a:r>
              <a:rPr lang="ru-RU" sz="2400" dirty="0" smtClean="0"/>
              <a:t>данному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714620"/>
            <a:ext cx="67687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Комментарий: </a:t>
            </a:r>
            <a:r>
              <a:rPr lang="ru-RU" sz="2400" dirty="0" smtClean="0"/>
              <a:t>Для решения задач необходимо знать понятия –поочередный и одновременный выбор, формулы вычисления вероятности события, вероятности противоположного события, сложения и умножения вероятностей, формулы числа сочетаний и перестановок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8640"/>
          <a:ext cx="8640960" cy="1233234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Сравнительный анализ выполнения заданий базового уровня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1 –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10 (%) </a:t>
                      </a:r>
                      <a:endParaRPr lang="ru-RU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2010-2011,2011-2012,2012-2013 уч.год.</a:t>
                      </a:r>
                      <a:endParaRPr lang="ru-RU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1628800"/>
          <a:ext cx="810039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698477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 варьирования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Анализируя ошибки учащихся, допущенные при проведении ЕГЭ</a:t>
            </a:r>
            <a:r>
              <a:rPr lang="en-US" sz="2400" dirty="0" smtClean="0"/>
              <a:t> </a:t>
            </a:r>
            <a:r>
              <a:rPr lang="ru-RU" sz="2400" dirty="0" smtClean="0"/>
              <a:t>20</a:t>
            </a:r>
            <a:r>
              <a:rPr lang="en-US" sz="2400" dirty="0" smtClean="0"/>
              <a:t>10-</a:t>
            </a:r>
            <a:r>
              <a:rPr lang="ru-RU" sz="2400" dirty="0" smtClean="0"/>
              <a:t>11,</a:t>
            </a:r>
            <a:r>
              <a:rPr lang="en-US" sz="2400" dirty="0" smtClean="0"/>
              <a:t>2011-</a:t>
            </a:r>
            <a:r>
              <a:rPr lang="ru-RU" sz="2400" dirty="0" smtClean="0"/>
              <a:t>2012,</a:t>
            </a:r>
            <a:r>
              <a:rPr lang="en-US" sz="2400" dirty="0" smtClean="0"/>
              <a:t>2012-</a:t>
            </a:r>
            <a:r>
              <a:rPr lang="ru-RU" sz="2400" dirty="0" smtClean="0"/>
              <a:t>2013 </a:t>
            </a:r>
            <a:r>
              <a:rPr lang="ru-RU" sz="2400" dirty="0" smtClean="0"/>
              <a:t>учебного года </a:t>
            </a:r>
            <a:r>
              <a:rPr lang="ru-RU" sz="2400" dirty="0" smtClean="0"/>
              <a:t>отмечаем, что наибольшие затруднения в базовой части В1-В10 вызвали задания </a:t>
            </a:r>
            <a:r>
              <a:rPr lang="ru-RU" sz="2400" dirty="0" smtClean="0"/>
              <a:t>В8 (</a:t>
            </a:r>
            <a:r>
              <a:rPr lang="ru-RU" sz="2400" dirty="0" smtClean="0"/>
              <a:t>геометрический смысл производной),</a:t>
            </a:r>
            <a:r>
              <a:rPr lang="ru-RU" sz="2400" dirty="0" smtClean="0"/>
              <a:t>В9 (</a:t>
            </a:r>
            <a:r>
              <a:rPr lang="ru-RU" sz="2400" dirty="0" smtClean="0"/>
              <a:t>стереометрическая задача),</a:t>
            </a:r>
            <a:r>
              <a:rPr lang="ru-RU" sz="2400" dirty="0" smtClean="0"/>
              <a:t>В10 (теория </a:t>
            </a:r>
            <a:r>
              <a:rPr lang="ru-RU" sz="2400" dirty="0" smtClean="0"/>
              <a:t>вероятности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5" name="Рисунок 4" descr="Mathematical_foundations_of_algebra_and_geometry_cour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077072"/>
            <a:ext cx="3356397" cy="2284606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77768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задач является одним из наиболее эффективных средств, реализующих цель образования (формирование инициативной, творческой личности), так как только при решении задач используются все три этапа применения математики: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этап формализации знаний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этап решения задачи внутри построенной математической модели,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этап интерпретации полученного решения задачи.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79512" y="0"/>
            <a:ext cx="79208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Эффективным методом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систематизации и обобщения знаний учащихся при подготовке к ЕГЭ является методика варьирования задач, которую я использую в своей деятельности для закрепления базового уровня заданий. Обоснование необходимости варьирования учебного материала в процессе обучения представлено во многих работах по педагогической психологии(Д.Н. Богоявленский, Н.А.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Мечинская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З.И.Калмыкова,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И.С.Якиманская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Свой вклад в разработку теории варьирования задач внесли педагоги-исследователи: С.Г.Губа, В.С.Георгиев, П.М. Эрдниев, Е.С. Канин и др.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645024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Метод варьирования задач – это способ конструирования из одной задачи (назовем ее базовой) цепочки взаимосвязанных задач.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79512" y="-242246"/>
            <a:ext cx="799288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варьирования задач опирается на психологическое обоснование важности операции “преобразования” в организации  учебного материала и в организации учебной деятельности для формирования осознанных и прочных знаний школьников.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развития математических способностей, для формирования осознанных и прочных знаний школьников следует подбирать задачи, допускающие развитие своего содержания.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значально выбираем или конструируем базовую (основную) задачу по теме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Базовая задача по теме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задача по выбранной теме с несложными математическими зависимостями, за данными явно, знание решения которой необходимо для решения других задач по теме.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79512" y="91951"/>
            <a:ext cx="78488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Сконструировав базовую задачу по теме, в которой математические зависимости заданы явно, меняем хотя бы одну зависимость и получаем новую задачу. При совместном рассмотрении этих задач ученик опускает все звенья решения новой задачи, сходные с базовой задачей. Решение второй задачи, ее повторный анализ осуществляются через соотнесение с решением и условием базовой задачи. 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 совершается не постепенно, а сразу;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 отмечаются и различия в условиях задач. Таким путем происходит выделение общего в задачах, что позволяет учащимся сразу переходить на новый этап решения второй задачи. 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724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варьирования задач – это способ организации усвоения учащимися приемов решения задач, обеспечивающий преобразующую деятельность учащихся на базе развития задачного материала.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приемы варьирования задач: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Меняются сюжет задачи и (или) числовые значения величин задачи.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Меняются математические зависимости между величинами, заданными в условии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Добавляются данные в условие задачи при том же требовании задачи.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Меняется (добавляется) требование задачи при том же условии задачи.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Составляются обратные задачи.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Составляются задачи с недостающими (избыточными) данными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Конструируются исследовательские задачи.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Опираясь на разработанные уровни осознанности знаний в педагогике (М.Н.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В.В.Краевский), психологический подход к показателям качества знаний (умение осуществлять переходы между предметным, знаковым и модельно-образным планом содержания знаний), также учитывая важность операции “преобразования” для формирования осознанных знаний, разработаны уровни осознанности знаний при решении задач.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763284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Описание заданий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В1-В10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сов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868586"/>
            <a:ext cx="4441676" cy="4375051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74168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уровень осознанности характеризуется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педагогике умением воспроизвести знания по образцу, т.е. в стандартной ситуации.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уровень осознанности характеризуется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педагогике умением проводить операцию сравнения, противопоставления, обобщения;  умением интерпретировать и доказывать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789040"/>
            <a:ext cx="3096344" cy="221167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-95546"/>
            <a:ext cx="81724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Третий уровень осознанности характеризуется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педагогике наличием умений первых двух уровней, а задачи данного уровня осознанности должны содержать преобразование и включение новых знаний в уже имеющиеся структуры. ошибки в интерпретации математической модели задачи. При таком подходе проводятся не только анализ и синтез каждой сконструированной задачи, но что особенно важно, проводится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через синтез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целой цепочки взаимосвязанных задач, что способствует формированию целостного знания в теме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Решая сконструированную исследовательскую задачу, формируем у учащихся умения формулировать гипотезы, обосновывать справедливость этих гипотез или опровергать их, делать правильные выводы. Таким образом, закладываются знания высокого уровня осознанности.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Задачный материал в каждой цепочке задач удовлетворяет разработанным уровням осознанности знаний, способствует созданию в сознании учащихся правильного взаимоотношения между содержанием задач и их внешним выражением (предметным, знаковым, модельно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образным). Основным объектом изучения на уроках является структура задач. Формирование осознанных и прочных знаний при решении задач происходит в процессе преобразующей учебной познавательной деятельности в ходе конструирования прямо на уроке цепочек взаимосвязанных задач с помощью метода варьирования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 варьирования задач рекомендуется использовать  и при конструировании, а так же при решении задач по другим темам курса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математики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baseline="0" dirty="0" smtClean="0">
                <a:latin typeface="Times New Roman" pitchFamily="18" charset="0"/>
                <a:cs typeface="Times New Roman" pitchFamily="18" charset="0"/>
              </a:rPr>
              <a:t>Рассмотрим метод варьирования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примерах задания В8, которые вызвали наибольшее затруднение на ЕГЭ. Приведем примеры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5040560" cy="66068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Типы заданий в8.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908720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Дан график функции 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ru-RU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 рисунке изображен график функции                    , определенной на интервале (-9; 8) . Определите количество целых точек, в которых производная функции 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положительна.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Рисунок 30" descr="y=f(x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84784"/>
            <a:ext cx="115212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MA.E10.B8.80_dop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8028384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26064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рисунке изображен график 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y= f(x).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определенной на интервале (-9; 8) . Найдите количество точек,  в которых касательная к графику функции параллельна прямой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y=10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MA.E10.B8.82_dop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76328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На рисунке изображен график 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y= 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определенной на интервале (-5;5)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Определите количество целых точек, в которых производная функции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отрицательна.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A.E10.B8.104_dop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77048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На рисунке изображен график  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y= 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определенной на интервале (-2;12). Найдите сумму точек экстремума 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task-3/ps/task-3.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75608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5.На рисунке изображён график функции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y= 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касательная к нему в точке с абсциссой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Найдите значение производной 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точке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task-14/ps/task-14.2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8407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</a:rPr>
              <a:t>Дан график производной функции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ru-RU" sz="2400" dirty="0" smtClean="0">
                <a:solidFill>
                  <a:srgbClr val="FF0000"/>
                </a:solidFill>
              </a:rPr>
              <a:t>).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рисунке изображен график производной функции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y= f(x)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определенной на интервале (-9;8).В какой точке отрезка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-8;-4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принимает наименьшее значение.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A.E10.B8.84_dop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76328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 рисунке изображен график производной функции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определенной на интервале (-6;6). Найдите точку экстремума функции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интервале  (-4;5).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MA.E10.B8.98_dop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7704856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9208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На рисунке изображен график производной 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определенной на интервале(-6;6). Найдите количество точек, в которых касательная к графику функции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параллельна прямой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или совпадает с ней.</a:t>
            </a:r>
          </a:p>
          <a:p>
            <a:r>
              <a:rPr lang="ru-RU" dirty="0" smtClean="0"/>
              <a:t>                          </a:t>
            </a:r>
            <a:endParaRPr lang="ru-RU" dirty="0"/>
          </a:p>
        </p:txBody>
      </p:sp>
      <p:pic>
        <p:nvPicPr>
          <p:cNvPr id="3" name="Рисунок 2" descr="y=-3x-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MA.E10.B8.100_dop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55160" cy="66068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В1. </a:t>
            </a:r>
            <a:r>
              <a:rPr lang="ru-RU" sz="4000" dirty="0" smtClean="0">
                <a:solidFill>
                  <a:srgbClr val="FF0000"/>
                </a:solidFill>
              </a:rPr>
              <a:t>Задание на вычисление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Характеристика: </a:t>
            </a:r>
            <a:r>
              <a:rPr lang="ru-RU" sz="2800" dirty="0" smtClean="0"/>
              <a:t>Задание , моделирующие реальную или близкую к реальной ситуации. Для решения задач достаточно уметь выполнять арифметические действия, делать прикидку и оценку, знать , что процент – это одна сотая часть числа.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4149081"/>
            <a:ext cx="7920880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Комментарий: </a:t>
            </a:r>
            <a:r>
              <a:rPr lang="ru-RU" sz="2800" dirty="0" smtClean="0"/>
              <a:t>Для успешного решения задач достаточно умения выполнять арифметические действия с целыми числами и дробями, вычислять проценты , читать и понимать условие задачи.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51520" y="162466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рисунке изображен график производной функции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, определенной на интервале(-6;6). Найдите промежутки возрастания функции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. В ответе укажите сумму целых точек, входящих в эти промежутки.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A.E10.B8.110_dop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763284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9512" y="337757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рисунке изображен график производной функции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определенной на интервале (-4;16). Найдите количество точек максимума функции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отрезке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;13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ask-5/ps/task-5.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784887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186757"/>
            <a:ext cx="78488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рисунке изображен график производной функции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определенной на интервале (-16;2). Найдите промежутки возрастания функции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В ответе укажите длину наибольшего из них.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task-7/ps/task-7.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770485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FF0000"/>
                </a:solidFill>
              </a:rPr>
              <a:t>Дан график </a:t>
            </a:r>
            <a:r>
              <a:rPr lang="en-US" sz="2200" dirty="0" smtClean="0">
                <a:solidFill>
                  <a:srgbClr val="FF0000"/>
                </a:solidFill>
              </a:rPr>
              <a:t>y</a:t>
            </a:r>
            <a:r>
              <a:rPr lang="ru-RU" sz="2200" dirty="0" smtClean="0">
                <a:solidFill>
                  <a:srgbClr val="FF0000"/>
                </a:solidFill>
              </a:rPr>
              <a:t>=</a:t>
            </a:r>
            <a:r>
              <a:rPr lang="en-US" sz="2200" dirty="0" smtClean="0">
                <a:solidFill>
                  <a:srgbClr val="FF0000"/>
                </a:solidFill>
              </a:rPr>
              <a:t> F(x)</a:t>
            </a:r>
            <a:r>
              <a:rPr lang="ru-RU" sz="2200" dirty="0" smtClean="0">
                <a:solidFill>
                  <a:srgbClr val="FF0000"/>
                </a:solidFill>
              </a:rPr>
              <a:t> одной из первообразных некоторой функции </a:t>
            </a:r>
            <a:r>
              <a:rPr lang="en-US" sz="2200" dirty="0" smtClean="0">
                <a:solidFill>
                  <a:srgbClr val="FF0000"/>
                </a:solidFill>
              </a:rPr>
              <a:t>f</a:t>
            </a:r>
            <a:r>
              <a:rPr lang="ru-RU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smtClean="0">
                <a:solidFill>
                  <a:srgbClr val="FF0000"/>
                </a:solidFill>
              </a:rPr>
              <a:t>x</a:t>
            </a:r>
            <a:r>
              <a:rPr lang="ru-RU" sz="2200" dirty="0" smtClean="0">
                <a:solidFill>
                  <a:srgbClr val="FF0000"/>
                </a:solidFill>
              </a:rPr>
              <a:t>).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9"/>
            <a:ext cx="7095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рисунке изображён график функции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первообразных некоторой функции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определённой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интервале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(−3;5).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Пользуясь рисунком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количество решений уравнения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)=0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отрезке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[−2;4].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et_f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01733"/>
            <a:ext cx="7560840" cy="4517439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32656"/>
            <a:ext cx="7776864" cy="216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</a:rPr>
              <a:t>Дан аналитический вид функции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/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1.Прямая                          параллельна касательной к графику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Найдите абсциссу точки касания.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Прямая                       является касательной к графику функции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. Найдите абсциссу точки касания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y~=~7x-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122413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y~=~x^2+6x-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16561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y~=~-2x+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72816"/>
            <a:ext cx="1080119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y~=~x^3-3x^2+x+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060848"/>
            <a:ext cx="18002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41286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20405" cy="68580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6864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В2. Задание на чтение графика функции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7344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Характеристика: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Задание, моделирующее реальную или близкую к реальной ситуацию. График характеризует изменения в зависимости  от времени некоторой величины ( температуры, стоимости акций и </a:t>
            </a:r>
            <a:r>
              <a:rPr lang="ru-RU" sz="2200" dirty="0" err="1" smtClean="0"/>
              <a:t>т.д</a:t>
            </a:r>
            <a:r>
              <a:rPr lang="ru-RU" sz="2200" dirty="0" smtClean="0"/>
              <a:t> ).  Как правило , в задании  требуется найти наибольшее ( наименьшее) значение этой величины, разность между наибольшим и наименьшим значением( возможно , за определенный период времени),  время , когда величина достигает данного значения. </a:t>
            </a:r>
          </a:p>
          <a:p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74888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Комментарий: </a:t>
            </a:r>
            <a:r>
              <a:rPr lang="ru-RU" sz="2400" dirty="0" smtClean="0"/>
              <a:t>Простейшее задание на считывание информации , предоставленной в виде графиков.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55160" cy="6606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В3.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Вычисление площади плоской фигуры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41490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980728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dirty="0" smtClean="0"/>
              <a:t>.</a:t>
            </a:r>
            <a:r>
              <a:rPr lang="ru-RU" sz="2000" dirty="0" smtClean="0"/>
              <a:t> Задание на вычисление площади треугольника, четырехугольника, и его частей, в том числе под данным рисунком, представляющего собой изображение фигуры,  площадь которой требуется найти, на клетчатой бумаге   ( сетке) со стороной клетки 1.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636912"/>
            <a:ext cx="79208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Комментарий. </a:t>
            </a:r>
            <a:r>
              <a:rPr lang="ru-RU" sz="2000" dirty="0" smtClean="0"/>
              <a:t>Площадь искомой фигуры может быть найдена по известной формуле. Например, для треугольника или параллелограмма  во многих случаях достаточно провести мысленно высоту к одной из сторон.  Выбирать в качестве стороны и высоты нужно те, длины которых выражаются целым числом  делений сетки.  В некоторых случаях для вычисления недостающих элементов можно использовать теорему Пифагора</a:t>
            </a:r>
            <a:r>
              <a:rPr lang="ru-RU" sz="2000" dirty="0" smtClean="0"/>
              <a:t>, формулы </a:t>
            </a:r>
            <a:r>
              <a:rPr lang="ru-RU" sz="2000" dirty="0" smtClean="0"/>
              <a:t>площадей плоских фигур. Ряд задач можно решить , разбив фигуры на части, вычисление площадей которых не представляет труда, или заметив , что фигура сама является частью другой фигуры, а площадь последней можно найти почти сразу. С 2011 году в  экзамен  включены задачи , в которых фигура задана с помощью координат.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355160" cy="6606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В4. Задание на анализ практической ситуации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8478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</a:rPr>
              <a:t>Характеристика.  </a:t>
            </a:r>
            <a:r>
              <a:rPr lang="ru-RU" sz="2000" dirty="0" smtClean="0"/>
              <a:t>Несложная тестовая задача ( возможно, с табличными данными) на оптимальное </a:t>
            </a:r>
            <a:r>
              <a:rPr lang="ru-RU" sz="2000" dirty="0" smtClean="0"/>
              <a:t>решение, моделирующее  </a:t>
            </a:r>
            <a:r>
              <a:rPr lang="ru-RU" sz="2000" dirty="0" smtClean="0"/>
              <a:t>реальную или близко к реальной ситуацию.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600" dirty="0" smtClean="0">
                <a:solidFill>
                  <a:srgbClr val="FF0000"/>
                </a:solidFill>
              </a:rPr>
              <a:t>Комментарий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000" dirty="0" smtClean="0"/>
              <a:t>Что бы решить задачу , достаточно вычислить стоимость товара с транспортировкой ( стоимость поездки, прибыль и </a:t>
            </a:r>
            <a:r>
              <a:rPr lang="ru-RU" sz="2000" dirty="0" err="1" smtClean="0"/>
              <a:t>т.п</a:t>
            </a:r>
            <a:r>
              <a:rPr lang="ru-RU" sz="2000" dirty="0" smtClean="0"/>
              <a:t>) Для каждой их трёх указанных в условии фирм (поставщиков, провайдеров и </a:t>
            </a:r>
            <a:r>
              <a:rPr lang="ru-RU" sz="2000" dirty="0" err="1" smtClean="0"/>
              <a:t>т.п</a:t>
            </a:r>
            <a:r>
              <a:rPr lang="ru-RU" sz="2000" dirty="0" smtClean="0"/>
              <a:t>) И в ответе указать наименьшую ( или наибольшую) из них. Будьте аккуратны  при записи ответа, поскольку числа могут оказаться довольно большими , и неправильная запись одной разрядной единицы приведет к неправильному ответу.</a:t>
            </a:r>
            <a:endParaRPr lang="ru-RU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72808" cy="9537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В5. Уравнения.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784887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Характеристика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Несложное показательное , логарифмическое или иррациональное уравнение. </a:t>
            </a:r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Комментарий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Уравнение сводится в одно действие к линейному или квадратному ( в последнем случае в зависимости от условия в ответе нужно указать только один из корней – меньше или больше). Неправильные </a:t>
            </a:r>
            <a:r>
              <a:rPr lang="ru-RU" sz="2400" smtClean="0"/>
              <a:t>ответы </a:t>
            </a:r>
            <a:r>
              <a:rPr lang="ru-RU" sz="2400" smtClean="0"/>
              <a:t>связаны </a:t>
            </a:r>
            <a:r>
              <a:rPr lang="ru-RU" sz="2400" dirty="0" smtClean="0"/>
              <a:t>в основном с арифметическими ошибками или неуверенным владением понятием степени (особенно с отрицательным показателем).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7310046" cy="138240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В6. Задание на вычисление элементов прямоугольного треугольника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1490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72816"/>
            <a:ext cx="782151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Характеристика.  </a:t>
            </a:r>
            <a:r>
              <a:rPr lang="ru-RU" sz="2000" dirty="0" smtClean="0"/>
              <a:t>Задача на вычисление элементов прямоугольного треугольника , </a:t>
            </a:r>
            <a:r>
              <a:rPr lang="ru-RU" sz="2000" dirty="0" smtClean="0"/>
              <a:t>связана </a:t>
            </a:r>
            <a:r>
              <a:rPr lang="ru-RU" sz="2000" dirty="0" smtClean="0"/>
              <a:t>с нахождением тригонометрических функций острых углов прямоугольного треугольника , в том числе по готовому чертежу. </a:t>
            </a:r>
            <a:br>
              <a:rPr lang="ru-RU" sz="2000" dirty="0" smtClean="0"/>
            </a:b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Комментарий</a:t>
            </a:r>
            <a:r>
              <a:rPr lang="ru-RU" sz="2000" dirty="0" smtClean="0"/>
              <a:t>. </a:t>
            </a:r>
            <a:r>
              <a:rPr lang="ru-RU" sz="2000" dirty="0" smtClean="0"/>
              <a:t>Для решения задач достаточно знать </a:t>
            </a:r>
            <a:r>
              <a:rPr lang="ru-RU" sz="2000" dirty="0" smtClean="0"/>
              <a:t>определения </a:t>
            </a:r>
            <a:r>
              <a:rPr lang="ru-RU" sz="2000" dirty="0" smtClean="0"/>
              <a:t>синуса , косинуса и тангенса  остророго угла прямоугольного треугольника, основное тригонометрическое тождество и теорема Пифагора.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35516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В7.   Задача на вычисление.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36712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Характеристика</a:t>
            </a:r>
            <a:r>
              <a:rPr lang="ru-RU" sz="2800" dirty="0" smtClean="0">
                <a:solidFill>
                  <a:srgbClr val="FF0000"/>
                </a:solidFill>
              </a:rPr>
              <a:t>.  </a:t>
            </a:r>
            <a:r>
              <a:rPr lang="ru-RU" sz="2000" dirty="0" smtClean="0"/>
              <a:t>Задача на вычисление значения числового , буквенного, тригонометрического выражения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Комментарий. </a:t>
            </a:r>
            <a:r>
              <a:rPr lang="ru-RU" sz="2000" dirty="0" smtClean="0"/>
              <a:t>Для решения задачи достаточно уметь выполнять действия с числами, знать определения и простейшие свойства степеней, корней, логарифмов, знать основное тригонометрическое тождество, уметь определять знак тригонометрической функции по координатным четвертям. </a:t>
            </a:r>
          </a:p>
          <a:p>
            <a:r>
              <a:rPr lang="ru-RU" sz="2000" dirty="0" smtClean="0"/>
              <a:t> </a:t>
            </a:r>
            <a:endParaRPr lang="ru-RU" sz="2000" dirty="0" smtClean="0"/>
          </a:p>
        </p:txBody>
      </p:sp>
      <p:pic>
        <p:nvPicPr>
          <p:cNvPr id="4" name="Рисунок 3" descr="matematika-rebu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025685"/>
            <a:ext cx="3600400" cy="283231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1654</Words>
  <Application>Microsoft Office PowerPoint</Application>
  <PresentationFormat>Экран (4:3)</PresentationFormat>
  <Paragraphs>109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Изящная</vt:lpstr>
      <vt:lpstr>Теоретические,практические,и методические аспекты выполнения заданий</vt:lpstr>
      <vt:lpstr>Слайд 2</vt:lpstr>
      <vt:lpstr>В1. Задание на вычисление</vt:lpstr>
      <vt:lpstr>В2. Задание на чтение графика функции</vt:lpstr>
      <vt:lpstr>В3.  Вычисление площади плоской фигуры </vt:lpstr>
      <vt:lpstr>В4. Задание на анализ практической ситуации</vt:lpstr>
      <vt:lpstr>В5. Уравнения.  </vt:lpstr>
      <vt:lpstr>В6. Задание на вычисление элементов прямоугольного треугольника</vt:lpstr>
      <vt:lpstr>В7.   Задача на вычисление.  </vt:lpstr>
      <vt:lpstr>В8. Задание на геометрический смысл производной </vt:lpstr>
      <vt:lpstr>В9. Стереометрическая задача</vt:lpstr>
      <vt:lpstr>В10.  Элементы комбинаторики, статистики и теории вероятностей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Типы заданий в8.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Теоретические,практические,и методические аспекты выполнения заданий</dc:title>
  <dc:creator>admin</dc:creator>
  <cp:lastModifiedBy>admin</cp:lastModifiedBy>
  <cp:revision>81</cp:revision>
  <dcterms:created xsi:type="dcterms:W3CDTF">2014-02-16T16:58:27Z</dcterms:created>
  <dcterms:modified xsi:type="dcterms:W3CDTF">2014-02-19T16:28:04Z</dcterms:modified>
</cp:coreProperties>
</file>