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9" r:id="rId4"/>
    <p:sldId id="274" r:id="rId5"/>
    <p:sldId id="263" r:id="rId6"/>
    <p:sldId id="261" r:id="rId7"/>
    <p:sldId id="262" r:id="rId8"/>
    <p:sldId id="257" r:id="rId9"/>
    <p:sldId id="265" r:id="rId10"/>
    <p:sldId id="260" r:id="rId11"/>
    <p:sldId id="264" r:id="rId12"/>
    <p:sldId id="267" r:id="rId13"/>
    <p:sldId id="266" r:id="rId14"/>
    <p:sldId id="268" r:id="rId15"/>
    <p:sldId id="269" r:id="rId16"/>
    <p:sldId id="271" r:id="rId17"/>
    <p:sldId id="270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79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.org.ua/img/int_map.gi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stars.org.ua/img/int_map.gif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astrogalaxy.ru/foto002/voznichiy.gi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img0.liveinternet.ru/images/attach/c/2/64/558/64558885_1285589671_orion_zaytc.gi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hyperlink" Target="http://www.astrogalaxy.ru/foto002/big_small_pes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zateevo.ru/userfiles/image/Zveri_Dikie/Zhiraf/giraffe194.jpg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ic.tsu.ru/news/files/Gagarin_75/Gagarin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img0.liveinternet.ru/images/attach/c/2/64/558/64558885_1285589671_orion_zaytc.gi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hyperlink" Target="http://www.astrogalaxy.ru/foto002/big_small_pes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stars.org.ua/img/int_map.gif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93504"/>
          </a:xfrm>
        </p:spPr>
        <p:txBody>
          <a:bodyPr/>
          <a:lstStyle/>
          <a:p>
            <a:pPr algn="ctr"/>
            <a:r>
              <a:rPr lang="ru-RU" dirty="0" smtClean="0"/>
              <a:t> «</a:t>
            </a:r>
            <a:r>
              <a:rPr lang="ru-RU" dirty="0" smtClean="0"/>
              <a:t>Действия с десятичными дробями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5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581128"/>
            <a:ext cx="4752200" cy="17281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Рогачева Элеонора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математики МБОУСОШ №12 г. Североморск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Мурманская область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71570"/>
          </a:xfrm>
        </p:spPr>
        <p:txBody>
          <a:bodyPr/>
          <a:lstStyle/>
          <a:p>
            <a:pPr algn="ctr"/>
            <a:r>
              <a:rPr lang="ru-RU" sz="4400" dirty="0" smtClean="0"/>
              <a:t>Задача </a:t>
            </a:r>
            <a:br>
              <a:rPr lang="ru-RU" sz="4400" dirty="0" smtClean="0"/>
            </a:br>
            <a:r>
              <a:rPr lang="ru-RU" sz="3200" dirty="0" smtClean="0"/>
              <a:t>( расчёт  расстояния  и  времени  полёта )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00174"/>
            <a:ext cx="8858280" cy="48577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entury" pitchFamily="18" charset="0"/>
              </a:rPr>
              <a:t>Расстояние  </a:t>
            </a:r>
          </a:p>
          <a:p>
            <a:r>
              <a:rPr lang="ru-RU" sz="2800" dirty="0" smtClean="0">
                <a:latin typeface="Century" pitchFamily="18" charset="0"/>
              </a:rPr>
              <a:t>от  Земли  до  Большой  Медведицы  –  104,3  св.г. , </a:t>
            </a:r>
          </a:p>
          <a:p>
            <a:r>
              <a:rPr lang="ru-RU" sz="2800" dirty="0" smtClean="0">
                <a:latin typeface="Century" pitchFamily="18" charset="0"/>
              </a:rPr>
              <a:t>от  Большой  Медведицы  до  Малой –  367,7  св.г. , </a:t>
            </a:r>
          </a:p>
          <a:p>
            <a:r>
              <a:rPr lang="ru-RU" sz="2800" dirty="0" smtClean="0">
                <a:latin typeface="Century" pitchFamily="18" charset="0"/>
              </a:rPr>
              <a:t>от  Малой  Медведицы  до </a:t>
            </a:r>
            <a:r>
              <a:rPr lang="ru-RU" sz="2800" dirty="0" err="1" smtClean="0">
                <a:latin typeface="Century" pitchFamily="18" charset="0"/>
              </a:rPr>
              <a:t>созв.Орион</a:t>
            </a:r>
            <a:r>
              <a:rPr lang="ru-RU" sz="2800" dirty="0" smtClean="0">
                <a:latin typeface="Century" pitchFamily="18" charset="0"/>
              </a:rPr>
              <a:t> – 744,2  св.г</a:t>
            </a:r>
            <a:r>
              <a:rPr lang="ru-RU" sz="2800" i="1" dirty="0" smtClean="0"/>
              <a:t>.</a:t>
            </a:r>
          </a:p>
          <a:p>
            <a:endParaRPr lang="ru-RU" sz="2800" i="1" dirty="0" smtClean="0"/>
          </a:p>
          <a:p>
            <a:r>
              <a:rPr lang="ru-RU" sz="2800" b="1" u="sng" dirty="0" smtClean="0"/>
              <a:t>НАЙТИ</a:t>
            </a:r>
            <a:r>
              <a:rPr lang="ru-RU" sz="2800" b="1" dirty="0" smtClean="0"/>
              <a:t> : </a:t>
            </a:r>
          </a:p>
          <a:p>
            <a:r>
              <a:rPr lang="ru-RU" sz="2800" b="1" dirty="0" smtClean="0"/>
              <a:t> 1) </a:t>
            </a:r>
            <a:r>
              <a:rPr lang="ru-RU" sz="2800" dirty="0" smtClean="0"/>
              <a:t>расстояние  от  Земли  до  созвездия   Орион.</a:t>
            </a:r>
            <a:r>
              <a:rPr lang="ru-RU" sz="2800" i="1" dirty="0" smtClean="0"/>
              <a:t> </a:t>
            </a:r>
          </a:p>
          <a:p>
            <a:r>
              <a:rPr lang="ru-RU" sz="2800" b="1" dirty="0" smtClean="0"/>
              <a:t>2) р</a:t>
            </a:r>
            <a:r>
              <a:rPr lang="ru-RU" sz="2800" dirty="0" smtClean="0"/>
              <a:t>ассчитать  время  полёта , если  известно , что  скорость  нашего  корабля   </a:t>
            </a:r>
            <a:r>
              <a:rPr lang="ru-RU" sz="2800" dirty="0" smtClean="0">
                <a:latin typeface="Century" pitchFamily="18" charset="0"/>
                <a:cs typeface="Arial" pitchFamily="34" charset="0"/>
              </a:rPr>
              <a:t>60,81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cs typeface="Arial" pitchFamily="34" charset="0"/>
              </a:rPr>
              <a:t>св.лет ∕ мин.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/>
              <a:t>   </a:t>
            </a:r>
          </a:p>
          <a:p>
            <a:endParaRPr lang="ru-RU" sz="2800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285884"/>
          </a:xfrm>
        </p:spPr>
        <p:txBody>
          <a:bodyPr/>
          <a:lstStyle/>
          <a:p>
            <a:pPr algn="ctr"/>
            <a:r>
              <a:rPr lang="ru-RU" sz="4800" dirty="0" smtClean="0"/>
              <a:t>Созвездия </a:t>
            </a:r>
            <a:br>
              <a:rPr lang="ru-RU" sz="4800" dirty="0" smtClean="0"/>
            </a:br>
            <a:r>
              <a:rPr lang="ru-RU" sz="4800" dirty="0" smtClean="0"/>
              <a:t>Большой и Малой медведиц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57364"/>
            <a:ext cx="8256490" cy="478634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r>
              <a:rPr lang="ru-RU" sz="7400" dirty="0" smtClean="0"/>
              <a:t>У Большого Ковша</a:t>
            </a:r>
            <a:br>
              <a:rPr lang="ru-RU" sz="7400" dirty="0" smtClean="0"/>
            </a:br>
            <a:r>
              <a:rPr lang="ru-RU" sz="7400" dirty="0" smtClean="0"/>
              <a:t> Больно ручка хороша!</a:t>
            </a:r>
            <a:br>
              <a:rPr lang="ru-RU" sz="7400" dirty="0" smtClean="0"/>
            </a:br>
            <a:r>
              <a:rPr lang="ru-RU" sz="7400" dirty="0" smtClean="0"/>
              <a:t> Три звезды - и все подряд,</a:t>
            </a:r>
            <a:br>
              <a:rPr lang="ru-RU" sz="7400" dirty="0" smtClean="0"/>
            </a:br>
            <a:r>
              <a:rPr lang="ru-RU" sz="7400" dirty="0" smtClean="0"/>
              <a:t> Как алмазные, горят!</a:t>
            </a:r>
            <a:br>
              <a:rPr lang="ru-RU" sz="7400" dirty="0" smtClean="0"/>
            </a:br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dirty="0" smtClean="0"/>
              <a:t> Среди звёзд, больших и ярких,</a:t>
            </a:r>
            <a:br>
              <a:rPr lang="ru-RU" sz="7400" dirty="0" smtClean="0"/>
            </a:br>
            <a:r>
              <a:rPr lang="ru-RU" sz="7400" dirty="0" smtClean="0"/>
              <a:t> Чуть видна ещё одна:</a:t>
            </a:r>
            <a:br>
              <a:rPr lang="ru-RU" sz="7400" dirty="0" smtClean="0"/>
            </a:br>
            <a:r>
              <a:rPr lang="ru-RU" sz="7400" dirty="0" smtClean="0"/>
              <a:t> В середине рукоятки</a:t>
            </a:r>
            <a:br>
              <a:rPr lang="ru-RU" sz="7400" dirty="0" smtClean="0"/>
            </a:br>
            <a:r>
              <a:rPr lang="ru-RU" sz="7400" dirty="0" smtClean="0"/>
              <a:t> </a:t>
            </a:r>
            <a:r>
              <a:rPr lang="ru-RU" sz="7400" dirty="0" err="1" smtClean="0"/>
              <a:t>Приютилася</a:t>
            </a:r>
            <a:r>
              <a:rPr lang="ru-RU" sz="7400" dirty="0" smtClean="0"/>
              <a:t>  она.</a:t>
            </a:r>
            <a:br>
              <a:rPr lang="ru-RU" sz="7400" dirty="0" smtClean="0"/>
            </a:br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dirty="0" smtClean="0"/>
              <a:t> Ты получше приглядись,</a:t>
            </a:r>
            <a:br>
              <a:rPr lang="ru-RU" sz="7400" dirty="0" smtClean="0"/>
            </a:br>
            <a:r>
              <a:rPr lang="ru-RU" sz="7400" dirty="0" smtClean="0"/>
              <a:t> Видишь,</a:t>
            </a:r>
            <a:br>
              <a:rPr lang="ru-RU" sz="7400" dirty="0" smtClean="0"/>
            </a:br>
            <a:r>
              <a:rPr lang="ru-RU" sz="7400" dirty="0" smtClean="0"/>
              <a:t> Две звезды слились?</a:t>
            </a:r>
            <a:br>
              <a:rPr lang="ru-RU" sz="7400" dirty="0" smtClean="0"/>
            </a:br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dirty="0" smtClean="0"/>
              <a:t> Та, которая крупнее,</a:t>
            </a:r>
            <a:br>
              <a:rPr lang="ru-RU" sz="7400" dirty="0" smtClean="0"/>
            </a:br>
            <a:r>
              <a:rPr lang="ru-RU" sz="7400" dirty="0" smtClean="0"/>
              <a:t> Называется Конём.</a:t>
            </a:r>
            <a:br>
              <a:rPr lang="ru-RU" sz="7400" dirty="0" smtClean="0"/>
            </a:br>
            <a:r>
              <a:rPr lang="ru-RU" sz="7400" dirty="0" smtClean="0"/>
              <a:t> А малышка рядом с нею -</a:t>
            </a:r>
            <a:br>
              <a:rPr lang="ru-RU" sz="7400" dirty="0" smtClean="0"/>
            </a:br>
            <a:r>
              <a:rPr lang="ru-RU" sz="7400" dirty="0" smtClean="0"/>
              <a:t> Всадник,</a:t>
            </a:r>
            <a:br>
              <a:rPr lang="ru-RU" sz="7400" dirty="0" smtClean="0"/>
            </a:br>
            <a:r>
              <a:rPr lang="ru-RU" sz="7400" dirty="0" smtClean="0"/>
              <a:t> Скачущий на нём.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sozmed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14488"/>
            <a:ext cx="47149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2071702"/>
          </a:xfrm>
        </p:spPr>
        <p:txBody>
          <a:bodyPr/>
          <a:lstStyle/>
          <a:p>
            <a:pPr algn="ctr"/>
            <a:r>
              <a:rPr lang="ru-RU" sz="3600" dirty="0" smtClean="0"/>
              <a:t>Решить  уравнения 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2400" dirty="0" smtClean="0"/>
              <a:t>Каждому  корню  уравнения  соответствует  буква 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Задание</a:t>
            </a:r>
            <a:r>
              <a:rPr lang="ru-RU" sz="3600" dirty="0" smtClean="0"/>
              <a:t> :  </a:t>
            </a:r>
            <a:r>
              <a:rPr lang="ru-RU" sz="3200" dirty="0" smtClean="0"/>
              <a:t>расшифровать  слово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00240"/>
            <a:ext cx="7772400" cy="4500594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6" y="1857364"/>
          <a:ext cx="8501130" cy="945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570"/>
                <a:gridCol w="944570"/>
                <a:gridCol w="944570"/>
                <a:gridCol w="944570"/>
                <a:gridCol w="944570"/>
                <a:gridCol w="944570"/>
                <a:gridCol w="944570"/>
                <a:gridCol w="944570"/>
                <a:gridCol w="944570"/>
              </a:tblGrid>
              <a:tr h="472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Ц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Times New Roman"/>
                        </a:rPr>
                        <a:t>ЛЬ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2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Calibri"/>
                          <a:ea typeface="Times New Roman"/>
                          <a:cs typeface="Times New Roman"/>
                        </a:rPr>
                        <a:t>3,27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Calibri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Calibri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Calibri"/>
                          <a:ea typeface="Times New Roman"/>
                          <a:cs typeface="Times New Roman"/>
                        </a:rPr>
                        <a:t>47,1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Calibri"/>
                          <a:ea typeface="Times New Roman"/>
                          <a:cs typeface="Times New Roman"/>
                        </a:rPr>
                        <a:t>22,56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Calibri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Times New Roman"/>
                          <a:cs typeface="Times New Roman"/>
                        </a:rPr>
                        <a:t>2,55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Times New Roman"/>
                          <a:cs typeface="Times New Roman"/>
                        </a:rPr>
                        <a:t>2,06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3000372"/>
          <a:ext cx="7358114" cy="342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57"/>
                <a:gridCol w="3679057"/>
              </a:tblGrid>
              <a:tr h="559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1 Вариант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2 Вариант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9712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1)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у : 10 = 4,71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2)</a:t>
                      </a:r>
                      <a:r>
                        <a:rPr kumimoji="0" lang="ru-RU" sz="2800" b="1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2,34 </a:t>
                      </a:r>
                      <a:r>
                        <a:rPr kumimoji="0" lang="ru-RU" sz="2800" i="1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х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+ 2,66 </a:t>
                      </a:r>
                      <a:r>
                        <a:rPr kumimoji="0" lang="ru-RU" sz="2800" i="1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х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= 2,8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3)</a:t>
                      </a:r>
                      <a:r>
                        <a:rPr kumimoji="0" lang="ru-RU" sz="2800" b="1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( 7,2 – </a:t>
                      </a:r>
                      <a:r>
                        <a:rPr kumimoji="0" lang="ru-RU" sz="2800" i="1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х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) </a:t>
                      </a:r>
                      <a:r>
                        <a:rPr kumimoji="0" lang="ru-RU" sz="2800" b="1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5 = 0,9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4)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16,35 : </a:t>
                      </a:r>
                      <a:r>
                        <a:rPr kumimoji="0" lang="ru-RU" sz="2800" i="1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х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= 5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5)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3,5 ∙ а = 7,21</a:t>
                      </a:r>
                      <a:endParaRPr lang="ru-RU" sz="2800" dirty="0"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1)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10 ∙ </a:t>
                      </a:r>
                      <a:r>
                        <a:rPr kumimoji="0" lang="ru-RU" sz="2800" i="1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х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= 32,7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2)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1,73 </a:t>
                      </a:r>
                      <a:r>
                        <a:rPr kumimoji="0" lang="ru-RU" sz="2800" i="1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х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+ 0,27х = 5,1 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3)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 </a:t>
                      </a:r>
                      <a:r>
                        <a:rPr kumimoji="0" lang="ru-RU" sz="2800" i="1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х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− 7,2 ) </a:t>
                      </a:r>
                      <a:r>
                        <a:rPr kumimoji="0" lang="ru-RU" sz="2800" b="1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5 = 0,9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2800" b="1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4)</a:t>
                      </a:r>
                      <a:r>
                        <a:rPr kumimoji="0" lang="ru-RU" sz="2800" b="1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а : 3,2 = 7,05 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5)  </a:t>
                      </a:r>
                      <a:r>
                        <a:rPr kumimoji="0" lang="ru-RU" sz="28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2,5 ∙ у = 5,15 </a:t>
                      </a:r>
                      <a:endParaRPr lang="ru-RU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857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8302752" cy="535785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Всю ночь созвездия блестящие</a:t>
            </a:r>
            <a:br>
              <a:rPr lang="ru-RU" sz="2000" dirty="0" smtClean="0"/>
            </a:br>
            <a:r>
              <a:rPr lang="ru-RU" sz="2000" dirty="0" smtClean="0"/>
              <a:t> Не замедляют хоровода</a:t>
            </a:r>
            <a:br>
              <a:rPr lang="ru-RU" sz="2000" dirty="0" smtClean="0"/>
            </a:br>
            <a:r>
              <a:rPr lang="ru-RU" sz="2000" dirty="0" smtClean="0"/>
              <a:t> Вокруг одной звезды, стоящей</a:t>
            </a:r>
            <a:br>
              <a:rPr lang="ru-RU" sz="2000" dirty="0" smtClean="0"/>
            </a:br>
            <a:r>
              <a:rPr lang="ru-RU" sz="2000" dirty="0" smtClean="0"/>
              <a:t> Как будто в центре небосвода.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polyarnayzvezd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214290"/>
            <a:ext cx="390842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464 из 96000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14290"/>
            <a:ext cx="535781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/>
          <p:cNvSpPr/>
          <p:nvPr/>
        </p:nvSpPr>
        <p:spPr>
          <a:xfrm>
            <a:off x="6429388" y="3286124"/>
            <a:ext cx="142876" cy="142876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85984" y="357166"/>
            <a:ext cx="128588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5429256" y="2071678"/>
            <a:ext cx="21431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22145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Определите , как  она  называется 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u="sng" dirty="0" smtClean="0"/>
              <a:t>Возможные варианты</a:t>
            </a:r>
            <a:r>
              <a:rPr lang="ru-RU" sz="2800" dirty="0" smtClean="0"/>
              <a:t>:  </a:t>
            </a:r>
            <a:br>
              <a:rPr lang="ru-RU" sz="2800" dirty="0" smtClean="0"/>
            </a:br>
            <a:r>
              <a:rPr lang="ru-RU" sz="2800" dirty="0" smtClean="0"/>
              <a:t>Северная – </a:t>
            </a:r>
            <a:r>
              <a:rPr lang="ru-RU" sz="2800" b="1" i="1" dirty="0" smtClean="0"/>
              <a:t>50,4</a:t>
            </a:r>
            <a:r>
              <a:rPr lang="ru-RU" sz="2800" dirty="0" smtClean="0"/>
              <a:t>       Сириус – </a:t>
            </a:r>
            <a:r>
              <a:rPr lang="ru-RU" sz="2800" b="1" i="1" dirty="0" smtClean="0"/>
              <a:t>5,04      </a:t>
            </a:r>
            <a:r>
              <a:rPr lang="ru-RU" sz="2800" dirty="0" smtClean="0"/>
              <a:t> Полярная – </a:t>
            </a:r>
            <a:r>
              <a:rPr lang="ru-RU" sz="2800" b="1" i="1" dirty="0" smtClean="0"/>
              <a:t>5,64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2800" b="1" u="sng" dirty="0" smtClean="0"/>
              <a:t>Произведите  вычисления  по  блок-схеме  на  рисунке :</a:t>
            </a:r>
            <a:endParaRPr lang="ru-RU" sz="2800" b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2786058"/>
            <a:ext cx="8715436" cy="371477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                   </a:t>
            </a:r>
            <a:r>
              <a:rPr lang="ru-RU" dirty="0" smtClean="0"/>
              <a:t>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− </a:t>
            </a:r>
            <a:r>
              <a:rPr lang="ru-RU" dirty="0" smtClean="0">
                <a:latin typeface="+mj-lt"/>
              </a:rPr>
              <a:t>6,7                                    </a:t>
            </a:r>
            <a:r>
              <a:rPr lang="ru-RU" sz="2400" dirty="0" smtClean="0">
                <a:latin typeface="+mj-lt"/>
              </a:rPr>
              <a:t>+ 2,04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</a:t>
            </a:r>
            <a:r>
              <a:rPr lang="ru-RU" dirty="0" err="1" smtClean="0"/>
              <a:t>х</a:t>
            </a:r>
            <a:r>
              <a:rPr lang="ru-RU" dirty="0" smtClean="0"/>
              <a:t>                                      </a:t>
            </a:r>
            <a:r>
              <a:rPr lang="ru-RU" b="1" dirty="0" smtClean="0"/>
              <a:t>−</a:t>
            </a:r>
            <a:r>
              <a:rPr lang="ru-RU" dirty="0" smtClean="0"/>
              <a:t>                                         </a:t>
            </a:r>
          </a:p>
          <a:p>
            <a:pPr>
              <a:buNone/>
            </a:pPr>
            <a:r>
              <a:rPr lang="ru-RU" dirty="0" smtClean="0"/>
              <a:t>              + </a:t>
            </a:r>
            <a:r>
              <a:rPr lang="ru-RU" dirty="0" smtClean="0">
                <a:latin typeface="+mj-lt"/>
              </a:rPr>
              <a:t>5,4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                                                    </a:t>
            </a:r>
            <a:r>
              <a:rPr lang="ru-RU" sz="2400" dirty="0" smtClean="0">
                <a:latin typeface="+mj-lt"/>
              </a:rPr>
              <a:t>− 3,6  </a:t>
            </a:r>
            <a:endParaRPr lang="ru-RU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429000"/>
            <a:ext cx="92869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10,7</a:t>
            </a:r>
            <a:endParaRPr lang="ru-RU" sz="3200" dirty="0" smtClean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786322"/>
            <a:ext cx="92869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latin typeface="+mj-lt"/>
              </a:rPr>
              <a:t>8</a:t>
            </a:r>
            <a:endParaRPr lang="ru-RU" sz="3200" dirty="0" smtClean="0"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85984" y="3214686"/>
            <a:ext cx="928694" cy="9286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85984" y="4714884"/>
            <a:ext cx="928694" cy="9286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6" idx="3"/>
          </p:cNvCxnSpPr>
          <p:nvPr/>
        </p:nvCxnSpPr>
        <p:spPr>
          <a:xfrm>
            <a:off x="1285852" y="3750471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285852" y="5143512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омб 20"/>
          <p:cNvSpPr/>
          <p:nvPr/>
        </p:nvSpPr>
        <p:spPr>
          <a:xfrm>
            <a:off x="3929058" y="3214686"/>
            <a:ext cx="1071570" cy="242889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214678" y="3786190"/>
            <a:ext cx="857256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214678" y="4714884"/>
            <a:ext cx="857256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715008" y="2928934"/>
            <a:ext cx="785818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643570" y="5072074"/>
            <a:ext cx="785818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714876" y="5143512"/>
            <a:ext cx="928694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786314" y="3643314"/>
            <a:ext cx="928694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6500826" y="3500438"/>
            <a:ext cx="857256" cy="8572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429388" y="4714884"/>
            <a:ext cx="928694" cy="7858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6643702" y="4572008"/>
            <a:ext cx="142876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358082" y="4572008"/>
            <a:ext cx="42862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5-конечная звезда 47"/>
          <p:cNvSpPr/>
          <p:nvPr/>
        </p:nvSpPr>
        <p:spPr>
          <a:xfrm rot="1367581">
            <a:off x="7596178" y="3868284"/>
            <a:ext cx="1468880" cy="1525276"/>
          </a:xfrm>
          <a:prstGeom prst="star5">
            <a:avLst>
              <a:gd name="adj" fmla="val 2683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428860" y="3429000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4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85984" y="500063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13,4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43372" y="414338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53,6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15008" y="321468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55,64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15008" y="528638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50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00958" y="435769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5,64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Карта  космического  путешествия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857232"/>
            <a:ext cx="7772400" cy="578647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i-main-pic" descr="Картинка 464 из 96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8858312" cy="100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rot="5400000" flipH="1" flipV="1">
            <a:off x="2893207" y="3536157"/>
            <a:ext cx="357190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-конечная звезда 7"/>
          <p:cNvSpPr/>
          <p:nvPr/>
        </p:nvSpPr>
        <p:spPr>
          <a:xfrm rot="19693256">
            <a:off x="4357686" y="5429264"/>
            <a:ext cx="428628" cy="428628"/>
          </a:xfrm>
          <a:prstGeom prst="star5">
            <a:avLst>
              <a:gd name="adj" fmla="val 27326"/>
              <a:gd name="hf" fmla="val 105146"/>
              <a:gd name="vf" fmla="val 11055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857256"/>
          </a:xfrm>
        </p:spPr>
        <p:txBody>
          <a:bodyPr/>
          <a:lstStyle/>
          <a:p>
            <a:pPr algn="ctr"/>
            <a:r>
              <a:rPr lang="ru-RU" dirty="0" smtClean="0"/>
              <a:t>Созвездие  ВОЗНИЧИЙ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85860"/>
            <a:ext cx="7772400" cy="535785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i-main-pic" descr="Картинка 23 из 274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635798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785818"/>
          </a:xfrm>
        </p:spPr>
        <p:txBody>
          <a:bodyPr/>
          <a:lstStyle/>
          <a:p>
            <a:pPr algn="ctr"/>
            <a:r>
              <a:rPr lang="ru-RU" sz="5400" dirty="0" smtClean="0"/>
              <a:t>Созвездие  ОРИОН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928670"/>
            <a:ext cx="8088470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i-main-pic" descr="Картинка 10 из 274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40005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2 из 274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071546"/>
            <a:ext cx="47149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928694"/>
          </a:xfrm>
        </p:spPr>
        <p:txBody>
          <a:bodyPr/>
          <a:lstStyle/>
          <a:p>
            <a:pPr algn="ctr"/>
            <a:r>
              <a:rPr lang="ru-RU" sz="5400" i="1" dirty="0" smtClean="0"/>
              <a:t>ДОМАШНЕЕ  ЗАДАНИЕ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57298"/>
            <a:ext cx="7772400" cy="5143536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i-main-pic" descr="Картинка 20 из 274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357298"/>
            <a:ext cx="607223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ла\Pictures\8_1_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105373"/>
            <a:ext cx="4884322" cy="7204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071570"/>
          </a:xfrm>
        </p:spPr>
        <p:txBody>
          <a:bodyPr/>
          <a:lstStyle/>
          <a:p>
            <a:pPr algn="ctr"/>
            <a:r>
              <a:rPr lang="ru-RU" dirty="0" smtClean="0"/>
              <a:t>12  Апреля  1961 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7854696" cy="4429156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i-main-pic" descr="Картинка 3 из 667">
            <a:hlinkClick r:id="rId2" tgtFrame="_blank"/>
          </p:cNvPr>
          <p:cNvPicPr/>
          <p:nvPr/>
        </p:nvPicPr>
        <p:blipFill>
          <a:blip r:embed="rId3"/>
          <a:srcRect r="60949" b="13566"/>
          <a:stretch>
            <a:fillRect/>
          </a:stretch>
        </p:blipFill>
        <p:spPr bwMode="auto">
          <a:xfrm>
            <a:off x="2571736" y="1357298"/>
            <a:ext cx="39290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857256"/>
          </a:xfrm>
        </p:spPr>
        <p:txBody>
          <a:bodyPr/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Космическое    путешествие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86058"/>
            <a:ext cx="7772400" cy="38576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ozvezdi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871543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j02150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283928">
            <a:off x="6874976" y="1585242"/>
            <a:ext cx="1495983" cy="21931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1357322"/>
          </a:xfrm>
        </p:spPr>
        <p:txBody>
          <a:bodyPr/>
          <a:lstStyle/>
          <a:p>
            <a:pPr algn="ctr"/>
            <a:r>
              <a:rPr lang="ru-RU" sz="4400" dirty="0" smtClean="0"/>
              <a:t>Поставь  необходимый  знак  действия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43050"/>
            <a:ext cx="5184656" cy="471490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7,8   </a:t>
            </a: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–</a:t>
            </a: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   3,4  =  4,4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endParaRPr lang="ru-RU" sz="4000" b="1" dirty="0" smtClean="0">
              <a:solidFill>
                <a:schemeClr val="tx2"/>
              </a:solidFill>
              <a:latin typeface="Arial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0,65  </a:t>
            </a: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+  </a:t>
            </a: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0,3 = 0,95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endParaRPr lang="ru-RU" sz="4000" b="1" dirty="0" smtClean="0">
              <a:solidFill>
                <a:schemeClr val="tx2"/>
              </a:solidFill>
              <a:latin typeface="Arial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9 </a:t>
            </a: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  :</a:t>
            </a: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  0,2 = 45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endParaRPr lang="ru-RU" sz="4000" b="1" dirty="0" smtClean="0">
              <a:solidFill>
                <a:schemeClr val="tx2"/>
              </a:solidFill>
              <a:latin typeface="Arial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44,2   </a:t>
            </a: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∙</a:t>
            </a:r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  0,2 = 8,84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endParaRPr lang="ru-RU" sz="4000" b="1" dirty="0" smtClean="0">
              <a:solidFill>
                <a:schemeClr val="bg2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 rot="1287072">
            <a:off x="2177556" y="1677497"/>
            <a:ext cx="714380" cy="714380"/>
          </a:xfrm>
          <a:prstGeom prst="star5">
            <a:avLst>
              <a:gd name="adj" fmla="val 25729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 rot="1253224">
            <a:off x="2357422" y="2857496"/>
            <a:ext cx="714380" cy="642942"/>
          </a:xfrm>
          <a:prstGeom prst="star5">
            <a:avLst>
              <a:gd name="adj" fmla="val 26494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302380">
            <a:off x="1665172" y="4109816"/>
            <a:ext cx="714380" cy="642942"/>
          </a:xfrm>
          <a:prstGeom prst="star5">
            <a:avLst>
              <a:gd name="adj" fmla="val 24614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1116698">
            <a:off x="2357422" y="5286388"/>
            <a:ext cx="714380" cy="642942"/>
          </a:xfrm>
          <a:prstGeom prst="star5">
            <a:avLst>
              <a:gd name="adj" fmla="val 28476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57884" y="2786058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0,65 + 0,30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4143380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90 : 2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7" grpId="3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1285884"/>
          </a:xfrm>
        </p:spPr>
        <p:txBody>
          <a:bodyPr/>
          <a:lstStyle/>
          <a:p>
            <a:pPr algn="ctr"/>
            <a:r>
              <a:rPr lang="ru-RU" sz="4400" dirty="0" smtClean="0"/>
              <a:t>Устно  решить  примеры  </a:t>
            </a:r>
            <a:br>
              <a:rPr lang="ru-RU" sz="4400" dirty="0" smtClean="0"/>
            </a:br>
            <a:r>
              <a:rPr lang="ru-RU" sz="3600" dirty="0" smtClean="0"/>
              <a:t>ЦЕЛЬ : </a:t>
            </a:r>
            <a:r>
              <a:rPr lang="ru-RU" sz="2800" dirty="0" smtClean="0"/>
              <a:t>расшифровать  название  созвездия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5143536"/>
          </a:xfrm>
        </p:spPr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643050"/>
          <a:ext cx="8715438" cy="287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143140"/>
                <a:gridCol w="1285884"/>
                <a:gridCol w="1285884"/>
                <a:gridCol w="1428760"/>
                <a:gridCol w="2000266"/>
              </a:tblGrid>
              <a:tr h="41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І </a:t>
                      </a:r>
                      <a:r>
                        <a:rPr lang="ru-RU" sz="2000" b="1" dirty="0" smtClean="0">
                          <a:latin typeface="Cambria"/>
                          <a:ea typeface="Times New Roman"/>
                          <a:cs typeface="Times New Roman"/>
                        </a:rPr>
                        <a:t> Вариант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mbria"/>
                          <a:ea typeface="Times New Roman"/>
                          <a:cs typeface="Times New Roman"/>
                        </a:rPr>
                        <a:t>ответы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mbria"/>
                          <a:ea typeface="Times New Roman"/>
                          <a:cs typeface="Times New Roman"/>
                        </a:rPr>
                        <a:t>ІІ </a:t>
                      </a:r>
                      <a:r>
                        <a:rPr lang="ru-RU" sz="2400" b="1" dirty="0" smtClean="0">
                          <a:latin typeface="Cambria"/>
                          <a:ea typeface="Times New Roman"/>
                          <a:cs typeface="Times New Roman"/>
                        </a:rPr>
                        <a:t> Вариант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Cambria"/>
                          <a:ea typeface="Times New Roman"/>
                          <a:cs typeface="Times New Roman"/>
                        </a:rPr>
                        <a:t>5,4 + 2,41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Cambria"/>
                          <a:ea typeface="Times New Roman"/>
                          <a:cs typeface="Times New Roman"/>
                        </a:rPr>
                        <a:t>2,95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7,81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3,49</a:t>
                      </a:r>
                      <a:endParaRPr lang="ru-RU" sz="28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Cambria"/>
                          <a:ea typeface="Times New Roman"/>
                          <a:cs typeface="Times New Roman"/>
                        </a:rPr>
                        <a:t>4,8 + 3,01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Cambria"/>
                          <a:ea typeface="Times New Roman"/>
                          <a:cs typeface="Times New Roman"/>
                        </a:rPr>
                        <a:t>6 – 1,3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Cambria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5,03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Cambria"/>
                          <a:ea typeface="Times New Roman"/>
                          <a:cs typeface="Times New Roman"/>
                        </a:rPr>
                        <a:t>9 – 4,3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Cambria"/>
                          <a:ea typeface="Times New Roman"/>
                          <a:cs typeface="Times New Roman"/>
                        </a:rPr>
                        <a:t>9,25 – 2,16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7,09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7,01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7,19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Cambria"/>
                          <a:ea typeface="Times New Roman"/>
                          <a:cs typeface="Times New Roman"/>
                        </a:rPr>
                        <a:t>8,35 – 1,26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Cambria"/>
                          <a:ea typeface="Times New Roman"/>
                          <a:cs typeface="Times New Roman"/>
                        </a:rPr>
                        <a:t>1,8 ∙ 0,5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Cambria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90</a:t>
                      </a:r>
                      <a:endParaRPr lang="ru-RU" sz="28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Cambria"/>
                          <a:ea typeface="Times New Roman"/>
                          <a:cs typeface="Times New Roman"/>
                        </a:rPr>
                        <a:t>1,5 ∙ 0,6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Cambria"/>
                          <a:ea typeface="Times New Roman"/>
                          <a:cs typeface="Times New Roman"/>
                        </a:rPr>
                        <a:t>12,5 : 5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Cambria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28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Cambria"/>
                          <a:ea typeface="Times New Roman"/>
                          <a:cs typeface="Times New Roman"/>
                        </a:rPr>
                        <a:t>17,5 : 7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8" y="4929198"/>
          <a:ext cx="8858310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31"/>
                <a:gridCol w="885831"/>
                <a:gridCol w="885831"/>
                <a:gridCol w="885831"/>
                <a:gridCol w="885831"/>
                <a:gridCol w="885831"/>
                <a:gridCol w="885831"/>
                <a:gridCol w="885831"/>
                <a:gridCol w="885831"/>
                <a:gridCol w="885831"/>
              </a:tblGrid>
              <a:tr h="46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Ж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З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Cambria"/>
                          <a:ea typeface="Times New Roman"/>
                          <a:cs typeface="Times New Roman"/>
                        </a:rPr>
                        <a:t>2,95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7,09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7,81 ;  0,9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mbria"/>
                          <a:ea typeface="Times New Roman"/>
                          <a:cs typeface="Times New Roman"/>
                        </a:rPr>
                        <a:t>7,19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Cambria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Cambria"/>
                          <a:ea typeface="Times New Roman"/>
                          <a:cs typeface="Times New Roman"/>
                        </a:rPr>
                        <a:t>90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mbria"/>
                          <a:ea typeface="Times New Roman"/>
                          <a:cs typeface="Times New Roman"/>
                        </a:rPr>
                        <a:t>3,49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785818"/>
          </a:xfrm>
        </p:spPr>
        <p:txBody>
          <a:bodyPr/>
          <a:lstStyle/>
          <a:p>
            <a:pPr algn="ctr"/>
            <a:r>
              <a:rPr lang="ru-RU" sz="4400" dirty="0" smtClean="0"/>
              <a:t>Созвездие  ОРИОН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28670"/>
            <a:ext cx="7772400" cy="571504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 descr="sozori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500066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785818"/>
          </a:xfrm>
        </p:spPr>
        <p:txBody>
          <a:bodyPr/>
          <a:lstStyle/>
          <a:p>
            <a:pPr algn="ctr"/>
            <a:r>
              <a:rPr lang="ru-RU" sz="5400" dirty="0" smtClean="0"/>
              <a:t>Созвездие  ОРИОН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928670"/>
            <a:ext cx="8088470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i-main-pic" descr="Картинка 10 из 274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40005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2 из 274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071546"/>
            <a:ext cx="47149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Карта  космического  путешествия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857232"/>
            <a:ext cx="7772400" cy="578647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i-main-pic" descr="Картинка 464 из 96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8858312" cy="100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4643438" y="5643578"/>
            <a:ext cx="142876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2893207" y="3536157"/>
            <a:ext cx="357190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8185052" cy="164307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Расстояние  в  космосе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704664"/>
            <a:ext cx="8643998" cy="308179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MS Reference Sans Serif" pitchFamily="34" charset="0"/>
              </a:rPr>
              <a:t>1 световой  год  = </a:t>
            </a:r>
          </a:p>
          <a:p>
            <a:pPr algn="ctr"/>
            <a:endParaRPr lang="ru-RU" sz="1000" b="1" i="1" dirty="0" smtClean="0">
              <a:latin typeface="+mj-lt"/>
            </a:endParaRPr>
          </a:p>
          <a:p>
            <a:pPr algn="ctr"/>
            <a:r>
              <a:rPr lang="ru-RU" sz="5400" b="1" i="1" dirty="0" smtClean="0">
                <a:latin typeface="+mj-lt"/>
              </a:rPr>
              <a:t>9 460 730 472 580 , 82  км</a:t>
            </a:r>
          </a:p>
          <a:p>
            <a:pPr algn="ctr"/>
            <a:r>
              <a:rPr lang="ru-RU" sz="5400" b="1" dirty="0" smtClean="0">
                <a:latin typeface="MS Reference Sans Serif" pitchFamily="34" charset="0"/>
              </a:rPr>
              <a:t> </a:t>
            </a:r>
          </a:p>
          <a:p>
            <a:pPr algn="ctr"/>
            <a:endParaRPr lang="ru-RU" sz="5400" b="1" dirty="0">
              <a:latin typeface="MS Reference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59A9F2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284</Words>
  <Application>Microsoft Office PowerPoint</Application>
  <PresentationFormat>Экран (4:3)</PresentationFormat>
  <Paragraphs>157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«Действия с десятичными дробями» 5 класс</vt:lpstr>
      <vt:lpstr>12  Апреля  1961  года</vt:lpstr>
      <vt:lpstr>Космическое    путешествие</vt:lpstr>
      <vt:lpstr>Поставь  необходимый  знак  действия</vt:lpstr>
      <vt:lpstr>Устно  решить  примеры   ЦЕЛЬ : расшифровать  название  созвездия  </vt:lpstr>
      <vt:lpstr>Созвездие  ОРИОН</vt:lpstr>
      <vt:lpstr>Созвездие  ОРИОН</vt:lpstr>
      <vt:lpstr>Карта  космического  путешествия</vt:lpstr>
      <vt:lpstr> Расстояние  в  космосе</vt:lpstr>
      <vt:lpstr>Задача  ( расчёт  расстояния  и  времени  полёта )</vt:lpstr>
      <vt:lpstr>Созвездия  Большой и Малой медведиц</vt:lpstr>
      <vt:lpstr>Решить  уравнения   Каждому  корню  уравнения  соответствует  буква . Задание :  расшифровать  слово   </vt:lpstr>
      <vt:lpstr>Презентация PowerPoint</vt:lpstr>
      <vt:lpstr>Определите , как  она  называется . Возможные варианты:   Северная – 50,4       Сириус – 5,04       Полярная – 5,64   Произведите  вычисления  по  блок-схеме  на  рисунке :</vt:lpstr>
      <vt:lpstr>Карта  космического  путешествия</vt:lpstr>
      <vt:lpstr>Созвездие  ВОЗНИЧИЙ</vt:lpstr>
      <vt:lpstr>Созвездие  ОРИОН</vt:lpstr>
      <vt:lpstr>ДОМАШНЕЕ 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 Апреля  1961  года</dc:title>
  <cp:lastModifiedBy>Рогачев СА</cp:lastModifiedBy>
  <cp:revision>151</cp:revision>
  <dcterms:modified xsi:type="dcterms:W3CDTF">2014-02-28T18:27:02Z</dcterms:modified>
</cp:coreProperties>
</file>