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93" r:id="rId2"/>
  </p:sldMasterIdLst>
  <p:sldIdLst>
    <p:sldId id="256" r:id="rId3"/>
    <p:sldId id="266" r:id="rId4"/>
    <p:sldId id="267" r:id="rId5"/>
    <p:sldId id="257" r:id="rId6"/>
    <p:sldId id="260" r:id="rId7"/>
    <p:sldId id="264" r:id="rId8"/>
    <p:sldId id="262" r:id="rId9"/>
    <p:sldId id="270" r:id="rId10"/>
    <p:sldId id="269" r:id="rId11"/>
    <p:sldId id="25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DFA4E-EEC0-4B5D-A3B3-A80061D7E6B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520C1-D1A9-44C1-8B34-59AD79AF2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7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E6D1B-F6CB-4F7C-BAB5-7D5B5471202F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FA72-74BC-4CBA-A86B-CFF251B80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2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8ABD-6EBB-4CFC-AA7E-4B1C30AF4868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25508-2340-46A5-85B0-4863B5D16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57238-8DA9-41B5-9338-B99EE3A95FC9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E841F-3158-4541-9804-FCCAEFA2D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45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34DB3B-EDDA-4605-8025-BD22193FA368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110A3B-4BCC-495D-B381-23A98A03A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97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78B26373-1C28-4242-80F1-FE01E3260B13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BBBE-9210-4638-9BBB-DC92C7849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50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E102-EED4-481B-B321-D215305B7179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85193-AF94-4549-8953-B35B3E2AF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4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5F163-3E07-4886-B32C-FA4C665FF45D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46A1-7865-4C56-AC9B-41FADB554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52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DBB7A7-6BE8-46AC-95C5-C4163A94A0A5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295892-CBA6-4CA7-9700-5047EB491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57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BF9D-34DB-417C-9A6A-73DDF9002D45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BA362-10C0-44DD-8107-94A4D8BE4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71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95C284-E537-46FC-8FAA-DCB024ADEE8C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15E272-DDE4-4B1F-B6AA-66A59AECA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E3A5FC-4058-442C-82D0-E3D533845F50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BDAA23-D019-4F28-AB60-94C9C53B3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6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382C17-2E76-463D-B067-D2B4A71D86DA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4D8B8B-EA27-4E17-B129-E2EF97DFD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7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3611-0B64-404A-B210-8F96B43D7754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B26E-7625-4AAF-81AA-C04C6BDB8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97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0E6F-9E94-42BD-800C-BAA1C34FAA8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4A84-A07C-45B6-AB81-E2190C125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3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98AC2-56B0-4288-874A-CB061BDA618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F34FD-2B1A-4D64-8CE5-1DE405A50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E0DE-BA74-4426-AA1C-1B551B77F2A9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230EF-0560-4393-B835-ED086A0CD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5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8F58-9CBC-44B0-A628-0CB477CDAA2D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A98E-9E59-44C5-9F38-88B4AFCFD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2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A8BB09-1291-40EB-83F3-18323D2B599B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809AAA-E294-4DFC-8E4B-EE6195AF7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2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A75C-8FB1-4743-903B-BF20835EE24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76BC7-9F11-4C03-B325-CFA915E0E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6EB30B-6ACD-4641-877B-C4C0C0081D65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3877E4-D70E-40DB-BFF9-D171BD252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43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466D97-BEED-4B25-AA2F-24715E109A91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4D1793-A57C-4410-80C4-E1B067432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8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4E7C7E-B35D-45EB-8CEB-8F6B628E6DCC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C70166-76E2-499C-9651-278122F17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17" r:id="rId4"/>
    <p:sldLayoutId id="2147483818" r:id="rId5"/>
    <p:sldLayoutId id="2147483830" r:id="rId6"/>
    <p:sldLayoutId id="2147483819" r:id="rId7"/>
    <p:sldLayoutId id="2147483831" r:id="rId8"/>
    <p:sldLayoutId id="2147483832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fld id="{A4FFE5CA-EFD1-48AF-A289-955CF95166F0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6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8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D1D402-141F-44BC-B335-176925A6E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22" r:id="rId4"/>
    <p:sldLayoutId id="2147483823" r:id="rId5"/>
    <p:sldLayoutId id="2147483836" r:id="rId6"/>
    <p:sldLayoutId id="2147483824" r:id="rId7"/>
    <p:sldLayoutId id="2147483837" r:id="rId8"/>
    <p:sldLayoutId id="2147483838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613" y="1268413"/>
            <a:ext cx="6607175" cy="1895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Сумма</a:t>
            </a:r>
            <a:r>
              <a:rPr lang="en-US" dirty="0" smtClean="0"/>
              <a:t> n-</a:t>
            </a:r>
            <a:r>
              <a:rPr lang="ru-RU" dirty="0" smtClean="0"/>
              <a:t>первых членов геометрической прогрессии </a:t>
            </a:r>
            <a:endParaRPr lang="ru-RU" dirty="0"/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5" name="Объект 4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altLang="ru-RU" dirty="0" smtClean="0"/>
          </a:p>
        </p:txBody>
      </p:sp>
      <p:sp>
        <p:nvSpPr>
          <p:cNvPr id="24580" name="Объект 5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377937" y="2341432"/>
            <a:ext cx="4198425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</a:p>
        </p:txBody>
      </p:sp>
      <p:pic>
        <p:nvPicPr>
          <p:cNvPr id="24582" name="Picture 8" descr="C:\Users\Татьяна\AppData\Local\Microsoft\Windows\Temporary Internet Files\Content.IE5\S4EXNCDA\MC90040618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282575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080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7030A0"/>
                </a:solidFill>
              </a:rPr>
              <a:t>Задача Леонардо Пизанского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107950" y="2362200"/>
            <a:ext cx="3033713" cy="28257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altLang="ru-RU" smtClean="0"/>
          </a:p>
          <a:p>
            <a:pPr marL="0" indent="0">
              <a:buFont typeface="Wingdings" pitchFamily="2" charset="2"/>
              <a:buNone/>
            </a:pPr>
            <a:endParaRPr lang="ru-RU" altLang="ru-RU" smtClean="0"/>
          </a:p>
          <a:p>
            <a:pPr marL="0" indent="0">
              <a:buFont typeface="Wingdings" pitchFamily="2" charset="2"/>
              <a:buNone/>
            </a:pPr>
            <a:endParaRPr lang="ru-RU" altLang="ru-RU" smtClean="0"/>
          </a:p>
          <a:p>
            <a:pPr marL="0" indent="0">
              <a:buFont typeface="Wingdings" pitchFamily="2" charset="2"/>
              <a:buNone/>
            </a:pPr>
            <a:endParaRPr lang="ru-RU" altLang="ru-RU" smtClean="0"/>
          </a:p>
          <a:p>
            <a:pPr marL="0" indent="0">
              <a:buFont typeface="Wingdings" pitchFamily="2" charset="2"/>
              <a:buNone/>
            </a:pPr>
            <a:endParaRPr lang="ru-RU" altLang="ru-RU" smtClean="0"/>
          </a:p>
          <a:p>
            <a:pPr marL="0" indent="0">
              <a:buFont typeface="Wingdings" pitchFamily="2" charset="2"/>
              <a:buNone/>
            </a:pPr>
            <a:endParaRPr lang="ru-RU" altLang="ru-RU" smtClean="0"/>
          </a:p>
          <a:p>
            <a:pPr marL="0" indent="0">
              <a:buFont typeface="Wingdings" pitchFamily="2" charset="2"/>
              <a:buNone/>
            </a:pPr>
            <a:endParaRPr lang="ru-RU" altLang="ru-RU" smtClean="0"/>
          </a:p>
          <a:p>
            <a:pPr marL="0" indent="0" algn="ctr">
              <a:buFont typeface="Wingdings" pitchFamily="2" charset="2"/>
              <a:buNone/>
            </a:pPr>
            <a:r>
              <a:rPr lang="ru-RU" altLang="ru-RU" sz="2000" smtClean="0">
                <a:solidFill>
                  <a:schemeClr val="accent1"/>
                </a:solidFill>
              </a:rPr>
              <a:t>(1170 – 1240)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067175" y="1196975"/>
            <a:ext cx="4537075" cy="5472113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endParaRPr lang="ru-RU" altLang="ru-RU" dirty="0" smtClean="0"/>
          </a:p>
          <a:p>
            <a:pPr marL="0" indent="0" algn="just">
              <a:buFont typeface="Wingdings" pitchFamily="2" charset="2"/>
              <a:buNone/>
            </a:pPr>
            <a:endParaRPr lang="ru-RU" altLang="ru-RU" dirty="0" smtClean="0"/>
          </a:p>
          <a:p>
            <a:pPr marL="0" indent="0" algn="just">
              <a:buFont typeface="Wingdings" pitchFamily="2" charset="2"/>
              <a:buNone/>
            </a:pPr>
            <a:r>
              <a:rPr lang="ru-RU" altLang="ru-RU" dirty="0" smtClean="0"/>
              <a:t>Семь старух отправились в Рим. У каждой старухи по семи ослов, каждый осел несет по семи мешков, в каждом мешке по семи хлебов, в каждом хлебе по семи ножей, каждый нож в семи ножнах. Сколько всего предметов?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79388" y="1125538"/>
            <a:ext cx="3240087" cy="1030287"/>
          </a:xfrm>
        </p:spPr>
        <p:txBody>
          <a:bodyPr/>
          <a:lstStyle/>
          <a:p>
            <a:r>
              <a:rPr lang="ru-RU" altLang="ru-RU" smtClean="0"/>
              <a:t>Леонардо Пизанский</a:t>
            </a:r>
          </a:p>
          <a:p>
            <a:pPr algn="ctr"/>
            <a:r>
              <a:rPr lang="ru-RU" altLang="ru-RU" smtClean="0"/>
              <a:t>(Фибоначчи)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21526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388" y="333375"/>
            <a:ext cx="8651875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tx1"/>
                </a:solidFill>
              </a:rPr>
              <a:t>Решение: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7 + 49 + 343 + 2401 + 16807 + 117649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107950" y="1600200"/>
            <a:ext cx="8928100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 smtClean="0"/>
              <a:t>= (7 + 343) + (49 + 2401) + (16807 + 117649) = (350 + 2450) + 134456 =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= 2800 + 134456 =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= 137256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784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640763" cy="5619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dirty="0">
                <a:solidFill>
                  <a:schemeClr val="tx1"/>
                </a:solidFill>
              </a:rPr>
              <a:t>18 446 744 073 709 </a:t>
            </a:r>
            <a:r>
              <a:rPr lang="ru-RU" sz="4900" dirty="0" smtClean="0">
                <a:solidFill>
                  <a:schemeClr val="tx1"/>
                </a:solidFill>
              </a:rPr>
              <a:t>551 615  </a:t>
            </a:r>
            <a:r>
              <a:rPr lang="ru-RU" dirty="0" smtClean="0">
                <a:solidFill>
                  <a:schemeClr val="tx1"/>
                </a:solidFill>
              </a:rPr>
              <a:t>зёрен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3" y="908050"/>
            <a:ext cx="9005887" cy="5565775"/>
          </a:xfrm>
        </p:spPr>
        <p:txBody>
          <a:bodyPr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/>
              <a:t>(18 </a:t>
            </a:r>
            <a:r>
              <a:rPr lang="ru-RU" sz="3600" dirty="0"/>
              <a:t>квинтильонов 446 квадрильонов 744 триллиона 73 биллиона </a:t>
            </a:r>
            <a:endParaRPr lang="ru-RU" sz="3600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/>
              <a:t>709 миллионов </a:t>
            </a:r>
            <a:r>
              <a:rPr lang="ru-RU" sz="3600" dirty="0"/>
              <a:t>551 тысяча </a:t>
            </a:r>
            <a:r>
              <a:rPr lang="ru-RU" sz="3600" dirty="0" smtClean="0"/>
              <a:t>615)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800" dirty="0"/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800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Это количество </a:t>
            </a:r>
            <a:r>
              <a:rPr lang="ru-RU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зерен </a:t>
            </a: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пшеницы можно </a:t>
            </a:r>
            <a:r>
              <a:rPr lang="ru-RU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собрать лишь с площади в 2000 раз </a:t>
            </a: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превышающей поверхность </a:t>
            </a:r>
            <a:r>
              <a:rPr lang="ru-RU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Земли. </a:t>
            </a:r>
            <a:endParaRPr lang="ru-RU" sz="3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Оно </a:t>
            </a:r>
            <a:r>
              <a:rPr lang="ru-RU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превосходит количество пшеницы, собранной человечеством </a:t>
            </a:r>
            <a:endParaRPr lang="ru-RU" sz="3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до </a:t>
            </a:r>
            <a:r>
              <a:rPr lang="ru-RU" sz="3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настоящего </a:t>
            </a: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времени!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3851921" y="3284984"/>
            <a:ext cx="4947320" cy="2566183"/>
          </a:xfrm>
          <a:blipFill rotWithShape="1">
            <a:blip r:embed="rId2"/>
            <a:stretch>
              <a:fillRect l="-1973" b="-5226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-171450"/>
            <a:ext cx="7505700" cy="345598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3671887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0" y="116632"/>
            <a:ext cx="4644008" cy="6480720"/>
          </a:xfrm>
          <a:blipFill rotWithShape="1">
            <a:blip r:embed="rId2"/>
            <a:stretch>
              <a:fillRect l="-2100" r="-2100"/>
            </a:stretch>
          </a:blipFill>
          <a:extLst/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56125" y="1557338"/>
            <a:ext cx="3657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0" indent="0"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Амбар </a:t>
            </a:r>
            <a:r>
              <a:rPr lang="ru-RU" dirty="0"/>
              <a:t>на о. </a:t>
            </a:r>
            <a:r>
              <a:rPr lang="ru-RU" dirty="0" smtClean="0"/>
              <a:t>Кижи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3211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Сумма </a:t>
            </a:r>
            <a:r>
              <a:rPr lang="en-US" dirty="0" smtClean="0">
                <a:solidFill>
                  <a:schemeClr val="tx1"/>
                </a:solidFill>
              </a:rPr>
              <a:t>n-</a:t>
            </a:r>
            <a:r>
              <a:rPr lang="ru-RU" dirty="0" smtClean="0">
                <a:solidFill>
                  <a:schemeClr val="tx1"/>
                </a:solidFill>
              </a:rPr>
              <a:t>первых членов геометрической прогрессии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Дано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2800" dirty="0" smtClean="0"/>
              <a:t>Найти</a:t>
            </a:r>
            <a:r>
              <a:rPr lang="ru-RU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539552" y="2276872"/>
                <a:ext cx="5977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– </a:t>
                </a:r>
                <a:r>
                  <a:rPr lang="ru-RU" sz="2800" dirty="0" smtClean="0"/>
                  <a:t>геометрическая прогрессия</a:t>
                </a:r>
                <a:endParaRPr lang="ru-RU" sz="28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5977855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1020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539552" y="2875002"/>
                <a:ext cx="33978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</m:t>
                    </m:r>
                    <m:r>
                      <a:rPr lang="en-US" sz="28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i="1" dirty="0" smtClean="0"/>
                  <a:t>q = 2, n = 64</a:t>
                </a:r>
                <a:endParaRPr lang="ru-RU" sz="2800" i="1" dirty="0" smtClean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75002"/>
                <a:ext cx="339785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2941" r="-2334" b="-3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777061" y="3861048"/>
                <a:ext cx="6483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ru-RU" sz="2800" dirty="0" smtClean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061" y="3861048"/>
                <a:ext cx="64831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55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Сумма </a:t>
            </a:r>
            <a:r>
              <a:rPr lang="en-US" dirty="0" smtClean="0">
                <a:solidFill>
                  <a:schemeClr val="tx1"/>
                </a:solidFill>
              </a:rPr>
              <a:t>n-</a:t>
            </a:r>
            <a:r>
              <a:rPr lang="ru-RU" dirty="0" smtClean="0">
                <a:solidFill>
                  <a:schemeClr val="tx1"/>
                </a:solidFill>
              </a:rPr>
              <a:t>первых членов геометрической прогрессии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quarter" idx="1"/>
          </p:nvPr>
        </p:nvSpPr>
        <p:spPr>
          <a:xfrm>
            <a:off x="457200" y="1569720"/>
            <a:ext cx="5410944" cy="658368"/>
          </a:xfrm>
          <a:blipFill rotWithShape="1">
            <a:blip r:embed="rId3"/>
            <a:stretch>
              <a:fillRect/>
            </a:stretch>
          </a:blipFill>
          <a:extLst/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graphicFrame>
        <p:nvGraphicFramePr>
          <p:cNvPr id="8" name="Объект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65113" y="1628775"/>
          <a:ext cx="5329237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Формула" r:id="rId4" imgW="1981080" imgH="685800" progId="Equation.3">
                  <p:embed/>
                </p:oleObj>
              </mc:Choice>
              <mc:Fallback>
                <p:oleObj name="Формула" r:id="rId4" imgW="1981080" imgH="685800" progId="Equation.3">
                  <p:embed/>
                  <p:pic>
                    <p:nvPicPr>
                      <p:cNvPr id="0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1628775"/>
                        <a:ext cx="5329237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7824" y="4941168"/>
            <a:ext cx="2606034" cy="86562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1" name="Прямоугольник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2564904"/>
            <a:ext cx="8208912" cy="461665"/>
          </a:xfrm>
          <a:prstGeom prst="rect">
            <a:avLst/>
          </a:prstGeom>
          <a:blipFill rotWithShape="1">
            <a:blip r:embed="rId7"/>
            <a:stretch>
              <a:fillRect l="-1114" t="-10667" b="-30667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2" name="Прямоугольник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3244334"/>
            <a:ext cx="5619489" cy="461665"/>
          </a:xfrm>
          <a:prstGeom prst="rect">
            <a:avLst/>
          </a:prstGeom>
          <a:blipFill rotWithShape="1">
            <a:blip r:embed="rId8"/>
            <a:stretch>
              <a:fillRect l="-217" b="-11842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0081" y="4149080"/>
            <a:ext cx="6710191" cy="47699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349</TotalTime>
  <Words>169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Century Schoolbook</vt:lpstr>
      <vt:lpstr>Arial</vt:lpstr>
      <vt:lpstr>Wingdings</vt:lpstr>
      <vt:lpstr>Wingdings 2</vt:lpstr>
      <vt:lpstr>Calibri</vt:lpstr>
      <vt:lpstr>Эркер</vt:lpstr>
      <vt:lpstr>1_Эркер</vt:lpstr>
      <vt:lpstr>Формула</vt:lpstr>
      <vt:lpstr>Сумма n-первых членов геометрической прогрессии </vt:lpstr>
      <vt:lpstr>Задача Леонардо Пизанского</vt:lpstr>
      <vt:lpstr>Решение: 7 + 49 + 343 + 2401 + 16807 + 117649</vt:lpstr>
      <vt:lpstr>Презентация PowerPoint</vt:lpstr>
      <vt:lpstr>18 446 744 073 709 551 615  зёрен</vt:lpstr>
      <vt:lpstr> </vt:lpstr>
      <vt:lpstr>Презентация PowerPoint</vt:lpstr>
      <vt:lpstr>Сумма n-первых членов геометрической прогрессии</vt:lpstr>
      <vt:lpstr>Сумма n-первых членов геометрической прогрессии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Сумма n-первых членов геометрической прогрессии</dc:title>
  <dc:creator>Татьяна</dc:creator>
  <cp:lastModifiedBy>Татьяна</cp:lastModifiedBy>
  <cp:revision>33</cp:revision>
  <dcterms:created xsi:type="dcterms:W3CDTF">2014-01-15T17:04:33Z</dcterms:created>
  <dcterms:modified xsi:type="dcterms:W3CDTF">2014-01-29T11:25:46Z</dcterms:modified>
</cp:coreProperties>
</file>