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tiff" ContentType="image/tiff"/>
  <Override PartName="/ppt/diagrams/layout1.xml" ContentType="application/vnd.openxmlformats-officedocument.drawingml.diagramLayou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5"/>
  </p:sldMasterIdLst>
  <p:sldIdLst>
    <p:sldId id="256" r:id="rId6"/>
    <p:sldId id="257" r:id="rId7"/>
    <p:sldId id="268" r:id="rId8"/>
    <p:sldId id="279" r:id="rId9"/>
    <p:sldId id="277" r:id="rId10"/>
    <p:sldId id="278" r:id="rId11"/>
    <p:sldId id="280" r:id="rId12"/>
    <p:sldId id="259" r:id="rId13"/>
    <p:sldId id="260" r:id="rId14"/>
    <p:sldId id="261" r:id="rId15"/>
    <p:sldId id="281" r:id="rId16"/>
    <p:sldId id="283" r:id="rId17"/>
    <p:sldId id="267" r:id="rId18"/>
    <p:sldId id="266" r:id="rId19"/>
    <p:sldId id="284" r:id="rId20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9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>
      <p:cViewPr varScale="1">
        <p:scale>
          <a:sx n="76" d="100"/>
          <a:sy n="76" d="100"/>
        </p:scale>
        <p:origin x="-2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EC423D-1DB7-4B79-A91F-E39CA5FB21E8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B64B9B7-2428-4AFC-8180-0710E22F1ED1}">
      <dgm:prSet phldrT="[Текст]" phldr="1"/>
      <dgm:spPr/>
      <dgm:t>
        <a:bodyPr/>
        <a:lstStyle/>
        <a:p>
          <a:endParaRPr lang="ru-RU" dirty="0"/>
        </a:p>
      </dgm:t>
    </dgm:pt>
    <dgm:pt modelId="{62D61100-6090-4FF8-90C5-08B45ABE079F}" type="parTrans" cxnId="{9ABC62D8-6F51-411D-A1EA-6642C891A75E}">
      <dgm:prSet/>
      <dgm:spPr/>
      <dgm:t>
        <a:bodyPr/>
        <a:lstStyle/>
        <a:p>
          <a:endParaRPr lang="ru-RU"/>
        </a:p>
      </dgm:t>
    </dgm:pt>
    <dgm:pt modelId="{AB2F3E91-8021-485B-88F5-459B3FFCE1D5}" type="sibTrans" cxnId="{9ABC62D8-6F51-411D-A1EA-6642C891A75E}">
      <dgm:prSet/>
      <dgm:spPr/>
      <dgm:t>
        <a:bodyPr/>
        <a:lstStyle/>
        <a:p>
          <a:endParaRPr lang="ru-RU"/>
        </a:p>
      </dgm:t>
    </dgm:pt>
    <dgm:pt modelId="{B598A324-C642-4A85-A569-2E0FD85EFB92}">
      <dgm:prSet phldrT="[Текст]"/>
      <dgm:spPr/>
      <dgm:t>
        <a:bodyPr/>
        <a:lstStyle/>
        <a:p>
          <a:r>
            <a:rPr lang="ru-RU" b="1" i="1" dirty="0" smtClean="0"/>
            <a:t>Образовательные:</a:t>
          </a:r>
          <a:r>
            <a:rPr lang="ru-RU" dirty="0" smtClean="0"/>
            <a:t> обобщить знания и совершенствовать умения по умножению многочлена на многочлен;  </a:t>
          </a:r>
          <a:endParaRPr lang="ru-RU" dirty="0"/>
        </a:p>
      </dgm:t>
    </dgm:pt>
    <dgm:pt modelId="{5097C5F7-062D-4BFF-B433-17DA839396AF}" type="parTrans" cxnId="{7093966B-915D-4F05-9A5D-A74EFFB39A8A}">
      <dgm:prSet/>
      <dgm:spPr/>
      <dgm:t>
        <a:bodyPr/>
        <a:lstStyle/>
        <a:p>
          <a:endParaRPr lang="ru-RU"/>
        </a:p>
      </dgm:t>
    </dgm:pt>
    <dgm:pt modelId="{DEFE6AB3-41B9-41DD-915F-01CAAF065522}" type="sibTrans" cxnId="{7093966B-915D-4F05-9A5D-A74EFFB39A8A}">
      <dgm:prSet/>
      <dgm:spPr/>
      <dgm:t>
        <a:bodyPr/>
        <a:lstStyle/>
        <a:p>
          <a:endParaRPr lang="ru-RU"/>
        </a:p>
      </dgm:t>
    </dgm:pt>
    <dgm:pt modelId="{E2532744-248F-49D4-B21B-6B3F452ADD85}">
      <dgm:prSet phldrT="[Текст]" phldr="1"/>
      <dgm:spPr/>
      <dgm:t>
        <a:bodyPr/>
        <a:lstStyle/>
        <a:p>
          <a:endParaRPr lang="ru-RU"/>
        </a:p>
      </dgm:t>
    </dgm:pt>
    <dgm:pt modelId="{D04DA1F9-6939-49CD-B146-A48D5B3F7D63}" type="parTrans" cxnId="{40869FEA-E3D0-42A4-A68B-A2C9943674A8}">
      <dgm:prSet/>
      <dgm:spPr/>
      <dgm:t>
        <a:bodyPr/>
        <a:lstStyle/>
        <a:p>
          <a:endParaRPr lang="ru-RU"/>
        </a:p>
      </dgm:t>
    </dgm:pt>
    <dgm:pt modelId="{48255E4C-737E-4651-9E2E-DADAC1F47397}" type="sibTrans" cxnId="{40869FEA-E3D0-42A4-A68B-A2C9943674A8}">
      <dgm:prSet/>
      <dgm:spPr/>
      <dgm:t>
        <a:bodyPr/>
        <a:lstStyle/>
        <a:p>
          <a:endParaRPr lang="ru-RU"/>
        </a:p>
      </dgm:t>
    </dgm:pt>
    <dgm:pt modelId="{BB713CE4-CCD4-483D-84EE-A906113ABA39}">
      <dgm:prSet phldrT="[Текст]"/>
      <dgm:spPr/>
      <dgm:t>
        <a:bodyPr/>
        <a:lstStyle/>
        <a:p>
          <a:r>
            <a:rPr lang="ru-RU" b="1" i="1" dirty="0" smtClean="0"/>
            <a:t>Развивающие:</a:t>
          </a:r>
          <a:r>
            <a:rPr lang="ru-RU" dirty="0" smtClean="0"/>
            <a:t> развивать  мышление, внимание, память, навыки самоконтроля; </a:t>
          </a:r>
          <a:endParaRPr lang="ru-RU" dirty="0"/>
        </a:p>
      </dgm:t>
    </dgm:pt>
    <dgm:pt modelId="{AF358F76-E19B-4A15-B7FA-71F157D8D70B}" type="parTrans" cxnId="{461915C0-9030-4DEC-BCD1-17C2EAADD9BC}">
      <dgm:prSet/>
      <dgm:spPr/>
      <dgm:t>
        <a:bodyPr/>
        <a:lstStyle/>
        <a:p>
          <a:endParaRPr lang="ru-RU"/>
        </a:p>
      </dgm:t>
    </dgm:pt>
    <dgm:pt modelId="{68475E36-F8CD-4DC5-B974-11704D925AC4}" type="sibTrans" cxnId="{461915C0-9030-4DEC-BCD1-17C2EAADD9BC}">
      <dgm:prSet/>
      <dgm:spPr/>
      <dgm:t>
        <a:bodyPr/>
        <a:lstStyle/>
        <a:p>
          <a:endParaRPr lang="ru-RU"/>
        </a:p>
      </dgm:t>
    </dgm:pt>
    <dgm:pt modelId="{DF1A7321-351A-4D36-909E-C4218E309493}">
      <dgm:prSet phldrT="[Текст]" phldr="1"/>
      <dgm:spPr/>
      <dgm:t>
        <a:bodyPr/>
        <a:lstStyle/>
        <a:p>
          <a:endParaRPr lang="ru-RU"/>
        </a:p>
      </dgm:t>
    </dgm:pt>
    <dgm:pt modelId="{6B66EDBE-662B-4457-B523-E4E637728C99}" type="parTrans" cxnId="{05B92637-9663-4313-9A5D-445426FFC6D1}">
      <dgm:prSet/>
      <dgm:spPr/>
      <dgm:t>
        <a:bodyPr/>
        <a:lstStyle/>
        <a:p>
          <a:endParaRPr lang="ru-RU"/>
        </a:p>
      </dgm:t>
    </dgm:pt>
    <dgm:pt modelId="{BEA679DD-939F-4F85-BA18-B92BB6B5D984}" type="sibTrans" cxnId="{05B92637-9663-4313-9A5D-445426FFC6D1}">
      <dgm:prSet/>
      <dgm:spPr/>
      <dgm:t>
        <a:bodyPr/>
        <a:lstStyle/>
        <a:p>
          <a:endParaRPr lang="ru-RU"/>
        </a:p>
      </dgm:t>
    </dgm:pt>
    <dgm:pt modelId="{05104E76-2E9A-496F-9D54-5BDE830E52EE}">
      <dgm:prSet phldrT="[Текст]"/>
      <dgm:spPr/>
      <dgm:t>
        <a:bodyPr/>
        <a:lstStyle/>
        <a:p>
          <a:r>
            <a:rPr lang="ru-RU" b="1" i="1" dirty="0" smtClean="0"/>
            <a:t>Воспитательные:</a:t>
          </a:r>
          <a:r>
            <a:rPr lang="ru-RU" dirty="0" smtClean="0"/>
            <a:t> быть активными на уроке, положительно настроенными к однокласснику.</a:t>
          </a:r>
          <a:endParaRPr lang="ru-RU" dirty="0"/>
        </a:p>
      </dgm:t>
    </dgm:pt>
    <dgm:pt modelId="{B6ECF8EE-F250-47D3-8179-302A0F020255}" type="parTrans" cxnId="{BC2FA9DD-5017-4F6C-A08D-F77D46D7AE86}">
      <dgm:prSet/>
      <dgm:spPr/>
      <dgm:t>
        <a:bodyPr/>
        <a:lstStyle/>
        <a:p>
          <a:endParaRPr lang="ru-RU"/>
        </a:p>
      </dgm:t>
    </dgm:pt>
    <dgm:pt modelId="{EE095145-2F7D-43EF-BDC7-F6A51719FB61}" type="sibTrans" cxnId="{BC2FA9DD-5017-4F6C-A08D-F77D46D7AE86}">
      <dgm:prSet/>
      <dgm:spPr/>
      <dgm:t>
        <a:bodyPr/>
        <a:lstStyle/>
        <a:p>
          <a:endParaRPr lang="ru-RU"/>
        </a:p>
      </dgm:t>
    </dgm:pt>
    <dgm:pt modelId="{326E1D03-0880-426F-BE60-79E9317AF05D}" type="pres">
      <dgm:prSet presAssocID="{ECEC423D-1DB7-4B79-A91F-E39CA5FB21E8}" presName="linearFlow" presStyleCnt="0">
        <dgm:presLayoutVars>
          <dgm:dir/>
          <dgm:animLvl val="lvl"/>
          <dgm:resizeHandles val="exact"/>
        </dgm:presLayoutVars>
      </dgm:prSet>
      <dgm:spPr/>
    </dgm:pt>
    <dgm:pt modelId="{EC6D9945-1DE7-4952-9ADA-29F51EA5A842}" type="pres">
      <dgm:prSet presAssocID="{2B64B9B7-2428-4AFC-8180-0710E22F1ED1}" presName="composite" presStyleCnt="0"/>
      <dgm:spPr/>
    </dgm:pt>
    <dgm:pt modelId="{205D79B5-6D33-4822-8022-A401549C1F8D}" type="pres">
      <dgm:prSet presAssocID="{2B64B9B7-2428-4AFC-8180-0710E22F1ED1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EFCE96F5-1922-43C7-8B0D-8B16E8794AA6}" type="pres">
      <dgm:prSet presAssocID="{2B64B9B7-2428-4AFC-8180-0710E22F1ED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00D253-D1FD-47F1-91E5-3F716532538A}" type="pres">
      <dgm:prSet presAssocID="{AB2F3E91-8021-485B-88F5-459B3FFCE1D5}" presName="sp" presStyleCnt="0"/>
      <dgm:spPr/>
    </dgm:pt>
    <dgm:pt modelId="{42D7465F-A9C8-488D-B290-C31E4FB70B3E}" type="pres">
      <dgm:prSet presAssocID="{E2532744-248F-49D4-B21B-6B3F452ADD85}" presName="composite" presStyleCnt="0"/>
      <dgm:spPr/>
    </dgm:pt>
    <dgm:pt modelId="{6F312E94-0A82-4344-B0C9-82054C550BCF}" type="pres">
      <dgm:prSet presAssocID="{E2532744-248F-49D4-B21B-6B3F452ADD85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752EF7D4-2295-4F2C-A663-6D32541B7080}" type="pres">
      <dgm:prSet presAssocID="{E2532744-248F-49D4-B21B-6B3F452ADD8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DC32AE-EE6D-49AF-81C8-4FBDAF24C76F}" type="pres">
      <dgm:prSet presAssocID="{48255E4C-737E-4651-9E2E-DADAC1F47397}" presName="sp" presStyleCnt="0"/>
      <dgm:spPr/>
    </dgm:pt>
    <dgm:pt modelId="{E5344D88-76BE-4BC0-9F41-664C3AD9587A}" type="pres">
      <dgm:prSet presAssocID="{DF1A7321-351A-4D36-909E-C4218E309493}" presName="composite" presStyleCnt="0"/>
      <dgm:spPr/>
    </dgm:pt>
    <dgm:pt modelId="{F62EB8BC-35BF-4A40-B773-DB855CEAA17C}" type="pres">
      <dgm:prSet presAssocID="{DF1A7321-351A-4D36-909E-C4218E309493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F937BCFE-BBB0-40CF-9F89-92890AC50B7F}" type="pres">
      <dgm:prSet presAssocID="{DF1A7321-351A-4D36-909E-C4218E30949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0C553C-F5BD-47C2-BEB2-CE5F7776734E}" type="presOf" srcId="{BB713CE4-CCD4-483D-84EE-A906113ABA39}" destId="{752EF7D4-2295-4F2C-A663-6D32541B7080}" srcOrd="0" destOrd="0" presId="urn:microsoft.com/office/officeart/2005/8/layout/chevron2"/>
    <dgm:cxn modelId="{A0D1CD57-CF9B-407B-8F9D-37D02993CA69}" type="presOf" srcId="{2B64B9B7-2428-4AFC-8180-0710E22F1ED1}" destId="{205D79B5-6D33-4822-8022-A401549C1F8D}" srcOrd="0" destOrd="0" presId="urn:microsoft.com/office/officeart/2005/8/layout/chevron2"/>
    <dgm:cxn modelId="{05B92637-9663-4313-9A5D-445426FFC6D1}" srcId="{ECEC423D-1DB7-4B79-A91F-E39CA5FB21E8}" destId="{DF1A7321-351A-4D36-909E-C4218E309493}" srcOrd="2" destOrd="0" parTransId="{6B66EDBE-662B-4457-B523-E4E637728C99}" sibTransId="{BEA679DD-939F-4F85-BA18-B92BB6B5D984}"/>
    <dgm:cxn modelId="{40869FEA-E3D0-42A4-A68B-A2C9943674A8}" srcId="{ECEC423D-1DB7-4B79-A91F-E39CA5FB21E8}" destId="{E2532744-248F-49D4-B21B-6B3F452ADD85}" srcOrd="1" destOrd="0" parTransId="{D04DA1F9-6939-49CD-B146-A48D5B3F7D63}" sibTransId="{48255E4C-737E-4651-9E2E-DADAC1F47397}"/>
    <dgm:cxn modelId="{4E7CFBCE-0E8C-4B71-82CB-876A4F4595CA}" type="presOf" srcId="{ECEC423D-1DB7-4B79-A91F-E39CA5FB21E8}" destId="{326E1D03-0880-426F-BE60-79E9317AF05D}" srcOrd="0" destOrd="0" presId="urn:microsoft.com/office/officeart/2005/8/layout/chevron2"/>
    <dgm:cxn modelId="{C519D92D-1964-4944-8D4D-3DFDF46FE2B5}" type="presOf" srcId="{B598A324-C642-4A85-A569-2E0FD85EFB92}" destId="{EFCE96F5-1922-43C7-8B0D-8B16E8794AA6}" srcOrd="0" destOrd="0" presId="urn:microsoft.com/office/officeart/2005/8/layout/chevron2"/>
    <dgm:cxn modelId="{BC2FA9DD-5017-4F6C-A08D-F77D46D7AE86}" srcId="{DF1A7321-351A-4D36-909E-C4218E309493}" destId="{05104E76-2E9A-496F-9D54-5BDE830E52EE}" srcOrd="0" destOrd="0" parTransId="{B6ECF8EE-F250-47D3-8179-302A0F020255}" sibTransId="{EE095145-2F7D-43EF-BDC7-F6A51719FB61}"/>
    <dgm:cxn modelId="{305B1B8B-75B6-49B5-81AF-D794D1DAD564}" type="presOf" srcId="{E2532744-248F-49D4-B21B-6B3F452ADD85}" destId="{6F312E94-0A82-4344-B0C9-82054C550BCF}" srcOrd="0" destOrd="0" presId="urn:microsoft.com/office/officeart/2005/8/layout/chevron2"/>
    <dgm:cxn modelId="{8FDD9713-C542-4F07-8E86-145F8E0C71EA}" type="presOf" srcId="{05104E76-2E9A-496F-9D54-5BDE830E52EE}" destId="{F937BCFE-BBB0-40CF-9F89-92890AC50B7F}" srcOrd="0" destOrd="0" presId="urn:microsoft.com/office/officeart/2005/8/layout/chevron2"/>
    <dgm:cxn modelId="{7093966B-915D-4F05-9A5D-A74EFFB39A8A}" srcId="{2B64B9B7-2428-4AFC-8180-0710E22F1ED1}" destId="{B598A324-C642-4A85-A569-2E0FD85EFB92}" srcOrd="0" destOrd="0" parTransId="{5097C5F7-062D-4BFF-B433-17DA839396AF}" sibTransId="{DEFE6AB3-41B9-41DD-915F-01CAAF065522}"/>
    <dgm:cxn modelId="{28ACF644-2344-44A5-ABA2-C7C9904D25CB}" type="presOf" srcId="{DF1A7321-351A-4D36-909E-C4218E309493}" destId="{F62EB8BC-35BF-4A40-B773-DB855CEAA17C}" srcOrd="0" destOrd="0" presId="urn:microsoft.com/office/officeart/2005/8/layout/chevron2"/>
    <dgm:cxn modelId="{461915C0-9030-4DEC-BCD1-17C2EAADD9BC}" srcId="{E2532744-248F-49D4-B21B-6B3F452ADD85}" destId="{BB713CE4-CCD4-483D-84EE-A906113ABA39}" srcOrd="0" destOrd="0" parTransId="{AF358F76-E19B-4A15-B7FA-71F157D8D70B}" sibTransId="{68475E36-F8CD-4DC5-B974-11704D925AC4}"/>
    <dgm:cxn modelId="{9ABC62D8-6F51-411D-A1EA-6642C891A75E}" srcId="{ECEC423D-1DB7-4B79-A91F-E39CA5FB21E8}" destId="{2B64B9B7-2428-4AFC-8180-0710E22F1ED1}" srcOrd="0" destOrd="0" parTransId="{62D61100-6090-4FF8-90C5-08B45ABE079F}" sibTransId="{AB2F3E91-8021-485B-88F5-459B3FFCE1D5}"/>
    <dgm:cxn modelId="{5F7BAE48-0C66-4F04-A5EC-F560B8432654}" type="presParOf" srcId="{326E1D03-0880-426F-BE60-79E9317AF05D}" destId="{EC6D9945-1DE7-4952-9ADA-29F51EA5A842}" srcOrd="0" destOrd="0" presId="urn:microsoft.com/office/officeart/2005/8/layout/chevron2"/>
    <dgm:cxn modelId="{0A7303C2-0245-4CAD-BA99-E10CF8BB1ECC}" type="presParOf" srcId="{EC6D9945-1DE7-4952-9ADA-29F51EA5A842}" destId="{205D79B5-6D33-4822-8022-A401549C1F8D}" srcOrd="0" destOrd="0" presId="urn:microsoft.com/office/officeart/2005/8/layout/chevron2"/>
    <dgm:cxn modelId="{C215D9F1-D411-4165-87E9-48086FC7A81C}" type="presParOf" srcId="{EC6D9945-1DE7-4952-9ADA-29F51EA5A842}" destId="{EFCE96F5-1922-43C7-8B0D-8B16E8794AA6}" srcOrd="1" destOrd="0" presId="urn:microsoft.com/office/officeart/2005/8/layout/chevron2"/>
    <dgm:cxn modelId="{B404BEFA-DE0F-4708-9249-5AAFD1B04A2B}" type="presParOf" srcId="{326E1D03-0880-426F-BE60-79E9317AF05D}" destId="{A900D253-D1FD-47F1-91E5-3F716532538A}" srcOrd="1" destOrd="0" presId="urn:microsoft.com/office/officeart/2005/8/layout/chevron2"/>
    <dgm:cxn modelId="{F93000C2-FBE1-4363-89B1-77E82359FB7B}" type="presParOf" srcId="{326E1D03-0880-426F-BE60-79E9317AF05D}" destId="{42D7465F-A9C8-488D-B290-C31E4FB70B3E}" srcOrd="2" destOrd="0" presId="urn:microsoft.com/office/officeart/2005/8/layout/chevron2"/>
    <dgm:cxn modelId="{0C1C97EB-72D9-4809-8E32-59D7025AF954}" type="presParOf" srcId="{42D7465F-A9C8-488D-B290-C31E4FB70B3E}" destId="{6F312E94-0A82-4344-B0C9-82054C550BCF}" srcOrd="0" destOrd="0" presId="urn:microsoft.com/office/officeart/2005/8/layout/chevron2"/>
    <dgm:cxn modelId="{B462FCE0-9DDE-4659-87C2-E27C2882D859}" type="presParOf" srcId="{42D7465F-A9C8-488D-B290-C31E4FB70B3E}" destId="{752EF7D4-2295-4F2C-A663-6D32541B7080}" srcOrd="1" destOrd="0" presId="urn:microsoft.com/office/officeart/2005/8/layout/chevron2"/>
    <dgm:cxn modelId="{08015A5D-8A6E-4200-97AB-BC2460FCB64D}" type="presParOf" srcId="{326E1D03-0880-426F-BE60-79E9317AF05D}" destId="{A4DC32AE-EE6D-49AF-81C8-4FBDAF24C76F}" srcOrd="3" destOrd="0" presId="urn:microsoft.com/office/officeart/2005/8/layout/chevron2"/>
    <dgm:cxn modelId="{7797D728-D594-4BCB-996A-A8D487BD1130}" type="presParOf" srcId="{326E1D03-0880-426F-BE60-79E9317AF05D}" destId="{E5344D88-76BE-4BC0-9F41-664C3AD9587A}" srcOrd="4" destOrd="0" presId="urn:microsoft.com/office/officeart/2005/8/layout/chevron2"/>
    <dgm:cxn modelId="{A6CEE649-935A-4FEC-8A62-7482D739FD3E}" type="presParOf" srcId="{E5344D88-76BE-4BC0-9F41-664C3AD9587A}" destId="{F62EB8BC-35BF-4A40-B773-DB855CEAA17C}" srcOrd="0" destOrd="0" presId="urn:microsoft.com/office/officeart/2005/8/layout/chevron2"/>
    <dgm:cxn modelId="{3CB13A60-2A6A-418E-AE4A-79D424D14FD0}" type="presParOf" srcId="{E5344D88-76BE-4BC0-9F41-664C3AD9587A}" destId="{F937BCFE-BBB0-40CF-9F89-92890AC50B7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05D79B5-6D33-4822-8022-A401549C1F8D}">
      <dsp:nvSpPr>
        <dsp:cNvPr id="0" name=""/>
        <dsp:cNvSpPr/>
      </dsp:nvSpPr>
      <dsp:spPr>
        <a:xfrm rot="5400000">
          <a:off x="-276138" y="278246"/>
          <a:ext cx="1840923" cy="128864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 rot="5400000">
        <a:off x="-276138" y="278246"/>
        <a:ext cx="1840923" cy="1288646"/>
      </dsp:txXfrm>
    </dsp:sp>
    <dsp:sp modelId="{EFCE96F5-1922-43C7-8B0D-8B16E8794AA6}">
      <dsp:nvSpPr>
        <dsp:cNvPr id="0" name=""/>
        <dsp:cNvSpPr/>
      </dsp:nvSpPr>
      <dsp:spPr>
        <a:xfrm rot="5400000">
          <a:off x="3796518" y="-2505763"/>
          <a:ext cx="1196600" cy="62123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i="1" kern="1200" dirty="0" smtClean="0"/>
            <a:t>Образовательные:</a:t>
          </a:r>
          <a:r>
            <a:rPr lang="ru-RU" sz="2600" kern="1200" dirty="0" smtClean="0"/>
            <a:t> обобщить знания и совершенствовать умения по умножению многочлена на многочлен;  </a:t>
          </a:r>
          <a:endParaRPr lang="ru-RU" sz="2600" kern="1200" dirty="0"/>
        </a:p>
      </dsp:txBody>
      <dsp:txXfrm rot="5400000">
        <a:off x="3796518" y="-2505763"/>
        <a:ext cx="1196600" cy="6212343"/>
      </dsp:txXfrm>
    </dsp:sp>
    <dsp:sp modelId="{6F312E94-0A82-4344-B0C9-82054C550BCF}">
      <dsp:nvSpPr>
        <dsp:cNvPr id="0" name=""/>
        <dsp:cNvSpPr/>
      </dsp:nvSpPr>
      <dsp:spPr>
        <a:xfrm rot="5400000">
          <a:off x="-276138" y="1927444"/>
          <a:ext cx="1840923" cy="128864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 rot="5400000">
        <a:off x="-276138" y="1927444"/>
        <a:ext cx="1840923" cy="1288646"/>
      </dsp:txXfrm>
    </dsp:sp>
    <dsp:sp modelId="{752EF7D4-2295-4F2C-A663-6D32541B7080}">
      <dsp:nvSpPr>
        <dsp:cNvPr id="0" name=""/>
        <dsp:cNvSpPr/>
      </dsp:nvSpPr>
      <dsp:spPr>
        <a:xfrm rot="5400000">
          <a:off x="3796518" y="-856565"/>
          <a:ext cx="1196600" cy="62123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i="1" kern="1200" dirty="0" smtClean="0"/>
            <a:t>Развивающие:</a:t>
          </a:r>
          <a:r>
            <a:rPr lang="ru-RU" sz="2600" kern="1200" dirty="0" smtClean="0"/>
            <a:t> развивать  мышление, внимание, память, навыки самоконтроля; </a:t>
          </a:r>
          <a:endParaRPr lang="ru-RU" sz="2600" kern="1200" dirty="0"/>
        </a:p>
      </dsp:txBody>
      <dsp:txXfrm rot="5400000">
        <a:off x="3796518" y="-856565"/>
        <a:ext cx="1196600" cy="6212343"/>
      </dsp:txXfrm>
    </dsp:sp>
    <dsp:sp modelId="{F62EB8BC-35BF-4A40-B773-DB855CEAA17C}">
      <dsp:nvSpPr>
        <dsp:cNvPr id="0" name=""/>
        <dsp:cNvSpPr/>
      </dsp:nvSpPr>
      <dsp:spPr>
        <a:xfrm rot="5400000">
          <a:off x="-276138" y="3576643"/>
          <a:ext cx="1840923" cy="128864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 rot="5400000">
        <a:off x="-276138" y="3576643"/>
        <a:ext cx="1840923" cy="1288646"/>
      </dsp:txXfrm>
    </dsp:sp>
    <dsp:sp modelId="{F937BCFE-BBB0-40CF-9F89-92890AC50B7F}">
      <dsp:nvSpPr>
        <dsp:cNvPr id="0" name=""/>
        <dsp:cNvSpPr/>
      </dsp:nvSpPr>
      <dsp:spPr>
        <a:xfrm rot="5400000">
          <a:off x="3796518" y="792633"/>
          <a:ext cx="1196600" cy="62123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i="1" kern="1200" dirty="0" smtClean="0"/>
            <a:t>Воспитательные:</a:t>
          </a:r>
          <a:r>
            <a:rPr lang="ru-RU" sz="2600" kern="1200" dirty="0" smtClean="0"/>
            <a:t> быть активными на уроке, положительно настроенными к однокласснику.</a:t>
          </a:r>
          <a:endParaRPr lang="ru-RU" sz="2600" kern="1200" dirty="0"/>
        </a:p>
      </dsp:txBody>
      <dsp:txXfrm rot="5400000">
        <a:off x="3796518" y="792633"/>
        <a:ext cx="1196600" cy="62123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2413" cy="6858000"/>
            <a:chOff x="0" y="0"/>
            <a:chExt cx="5759" cy="4320"/>
          </a:xfrm>
        </p:grpSpPr>
        <p:grpSp>
          <p:nvGrpSpPr>
            <p:cNvPr id="3075" name="Group 3"/>
            <p:cNvGrpSpPr>
              <a:grpSpLocks/>
            </p:cNvGrpSpPr>
            <p:nvPr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3076" name="Line 4"/>
              <p:cNvSpPr>
                <a:spLocks noChangeShapeType="1"/>
              </p:cNvSpPr>
              <p:nvPr/>
            </p:nvSpPr>
            <p:spPr bwMode="auto">
              <a:xfrm>
                <a:off x="0" y="14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7" name="Line 5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8" name="Line 6"/>
              <p:cNvSpPr>
                <a:spLocks noChangeShapeType="1"/>
              </p:cNvSpPr>
              <p:nvPr/>
            </p:nvSpPr>
            <p:spPr bwMode="auto">
              <a:xfrm>
                <a:off x="0" y="52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9" name="Line 7"/>
              <p:cNvSpPr>
                <a:spLocks noChangeShapeType="1"/>
              </p:cNvSpPr>
              <p:nvPr/>
            </p:nvSpPr>
            <p:spPr bwMode="auto">
              <a:xfrm>
                <a:off x="0" y="72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0" name="Line 8"/>
              <p:cNvSpPr>
                <a:spLocks noChangeShapeType="1"/>
              </p:cNvSpPr>
              <p:nvPr/>
            </p:nvSpPr>
            <p:spPr bwMode="auto">
              <a:xfrm>
                <a:off x="0" y="91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1" name="Line 9"/>
              <p:cNvSpPr>
                <a:spLocks noChangeShapeType="1"/>
              </p:cNvSpPr>
              <p:nvPr/>
            </p:nvSpPr>
            <p:spPr bwMode="auto">
              <a:xfrm>
                <a:off x="0" y="110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2" name="Line 10"/>
              <p:cNvSpPr>
                <a:spLocks noChangeShapeType="1"/>
              </p:cNvSpPr>
              <p:nvPr/>
            </p:nvSpPr>
            <p:spPr bwMode="auto">
              <a:xfrm>
                <a:off x="0" y="129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3" name="Line 11"/>
              <p:cNvSpPr>
                <a:spLocks noChangeShapeType="1"/>
              </p:cNvSpPr>
              <p:nvPr/>
            </p:nvSpPr>
            <p:spPr bwMode="auto">
              <a:xfrm>
                <a:off x="0" y="148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4" name="Line 12"/>
              <p:cNvSpPr>
                <a:spLocks noChangeShapeType="1"/>
              </p:cNvSpPr>
              <p:nvPr/>
            </p:nvSpPr>
            <p:spPr bwMode="auto">
              <a:xfrm>
                <a:off x="0" y="168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5" name="Line 13"/>
              <p:cNvSpPr>
                <a:spLocks noChangeShapeType="1"/>
              </p:cNvSpPr>
              <p:nvPr/>
            </p:nvSpPr>
            <p:spPr bwMode="auto">
              <a:xfrm>
                <a:off x="0" y="187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6" name="Line 14"/>
              <p:cNvSpPr>
                <a:spLocks noChangeShapeType="1"/>
              </p:cNvSpPr>
              <p:nvPr/>
            </p:nvSpPr>
            <p:spPr bwMode="auto">
              <a:xfrm>
                <a:off x="0" y="206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7" name="Line 15"/>
              <p:cNvSpPr>
                <a:spLocks noChangeShapeType="1"/>
              </p:cNvSpPr>
              <p:nvPr/>
            </p:nvSpPr>
            <p:spPr bwMode="auto">
              <a:xfrm>
                <a:off x="0" y="225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8" name="Line 16"/>
              <p:cNvSpPr>
                <a:spLocks noChangeShapeType="1"/>
              </p:cNvSpPr>
              <p:nvPr/>
            </p:nvSpPr>
            <p:spPr bwMode="auto">
              <a:xfrm>
                <a:off x="0" y="244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9" name="Line 17"/>
              <p:cNvSpPr>
                <a:spLocks noChangeShapeType="1"/>
              </p:cNvSpPr>
              <p:nvPr/>
            </p:nvSpPr>
            <p:spPr bwMode="auto">
              <a:xfrm>
                <a:off x="0" y="264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0" name="Line 18"/>
              <p:cNvSpPr>
                <a:spLocks noChangeShapeType="1"/>
              </p:cNvSpPr>
              <p:nvPr/>
            </p:nvSpPr>
            <p:spPr bwMode="auto">
              <a:xfrm>
                <a:off x="0" y="283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1" name="Line 19"/>
              <p:cNvSpPr>
                <a:spLocks noChangeShapeType="1"/>
              </p:cNvSpPr>
              <p:nvPr/>
            </p:nvSpPr>
            <p:spPr bwMode="auto">
              <a:xfrm>
                <a:off x="0" y="302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2" name="Line 20"/>
              <p:cNvSpPr>
                <a:spLocks noChangeShapeType="1"/>
              </p:cNvSpPr>
              <p:nvPr/>
            </p:nvSpPr>
            <p:spPr bwMode="auto">
              <a:xfrm>
                <a:off x="0" y="321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3" name="Line 21"/>
              <p:cNvSpPr>
                <a:spLocks noChangeShapeType="1"/>
              </p:cNvSpPr>
              <p:nvPr/>
            </p:nvSpPr>
            <p:spPr bwMode="auto">
              <a:xfrm>
                <a:off x="0" y="340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4" name="Line 22"/>
              <p:cNvSpPr>
                <a:spLocks noChangeShapeType="1"/>
              </p:cNvSpPr>
              <p:nvPr/>
            </p:nvSpPr>
            <p:spPr bwMode="auto">
              <a:xfrm>
                <a:off x="0" y="360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5" name="Line 23"/>
              <p:cNvSpPr>
                <a:spLocks noChangeShapeType="1"/>
              </p:cNvSpPr>
              <p:nvPr/>
            </p:nvSpPr>
            <p:spPr bwMode="auto">
              <a:xfrm>
                <a:off x="0" y="379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6" name="Line 24"/>
              <p:cNvSpPr>
                <a:spLocks noChangeShapeType="1"/>
              </p:cNvSpPr>
              <p:nvPr/>
            </p:nvSpPr>
            <p:spPr bwMode="auto">
              <a:xfrm>
                <a:off x="0" y="398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7" name="Line 25"/>
              <p:cNvSpPr>
                <a:spLocks noChangeShapeType="1"/>
              </p:cNvSpPr>
              <p:nvPr/>
            </p:nvSpPr>
            <p:spPr bwMode="auto">
              <a:xfrm>
                <a:off x="0" y="417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8" name="Line 26"/>
              <p:cNvSpPr>
                <a:spLocks noChangeShapeType="1"/>
              </p:cNvSpPr>
              <p:nvPr/>
            </p:nvSpPr>
            <p:spPr bwMode="auto">
              <a:xfrm>
                <a:off x="14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9" name="Line 27"/>
              <p:cNvSpPr>
                <a:spLocks noChangeShapeType="1"/>
              </p:cNvSpPr>
              <p:nvPr/>
            </p:nvSpPr>
            <p:spPr bwMode="auto">
              <a:xfrm>
                <a:off x="33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0" name="Line 28"/>
              <p:cNvSpPr>
                <a:spLocks noChangeShapeType="1"/>
              </p:cNvSpPr>
              <p:nvPr/>
            </p:nvSpPr>
            <p:spPr bwMode="auto">
              <a:xfrm>
                <a:off x="52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1" name="Line 29"/>
              <p:cNvSpPr>
                <a:spLocks noChangeShapeType="1"/>
              </p:cNvSpPr>
              <p:nvPr/>
            </p:nvSpPr>
            <p:spPr bwMode="auto">
              <a:xfrm>
                <a:off x="72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2" name="Line 30"/>
              <p:cNvSpPr>
                <a:spLocks noChangeShapeType="1"/>
              </p:cNvSpPr>
              <p:nvPr/>
            </p:nvSpPr>
            <p:spPr bwMode="auto">
              <a:xfrm>
                <a:off x="91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3" name="Line 31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4" name="Line 32"/>
              <p:cNvSpPr>
                <a:spLocks noChangeShapeType="1"/>
              </p:cNvSpPr>
              <p:nvPr/>
            </p:nvSpPr>
            <p:spPr bwMode="auto">
              <a:xfrm>
                <a:off x="129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5" name="Line 33"/>
              <p:cNvSpPr>
                <a:spLocks noChangeShapeType="1"/>
              </p:cNvSpPr>
              <p:nvPr/>
            </p:nvSpPr>
            <p:spPr bwMode="auto">
              <a:xfrm>
                <a:off x="148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6" name="Line 34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7" name="Line 35"/>
              <p:cNvSpPr>
                <a:spLocks noChangeShapeType="1"/>
              </p:cNvSpPr>
              <p:nvPr/>
            </p:nvSpPr>
            <p:spPr bwMode="auto">
              <a:xfrm>
                <a:off x="187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8" name="Line 36"/>
              <p:cNvSpPr>
                <a:spLocks noChangeShapeType="1"/>
              </p:cNvSpPr>
              <p:nvPr/>
            </p:nvSpPr>
            <p:spPr bwMode="auto">
              <a:xfrm>
                <a:off x="206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9" name="Line 37"/>
              <p:cNvSpPr>
                <a:spLocks noChangeShapeType="1"/>
              </p:cNvSpPr>
              <p:nvPr/>
            </p:nvSpPr>
            <p:spPr bwMode="auto">
              <a:xfrm>
                <a:off x="225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0" name="Line 38"/>
              <p:cNvSpPr>
                <a:spLocks noChangeShapeType="1"/>
              </p:cNvSpPr>
              <p:nvPr/>
            </p:nvSpPr>
            <p:spPr bwMode="auto">
              <a:xfrm>
                <a:off x="244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1" name="Line 39"/>
              <p:cNvSpPr>
                <a:spLocks noChangeShapeType="1"/>
              </p:cNvSpPr>
              <p:nvPr/>
            </p:nvSpPr>
            <p:spPr bwMode="auto">
              <a:xfrm>
                <a:off x="264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2" name="Line 40"/>
              <p:cNvSpPr>
                <a:spLocks noChangeShapeType="1"/>
              </p:cNvSpPr>
              <p:nvPr/>
            </p:nvSpPr>
            <p:spPr bwMode="auto">
              <a:xfrm>
                <a:off x="283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3" name="Line 41"/>
              <p:cNvSpPr>
                <a:spLocks noChangeShapeType="1"/>
              </p:cNvSpPr>
              <p:nvPr/>
            </p:nvSpPr>
            <p:spPr bwMode="auto">
              <a:xfrm>
                <a:off x="302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4" name="Line 42"/>
              <p:cNvSpPr>
                <a:spLocks noChangeShapeType="1"/>
              </p:cNvSpPr>
              <p:nvPr/>
            </p:nvSpPr>
            <p:spPr bwMode="auto">
              <a:xfrm>
                <a:off x="321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5" name="Line 43"/>
              <p:cNvSpPr>
                <a:spLocks noChangeShapeType="1"/>
              </p:cNvSpPr>
              <p:nvPr/>
            </p:nvSpPr>
            <p:spPr bwMode="auto">
              <a:xfrm>
                <a:off x="340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6" name="Line 44"/>
              <p:cNvSpPr>
                <a:spLocks noChangeShapeType="1"/>
              </p:cNvSpPr>
              <p:nvPr/>
            </p:nvSpPr>
            <p:spPr bwMode="auto">
              <a:xfrm>
                <a:off x="360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7" name="Line 45"/>
              <p:cNvSpPr>
                <a:spLocks noChangeShapeType="1"/>
              </p:cNvSpPr>
              <p:nvPr/>
            </p:nvSpPr>
            <p:spPr bwMode="auto">
              <a:xfrm>
                <a:off x="379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8" name="Line 46"/>
              <p:cNvSpPr>
                <a:spLocks noChangeShapeType="1"/>
              </p:cNvSpPr>
              <p:nvPr/>
            </p:nvSpPr>
            <p:spPr bwMode="auto">
              <a:xfrm>
                <a:off x="398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9" name="Line 47"/>
              <p:cNvSpPr>
                <a:spLocks noChangeShapeType="1"/>
              </p:cNvSpPr>
              <p:nvPr/>
            </p:nvSpPr>
            <p:spPr bwMode="auto">
              <a:xfrm>
                <a:off x="417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0" name="Line 48"/>
              <p:cNvSpPr>
                <a:spLocks noChangeShapeType="1"/>
              </p:cNvSpPr>
              <p:nvPr/>
            </p:nvSpPr>
            <p:spPr bwMode="auto">
              <a:xfrm>
                <a:off x="436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1" name="Line 49"/>
              <p:cNvSpPr>
                <a:spLocks noChangeShapeType="1"/>
              </p:cNvSpPr>
              <p:nvPr/>
            </p:nvSpPr>
            <p:spPr bwMode="auto">
              <a:xfrm>
                <a:off x="456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2" name="Line 50"/>
              <p:cNvSpPr>
                <a:spLocks noChangeShapeType="1"/>
              </p:cNvSpPr>
              <p:nvPr/>
            </p:nvSpPr>
            <p:spPr bwMode="auto">
              <a:xfrm>
                <a:off x="475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3" name="Line 51"/>
              <p:cNvSpPr>
                <a:spLocks noChangeShapeType="1"/>
              </p:cNvSpPr>
              <p:nvPr/>
            </p:nvSpPr>
            <p:spPr bwMode="auto">
              <a:xfrm>
                <a:off x="494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4" name="Line 52"/>
              <p:cNvSpPr>
                <a:spLocks noChangeShapeType="1"/>
              </p:cNvSpPr>
              <p:nvPr/>
            </p:nvSpPr>
            <p:spPr bwMode="auto">
              <a:xfrm>
                <a:off x="513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5" name="Line 53"/>
              <p:cNvSpPr>
                <a:spLocks noChangeShapeType="1"/>
              </p:cNvSpPr>
              <p:nvPr/>
            </p:nvSpPr>
            <p:spPr bwMode="auto">
              <a:xfrm>
                <a:off x="532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6" name="Line 54"/>
              <p:cNvSpPr>
                <a:spLocks noChangeShapeType="1"/>
              </p:cNvSpPr>
              <p:nvPr/>
            </p:nvSpPr>
            <p:spPr bwMode="auto">
              <a:xfrm>
                <a:off x="552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7" name="Line 55"/>
              <p:cNvSpPr>
                <a:spLocks noChangeShapeType="1"/>
              </p:cNvSpPr>
              <p:nvPr/>
            </p:nvSpPr>
            <p:spPr bwMode="auto">
              <a:xfrm>
                <a:off x="571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3128" name="Picture 5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9" y="0"/>
              <a:ext cx="680" cy="4320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</p:grpSp>
      <p:sp>
        <p:nvSpPr>
          <p:cNvPr id="3129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228600" y="1981200"/>
            <a:ext cx="7772400" cy="1143000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130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14400" y="3581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131" name="Rectangle 5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663300"/>
                </a:solidFill>
              </a:defRPr>
            </a:lvl1pPr>
          </a:lstStyle>
          <a:p>
            <a:endParaRPr lang="ru-RU"/>
          </a:p>
        </p:txBody>
      </p:sp>
      <p:sp>
        <p:nvSpPr>
          <p:cNvPr id="3132" name="Rectangle 6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663300"/>
                </a:solidFill>
              </a:defRPr>
            </a:lvl1pPr>
          </a:lstStyle>
          <a:p>
            <a:endParaRPr lang="ru-RU"/>
          </a:p>
        </p:txBody>
      </p:sp>
      <p:sp>
        <p:nvSpPr>
          <p:cNvPr id="3133" name="Rectangle 6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663300"/>
                </a:solidFill>
              </a:defRPr>
            </a:lvl1pPr>
          </a:lstStyle>
          <a:p>
            <a:fld id="{36A2DAC5-010F-4EAE-885D-9F7851DA24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6A0228-F663-4125-827F-3590975697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057900" y="457200"/>
            <a:ext cx="194310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457200"/>
            <a:ext cx="5676900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67333-2332-4231-94AE-575CA7BE2F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174C1-3633-414A-9CA5-F742707BE4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7FB72-14FF-4E94-8730-6908800C1E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910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642C0-BD5E-4CB8-936E-3F060646E5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6AF7B-3650-4DE9-B39C-78071B6A1D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1DF71E-8DB7-42A3-9CD5-028E2FDB45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DC6A9-D06A-412F-AB99-74AC7966A6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D40E18-7DCB-4241-8997-8D7DD8685C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9EDBD9-E107-4859-8113-36DAAA61FB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2413" cy="6858000"/>
            <a:chOff x="0" y="0"/>
            <a:chExt cx="5759" cy="4320"/>
          </a:xfrm>
        </p:grpSpPr>
        <p:grpSp>
          <p:nvGrpSpPr>
            <p:cNvPr id="2051" name="Group 3"/>
            <p:cNvGrpSpPr>
              <a:grpSpLocks/>
            </p:cNvGrpSpPr>
            <p:nvPr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2052" name="Line 4"/>
              <p:cNvSpPr>
                <a:spLocks noChangeShapeType="1"/>
              </p:cNvSpPr>
              <p:nvPr/>
            </p:nvSpPr>
            <p:spPr bwMode="auto">
              <a:xfrm>
                <a:off x="0" y="14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3" name="Line 5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4" name="Line 6"/>
              <p:cNvSpPr>
                <a:spLocks noChangeShapeType="1"/>
              </p:cNvSpPr>
              <p:nvPr/>
            </p:nvSpPr>
            <p:spPr bwMode="auto">
              <a:xfrm>
                <a:off x="0" y="52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5" name="Line 7"/>
              <p:cNvSpPr>
                <a:spLocks noChangeShapeType="1"/>
              </p:cNvSpPr>
              <p:nvPr/>
            </p:nvSpPr>
            <p:spPr bwMode="auto">
              <a:xfrm>
                <a:off x="0" y="72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6" name="Line 8"/>
              <p:cNvSpPr>
                <a:spLocks noChangeShapeType="1"/>
              </p:cNvSpPr>
              <p:nvPr/>
            </p:nvSpPr>
            <p:spPr bwMode="auto">
              <a:xfrm>
                <a:off x="0" y="91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7" name="Line 9"/>
              <p:cNvSpPr>
                <a:spLocks noChangeShapeType="1"/>
              </p:cNvSpPr>
              <p:nvPr/>
            </p:nvSpPr>
            <p:spPr bwMode="auto">
              <a:xfrm>
                <a:off x="0" y="110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8" name="Line 10"/>
              <p:cNvSpPr>
                <a:spLocks noChangeShapeType="1"/>
              </p:cNvSpPr>
              <p:nvPr/>
            </p:nvSpPr>
            <p:spPr bwMode="auto">
              <a:xfrm>
                <a:off x="0" y="129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9" name="Line 11"/>
              <p:cNvSpPr>
                <a:spLocks noChangeShapeType="1"/>
              </p:cNvSpPr>
              <p:nvPr/>
            </p:nvSpPr>
            <p:spPr bwMode="auto">
              <a:xfrm>
                <a:off x="0" y="148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0" name="Line 12"/>
              <p:cNvSpPr>
                <a:spLocks noChangeShapeType="1"/>
              </p:cNvSpPr>
              <p:nvPr/>
            </p:nvSpPr>
            <p:spPr bwMode="auto">
              <a:xfrm>
                <a:off x="0" y="168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1" name="Line 13"/>
              <p:cNvSpPr>
                <a:spLocks noChangeShapeType="1"/>
              </p:cNvSpPr>
              <p:nvPr/>
            </p:nvSpPr>
            <p:spPr bwMode="auto">
              <a:xfrm>
                <a:off x="0" y="187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2" name="Line 14"/>
              <p:cNvSpPr>
                <a:spLocks noChangeShapeType="1"/>
              </p:cNvSpPr>
              <p:nvPr/>
            </p:nvSpPr>
            <p:spPr bwMode="auto">
              <a:xfrm>
                <a:off x="0" y="206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3" name="Line 15"/>
              <p:cNvSpPr>
                <a:spLocks noChangeShapeType="1"/>
              </p:cNvSpPr>
              <p:nvPr/>
            </p:nvSpPr>
            <p:spPr bwMode="auto">
              <a:xfrm>
                <a:off x="0" y="225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4" name="Line 16"/>
              <p:cNvSpPr>
                <a:spLocks noChangeShapeType="1"/>
              </p:cNvSpPr>
              <p:nvPr/>
            </p:nvSpPr>
            <p:spPr bwMode="auto">
              <a:xfrm>
                <a:off x="0" y="244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5" name="Line 17"/>
              <p:cNvSpPr>
                <a:spLocks noChangeShapeType="1"/>
              </p:cNvSpPr>
              <p:nvPr/>
            </p:nvSpPr>
            <p:spPr bwMode="auto">
              <a:xfrm>
                <a:off x="0" y="264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6" name="Line 18"/>
              <p:cNvSpPr>
                <a:spLocks noChangeShapeType="1"/>
              </p:cNvSpPr>
              <p:nvPr/>
            </p:nvSpPr>
            <p:spPr bwMode="auto">
              <a:xfrm>
                <a:off x="0" y="283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7" name="Line 19"/>
              <p:cNvSpPr>
                <a:spLocks noChangeShapeType="1"/>
              </p:cNvSpPr>
              <p:nvPr/>
            </p:nvSpPr>
            <p:spPr bwMode="auto">
              <a:xfrm>
                <a:off x="0" y="302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8" name="Line 20"/>
              <p:cNvSpPr>
                <a:spLocks noChangeShapeType="1"/>
              </p:cNvSpPr>
              <p:nvPr/>
            </p:nvSpPr>
            <p:spPr bwMode="auto">
              <a:xfrm>
                <a:off x="0" y="321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9" name="Line 21"/>
              <p:cNvSpPr>
                <a:spLocks noChangeShapeType="1"/>
              </p:cNvSpPr>
              <p:nvPr/>
            </p:nvSpPr>
            <p:spPr bwMode="auto">
              <a:xfrm>
                <a:off x="0" y="340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0" name="Line 22"/>
              <p:cNvSpPr>
                <a:spLocks noChangeShapeType="1"/>
              </p:cNvSpPr>
              <p:nvPr/>
            </p:nvSpPr>
            <p:spPr bwMode="auto">
              <a:xfrm>
                <a:off x="0" y="360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1" name="Line 23"/>
              <p:cNvSpPr>
                <a:spLocks noChangeShapeType="1"/>
              </p:cNvSpPr>
              <p:nvPr/>
            </p:nvSpPr>
            <p:spPr bwMode="auto">
              <a:xfrm>
                <a:off x="0" y="379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2" name="Line 24"/>
              <p:cNvSpPr>
                <a:spLocks noChangeShapeType="1"/>
              </p:cNvSpPr>
              <p:nvPr/>
            </p:nvSpPr>
            <p:spPr bwMode="auto">
              <a:xfrm>
                <a:off x="0" y="398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3" name="Line 25"/>
              <p:cNvSpPr>
                <a:spLocks noChangeShapeType="1"/>
              </p:cNvSpPr>
              <p:nvPr/>
            </p:nvSpPr>
            <p:spPr bwMode="auto">
              <a:xfrm>
                <a:off x="0" y="417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4" name="Line 26"/>
              <p:cNvSpPr>
                <a:spLocks noChangeShapeType="1"/>
              </p:cNvSpPr>
              <p:nvPr/>
            </p:nvSpPr>
            <p:spPr bwMode="auto">
              <a:xfrm>
                <a:off x="14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5" name="Line 27"/>
              <p:cNvSpPr>
                <a:spLocks noChangeShapeType="1"/>
              </p:cNvSpPr>
              <p:nvPr/>
            </p:nvSpPr>
            <p:spPr bwMode="auto">
              <a:xfrm>
                <a:off x="33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6" name="Line 28"/>
              <p:cNvSpPr>
                <a:spLocks noChangeShapeType="1"/>
              </p:cNvSpPr>
              <p:nvPr/>
            </p:nvSpPr>
            <p:spPr bwMode="auto">
              <a:xfrm>
                <a:off x="52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7" name="Line 29"/>
              <p:cNvSpPr>
                <a:spLocks noChangeShapeType="1"/>
              </p:cNvSpPr>
              <p:nvPr/>
            </p:nvSpPr>
            <p:spPr bwMode="auto">
              <a:xfrm>
                <a:off x="72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8" name="Line 30"/>
              <p:cNvSpPr>
                <a:spLocks noChangeShapeType="1"/>
              </p:cNvSpPr>
              <p:nvPr/>
            </p:nvSpPr>
            <p:spPr bwMode="auto">
              <a:xfrm>
                <a:off x="91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9" name="Line 31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0" name="Line 32"/>
              <p:cNvSpPr>
                <a:spLocks noChangeShapeType="1"/>
              </p:cNvSpPr>
              <p:nvPr/>
            </p:nvSpPr>
            <p:spPr bwMode="auto">
              <a:xfrm>
                <a:off x="129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1" name="Line 33"/>
              <p:cNvSpPr>
                <a:spLocks noChangeShapeType="1"/>
              </p:cNvSpPr>
              <p:nvPr/>
            </p:nvSpPr>
            <p:spPr bwMode="auto">
              <a:xfrm>
                <a:off x="148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2" name="Line 34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3" name="Line 35"/>
              <p:cNvSpPr>
                <a:spLocks noChangeShapeType="1"/>
              </p:cNvSpPr>
              <p:nvPr/>
            </p:nvSpPr>
            <p:spPr bwMode="auto">
              <a:xfrm>
                <a:off x="187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4" name="Line 36"/>
              <p:cNvSpPr>
                <a:spLocks noChangeShapeType="1"/>
              </p:cNvSpPr>
              <p:nvPr/>
            </p:nvSpPr>
            <p:spPr bwMode="auto">
              <a:xfrm>
                <a:off x="206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5" name="Line 37"/>
              <p:cNvSpPr>
                <a:spLocks noChangeShapeType="1"/>
              </p:cNvSpPr>
              <p:nvPr/>
            </p:nvSpPr>
            <p:spPr bwMode="auto">
              <a:xfrm>
                <a:off x="225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6" name="Line 38"/>
              <p:cNvSpPr>
                <a:spLocks noChangeShapeType="1"/>
              </p:cNvSpPr>
              <p:nvPr/>
            </p:nvSpPr>
            <p:spPr bwMode="auto">
              <a:xfrm>
                <a:off x="244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7" name="Line 39"/>
              <p:cNvSpPr>
                <a:spLocks noChangeShapeType="1"/>
              </p:cNvSpPr>
              <p:nvPr/>
            </p:nvSpPr>
            <p:spPr bwMode="auto">
              <a:xfrm>
                <a:off x="264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8" name="Line 40"/>
              <p:cNvSpPr>
                <a:spLocks noChangeShapeType="1"/>
              </p:cNvSpPr>
              <p:nvPr/>
            </p:nvSpPr>
            <p:spPr bwMode="auto">
              <a:xfrm>
                <a:off x="283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9" name="Line 41"/>
              <p:cNvSpPr>
                <a:spLocks noChangeShapeType="1"/>
              </p:cNvSpPr>
              <p:nvPr/>
            </p:nvSpPr>
            <p:spPr bwMode="auto">
              <a:xfrm>
                <a:off x="302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0" name="Line 42"/>
              <p:cNvSpPr>
                <a:spLocks noChangeShapeType="1"/>
              </p:cNvSpPr>
              <p:nvPr/>
            </p:nvSpPr>
            <p:spPr bwMode="auto">
              <a:xfrm>
                <a:off x="321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1" name="Line 43"/>
              <p:cNvSpPr>
                <a:spLocks noChangeShapeType="1"/>
              </p:cNvSpPr>
              <p:nvPr/>
            </p:nvSpPr>
            <p:spPr bwMode="auto">
              <a:xfrm>
                <a:off x="340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2" name="Line 44"/>
              <p:cNvSpPr>
                <a:spLocks noChangeShapeType="1"/>
              </p:cNvSpPr>
              <p:nvPr/>
            </p:nvSpPr>
            <p:spPr bwMode="auto">
              <a:xfrm>
                <a:off x="360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3" name="Line 45"/>
              <p:cNvSpPr>
                <a:spLocks noChangeShapeType="1"/>
              </p:cNvSpPr>
              <p:nvPr/>
            </p:nvSpPr>
            <p:spPr bwMode="auto">
              <a:xfrm>
                <a:off x="379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4" name="Line 46"/>
              <p:cNvSpPr>
                <a:spLocks noChangeShapeType="1"/>
              </p:cNvSpPr>
              <p:nvPr/>
            </p:nvSpPr>
            <p:spPr bwMode="auto">
              <a:xfrm>
                <a:off x="398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5" name="Line 47"/>
              <p:cNvSpPr>
                <a:spLocks noChangeShapeType="1"/>
              </p:cNvSpPr>
              <p:nvPr/>
            </p:nvSpPr>
            <p:spPr bwMode="auto">
              <a:xfrm>
                <a:off x="417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6" name="Line 48"/>
              <p:cNvSpPr>
                <a:spLocks noChangeShapeType="1"/>
              </p:cNvSpPr>
              <p:nvPr/>
            </p:nvSpPr>
            <p:spPr bwMode="auto">
              <a:xfrm>
                <a:off x="436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7" name="Line 49"/>
              <p:cNvSpPr>
                <a:spLocks noChangeShapeType="1"/>
              </p:cNvSpPr>
              <p:nvPr/>
            </p:nvSpPr>
            <p:spPr bwMode="auto">
              <a:xfrm>
                <a:off x="456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8" name="Line 50"/>
              <p:cNvSpPr>
                <a:spLocks noChangeShapeType="1"/>
              </p:cNvSpPr>
              <p:nvPr/>
            </p:nvSpPr>
            <p:spPr bwMode="auto">
              <a:xfrm>
                <a:off x="475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9" name="Line 51"/>
              <p:cNvSpPr>
                <a:spLocks noChangeShapeType="1"/>
              </p:cNvSpPr>
              <p:nvPr/>
            </p:nvSpPr>
            <p:spPr bwMode="auto">
              <a:xfrm>
                <a:off x="494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0" name="Line 52"/>
              <p:cNvSpPr>
                <a:spLocks noChangeShapeType="1"/>
              </p:cNvSpPr>
              <p:nvPr/>
            </p:nvSpPr>
            <p:spPr bwMode="auto">
              <a:xfrm>
                <a:off x="513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1" name="Line 53"/>
              <p:cNvSpPr>
                <a:spLocks noChangeShapeType="1"/>
              </p:cNvSpPr>
              <p:nvPr/>
            </p:nvSpPr>
            <p:spPr bwMode="auto">
              <a:xfrm>
                <a:off x="532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2" name="Line 54"/>
              <p:cNvSpPr>
                <a:spLocks noChangeShapeType="1"/>
              </p:cNvSpPr>
              <p:nvPr/>
            </p:nvSpPr>
            <p:spPr bwMode="auto">
              <a:xfrm>
                <a:off x="552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3" name="Line 55"/>
              <p:cNvSpPr>
                <a:spLocks noChangeShapeType="1"/>
              </p:cNvSpPr>
              <p:nvPr/>
            </p:nvSpPr>
            <p:spPr bwMode="auto">
              <a:xfrm>
                <a:off x="571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2104" name="Picture 56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079" y="0"/>
              <a:ext cx="680" cy="4320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</p:grpSp>
      <p:sp>
        <p:nvSpPr>
          <p:cNvPr id="2105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106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07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/>
            </a:lvl1pPr>
          </a:lstStyle>
          <a:p>
            <a:endParaRPr lang="ru-RU"/>
          </a:p>
        </p:txBody>
      </p:sp>
      <p:sp>
        <p:nvSpPr>
          <p:cNvPr id="2108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/>
            </a:lvl1pPr>
          </a:lstStyle>
          <a:p>
            <a:endParaRPr lang="ru-RU"/>
          </a:p>
        </p:txBody>
      </p:sp>
      <p:sp>
        <p:nvSpPr>
          <p:cNvPr id="2109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/>
            </a:lvl1pPr>
          </a:lstStyle>
          <a:p>
            <a:fld id="{94C7C622-9EB7-4E19-9CC6-A84DD16CAE7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random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gif"/><Relationship Id="rId7" Type="http://schemas.openxmlformats.org/officeDocument/2006/relationships/image" Target="../media/image13.gi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gif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214282" y="1928802"/>
            <a:ext cx="7772400" cy="228601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Тема: «Умножение многочлена на многочлен»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 descr="C:\Users\Dim3\Desktop\18f49a9f5ec8a70e5eb777af9c97d32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714752"/>
            <a:ext cx="1500198" cy="2031518"/>
          </a:xfrm>
          <a:prstGeom prst="rect">
            <a:avLst/>
          </a:prstGeom>
          <a:noFill/>
        </p:spPr>
      </p:pic>
      <p:pic>
        <p:nvPicPr>
          <p:cNvPr id="6152" name="Picture 8" descr="C:\Users\Dim3\Desktop\c32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500562" y="3857628"/>
            <a:ext cx="1928826" cy="192882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643042" y="1428736"/>
            <a:ext cx="53864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Физминутка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356" y="357166"/>
            <a:ext cx="47003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Найти площадь фигуры</a:t>
            </a:r>
            <a:endParaRPr lang="ru-RU" sz="32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Фигура, имеющая форму буквы L 12"/>
          <p:cNvSpPr/>
          <p:nvPr/>
        </p:nvSpPr>
        <p:spPr>
          <a:xfrm>
            <a:off x="2928926" y="1643050"/>
            <a:ext cx="2214578" cy="2928958"/>
          </a:xfrm>
          <a:prstGeom prst="corner">
            <a:avLst>
              <a:gd name="adj1" fmla="val 41547"/>
              <a:gd name="adj2" fmla="val 408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00430" y="4714884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 + c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 rot="16200000">
            <a:off x="1623842" y="2457951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5b + c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214942" y="3857628"/>
            <a:ext cx="419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143240" y="107154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</a:t>
            </a:r>
            <a:endParaRPr lang="ru-RU" sz="32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2928926" y="1643050"/>
            <a:ext cx="2214578" cy="2928958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357166"/>
            <a:ext cx="47003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Найти площадь фигуры</a:t>
            </a:r>
            <a:endParaRPr lang="ru-RU" sz="32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00430" y="4714884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 + c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 rot="16200000">
            <a:off x="1623842" y="2457951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5b + c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214942" y="3857628"/>
            <a:ext cx="419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143240" y="107154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</a:t>
            </a:r>
            <a:endParaRPr lang="ru-RU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57158" y="1285860"/>
            <a:ext cx="1637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</a:t>
            </a:r>
            <a:r>
              <a:rPr lang="ru-RU" sz="3200" dirty="0" smtClean="0"/>
              <a:t> способ</a:t>
            </a:r>
            <a:endParaRPr lang="ru-RU" sz="3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857620" y="1643050"/>
            <a:ext cx="1285884" cy="200026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571604" y="5286388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(5</a:t>
            </a:r>
            <a:r>
              <a:rPr lang="en-US" sz="3200" b="1" dirty="0" smtClean="0"/>
              <a:t>b + c</a:t>
            </a:r>
            <a:r>
              <a:rPr lang="ru-RU" sz="3200" b="1" dirty="0" smtClean="0"/>
              <a:t>)</a:t>
            </a:r>
            <a:r>
              <a:rPr lang="en-US" sz="3200" b="1" dirty="0" smtClean="0"/>
              <a:t>(b + c) – c (4b + c)</a:t>
            </a:r>
            <a:endParaRPr lang="ru-RU" sz="3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286248" y="314324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c</a:t>
            </a:r>
            <a:endParaRPr lang="ru-RU" sz="3200" b="1" dirty="0"/>
          </a:p>
        </p:txBody>
      </p:sp>
      <p:sp>
        <p:nvSpPr>
          <p:cNvPr id="24" name="TextBox 23"/>
          <p:cNvSpPr txBox="1"/>
          <p:nvPr/>
        </p:nvSpPr>
        <p:spPr>
          <a:xfrm rot="16200000">
            <a:off x="3364189" y="2207919"/>
            <a:ext cx="1285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4b + c</a:t>
            </a:r>
            <a:endParaRPr lang="ru-RU" sz="32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Оксана\поурочное планирование\Математика\7 класс\Алгебра\открытый урок\клетка.tif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b="11741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142984"/>
          <a:ext cx="8643998" cy="5072098"/>
        </p:xfrm>
        <a:graphic>
          <a:graphicData uri="http://schemas.openxmlformats.org/drawingml/2006/table">
            <a:tbl>
              <a:tblPr/>
              <a:tblGrid>
                <a:gridCol w="2571768"/>
                <a:gridCol w="2571768"/>
                <a:gridCol w="3500462"/>
              </a:tblGrid>
              <a:tr h="442508"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I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уровень.</a:t>
                      </a:r>
                      <a:endParaRPr lang="ru-RU" sz="1800" dirty="0">
                        <a:latin typeface="Cambria Math"/>
                        <a:ea typeface="Times New Roman"/>
                        <a:cs typeface="Times New Roman"/>
                      </a:endParaRPr>
                    </a:p>
                  </a:txBody>
                  <a:tcPr marL="60158" marR="6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II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уровень.</a:t>
                      </a:r>
                      <a:endParaRPr lang="ru-RU" sz="1800" dirty="0">
                        <a:latin typeface="Cambria Math"/>
                        <a:ea typeface="Times New Roman"/>
                        <a:cs typeface="Times New Roman"/>
                      </a:endParaRPr>
                    </a:p>
                  </a:txBody>
                  <a:tcPr marL="60158" marR="6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III </a:t>
                      </a: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уровень.</a:t>
                      </a:r>
                      <a:endParaRPr lang="ru-RU" sz="1800">
                        <a:latin typeface="Cambria Math"/>
                        <a:ea typeface="Times New Roman"/>
                        <a:cs typeface="Times New Roman"/>
                      </a:endParaRPr>
                    </a:p>
                  </a:txBody>
                  <a:tcPr marL="60158" marR="6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5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Представьте в виде многочлена выражение:</a:t>
                      </a:r>
                    </a:p>
                  </a:txBody>
                  <a:tcPr marL="60158" marR="6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Представьте в виде многочлена выражение:</a:t>
                      </a:r>
                    </a:p>
                  </a:txBody>
                  <a:tcPr marL="60158" marR="6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Найдите значение выражения:</a:t>
                      </a:r>
                      <a:endParaRPr lang="ru-RU" sz="1800" dirty="0">
                        <a:latin typeface="Cambria Math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endParaRPr lang="en-US" sz="1800" u="none" strike="noStrike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endParaRPr lang="en-US" sz="1800" u="none" strike="noStrike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endParaRPr lang="en-US" sz="1800" u="none" strike="noStrike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endParaRPr lang="en-US" sz="1800" u="none" strike="noStrike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r>
                        <a:rPr lang="ru-RU" sz="18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Докажите</a:t>
                      </a:r>
                      <a:r>
                        <a:rPr lang="ru-RU" sz="18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, что произведение двух средних из четырех последовательных целых чисел на 2 больше произведения двух крайних чисел</a:t>
                      </a:r>
                      <a:endParaRPr lang="ru-RU" sz="1800" u="none" strike="noStrike" dirty="0">
                        <a:latin typeface="Cambria Math"/>
                        <a:ea typeface="Times New Roman"/>
                        <a:cs typeface="Times New Roman"/>
                      </a:endParaRPr>
                    </a:p>
                  </a:txBody>
                  <a:tcPr marL="60158" marR="6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642910" y="2714620"/>
            <a:ext cx="1643074" cy="406905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285720" y="3429000"/>
            <a:ext cx="2200662" cy="285752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3071802" y="2786058"/>
            <a:ext cx="1928826" cy="368952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2857487" y="3429000"/>
            <a:ext cx="2324983" cy="285752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0163" cy="2667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5500694" y="2214554"/>
            <a:ext cx="3309659" cy="357190"/>
          </a:xfrm>
          <a:prstGeom prst="rect">
            <a:avLst/>
          </a:prstGeom>
          <a:noFill/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2786058"/>
            <a:ext cx="1714512" cy="355164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2357422" y="428604"/>
            <a:ext cx="50720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Самостоятельная работа.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1000108"/>
            <a:ext cx="36381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 smtClean="0"/>
              <a:t>Домашнее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задание</a:t>
            </a:r>
            <a:endParaRPr lang="ru-RU" sz="3200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714348" y="2105771"/>
            <a:ext cx="692948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dirty="0" smtClean="0"/>
              <a:t>п.28 стр.123-127 повторить</a:t>
            </a:r>
          </a:p>
          <a:p>
            <a:r>
              <a:rPr lang="ru-RU" sz="2800" dirty="0" smtClean="0"/>
              <a:t>Решить № 834(</a:t>
            </a:r>
            <a:r>
              <a:rPr lang="ru-RU" sz="2800" dirty="0" err="1" smtClean="0"/>
              <a:t>д</a:t>
            </a:r>
            <a:r>
              <a:rPr lang="ru-RU" sz="2800" dirty="0" smtClean="0"/>
              <a:t>, е), 836 (ж, </a:t>
            </a:r>
            <a:r>
              <a:rPr lang="ru-RU" sz="2800" dirty="0" err="1" smtClean="0"/>
              <a:t>з</a:t>
            </a:r>
            <a:r>
              <a:rPr lang="ru-RU" sz="2800" dirty="0" smtClean="0"/>
              <a:t>), 838 (а, б).</a:t>
            </a:r>
          </a:p>
          <a:p>
            <a:r>
              <a:rPr lang="ru-RU" sz="2800" u="sng" dirty="0" smtClean="0"/>
              <a:t>Дополнительно:</a:t>
            </a:r>
            <a:endParaRPr lang="ru-RU" sz="2800" dirty="0" smtClean="0"/>
          </a:p>
          <a:p>
            <a:r>
              <a:rPr lang="ru-RU" sz="2800" dirty="0" smtClean="0"/>
              <a:t>Даны три числа, из которых каждое следующее на 3 больше предыдущего. Найдите эти числа, если известно, что произведение меньшего и большего на 54 меньше произведения большего и среднего.</a:t>
            </a:r>
            <a:endParaRPr lang="ru-RU" sz="2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1357298"/>
            <a:ext cx="63579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урок!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2928934"/>
            <a:ext cx="3929090" cy="2658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6786586" cy="3186114"/>
          </a:xfrm>
        </p:spPr>
        <p:txBody>
          <a:bodyPr/>
          <a:lstStyle/>
          <a:p>
            <a:pPr algn="r"/>
            <a:r>
              <a:rPr lang="ru-RU" dirty="0" smtClean="0"/>
              <a:t>«Мало иметь хороший ум, главное – хорошо его применять»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Рене Декарт</a:t>
            </a:r>
            <a:endParaRPr lang="ru-RU" dirty="0"/>
          </a:p>
        </p:txBody>
      </p:sp>
      <p:pic>
        <p:nvPicPr>
          <p:cNvPr id="5122" name="Picture 2" descr="E:\Оксана\поурочное планирование\Математика\7 класс\Алгебра\открытый урок\Декарт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643182"/>
            <a:ext cx="2790825" cy="340995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7772400" cy="1143000"/>
          </a:xfrm>
        </p:spPr>
        <p:txBody>
          <a:bodyPr/>
          <a:lstStyle/>
          <a:p>
            <a:r>
              <a:rPr lang="ru-RU" b="1" dirty="0" smtClean="0"/>
              <a:t>Цели  урока: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428596" y="1428736"/>
          <a:ext cx="7500990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5D79B5-6D33-4822-8022-A401549C1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205D79B5-6D33-4822-8022-A401549C1F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205D79B5-6D33-4822-8022-A401549C1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205D79B5-6D33-4822-8022-A401549C1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FCE96F5-1922-43C7-8B0D-8B16E8794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EFCE96F5-1922-43C7-8B0D-8B16E8794A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EFCE96F5-1922-43C7-8B0D-8B16E8794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EFCE96F5-1922-43C7-8B0D-8B16E8794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312E94-0A82-4344-B0C9-82054C550B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6F312E94-0A82-4344-B0C9-82054C550B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6F312E94-0A82-4344-B0C9-82054C550B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6F312E94-0A82-4344-B0C9-82054C550B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2EF7D4-2295-4F2C-A663-6D32541B70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graphicEl>
                                              <a:dgm id="{752EF7D4-2295-4F2C-A663-6D32541B70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graphicEl>
                                              <a:dgm id="{752EF7D4-2295-4F2C-A663-6D32541B70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dgm id="{752EF7D4-2295-4F2C-A663-6D32541B70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2EB8BC-35BF-4A40-B773-DB855CEAA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graphicEl>
                                              <a:dgm id="{F62EB8BC-35BF-4A40-B773-DB855CEAA1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F62EB8BC-35BF-4A40-B773-DB855CEAA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graphicEl>
                                              <a:dgm id="{F62EB8BC-35BF-4A40-B773-DB855CEAA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37BCFE-BBB0-40CF-9F89-92890AC50B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graphicEl>
                                              <a:dgm id="{F937BCFE-BBB0-40CF-9F89-92890AC50B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F937BCFE-BBB0-40CF-9F89-92890AC50B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graphicEl>
                                              <a:dgm id="{F937BCFE-BBB0-40CF-9F89-92890AC50B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2643206" cy="571504"/>
          </a:xfrm>
        </p:spPr>
        <p:txBody>
          <a:bodyPr/>
          <a:lstStyle/>
          <a:p>
            <a:r>
              <a:rPr lang="ru-RU" dirty="0" smtClean="0"/>
              <a:t>Устно: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1000108"/>
            <a:ext cx="75724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b="1" dirty="0" smtClean="0"/>
              <a:t>Задание </a:t>
            </a:r>
            <a:r>
              <a:rPr lang="ru-RU" sz="3200" b="1" dirty="0" smtClean="0"/>
              <a:t>1. </a:t>
            </a:r>
            <a:r>
              <a:rPr lang="ru-RU" sz="3200" dirty="0" smtClean="0"/>
              <a:t>Выполните умножение</a:t>
            </a: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036638" y="2000265"/>
          <a:ext cx="2927350" cy="3300412"/>
        </p:xfrm>
        <a:graphic>
          <a:graphicData uri="http://schemas.openxmlformats.org/presentationml/2006/ole">
            <p:oleObj spid="_x0000_s5122" name="Формула" r:id="rId3" imgW="1193760" imgH="134604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4462463" y="1928827"/>
          <a:ext cx="2506662" cy="3643313"/>
        </p:xfrm>
        <a:graphic>
          <a:graphicData uri="http://schemas.openxmlformats.org/presentationml/2006/ole">
            <p:oleObj spid="_x0000_s5123" name="Формула" r:id="rId4" imgW="1066680" imgH="1549080" progId="Equation.3">
              <p:embed/>
            </p:oleObj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2714644" cy="642942"/>
          </a:xfrm>
        </p:spPr>
        <p:txBody>
          <a:bodyPr/>
          <a:lstStyle/>
          <a:p>
            <a:r>
              <a:rPr lang="ru-RU" dirty="0" smtClean="0"/>
              <a:t>Устно: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928670"/>
            <a:ext cx="75724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Задание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Вместо … вставьте правильное выражение: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357158" y="2428868"/>
          <a:ext cx="7397750" cy="2608278"/>
        </p:xfrm>
        <a:graphic>
          <a:graphicData uri="http://schemas.openxmlformats.org/presentationml/2006/ole">
            <p:oleObj spid="_x0000_s2051" name="Формула" r:id="rId3" imgW="2743200" imgH="927000" progId="Equation.3">
              <p:embed/>
            </p:oleObj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2571768" cy="857256"/>
          </a:xfrm>
        </p:spPr>
        <p:txBody>
          <a:bodyPr/>
          <a:lstStyle/>
          <a:p>
            <a:r>
              <a:rPr lang="ru-RU" dirty="0" smtClean="0"/>
              <a:t>Устно: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1000108"/>
            <a:ext cx="75724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b="1" dirty="0" smtClean="0"/>
              <a:t>Задание </a:t>
            </a:r>
            <a:r>
              <a:rPr lang="ru-RU" sz="3200" b="1" dirty="0" smtClean="0"/>
              <a:t>3. </a:t>
            </a:r>
            <a:r>
              <a:rPr lang="ru-RU" sz="3200" dirty="0" smtClean="0"/>
              <a:t>Укажите количество слагаемых в произведении:</a:t>
            </a:r>
            <a:endParaRPr lang="ru-RU" sz="3200" dirty="0"/>
          </a:p>
        </p:txBody>
      </p:sp>
      <p:graphicFrame>
        <p:nvGraphicFramePr>
          <p:cNvPr id="7" name="Объект 6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026" name="Точечный рисунок" r:id="rId3" imgW="0" imgH="0" progId="Paint.Picture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000100" y="2357430"/>
          <a:ext cx="4465637" cy="3251200"/>
        </p:xfrm>
        <a:graphic>
          <a:graphicData uri="http://schemas.openxmlformats.org/presentationml/2006/ole">
            <p:oleObj spid="_x0000_s1027" name="Формула" r:id="rId4" imgW="1587240" imgH="1155600" progId="Equation.3">
              <p:embed/>
            </p:oleObj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3000396" cy="571504"/>
          </a:xfrm>
        </p:spPr>
        <p:txBody>
          <a:bodyPr/>
          <a:lstStyle/>
          <a:p>
            <a:r>
              <a:rPr lang="ru-RU" dirty="0" smtClean="0"/>
              <a:t>Устно: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1285861"/>
            <a:ext cx="75724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b="1" dirty="0" smtClean="0"/>
              <a:t>Задание 4.  </a:t>
            </a:r>
            <a:r>
              <a:rPr lang="ru-RU" sz="3200" dirty="0" smtClean="0"/>
              <a:t>Верны ли равенства (найдите ошибку, если она есть, исправьте ее):</a:t>
            </a: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357158" y="2857496"/>
          <a:ext cx="7429500" cy="2797175"/>
        </p:xfrm>
        <a:graphic>
          <a:graphicData uri="http://schemas.openxmlformats.org/presentationml/2006/ole">
            <p:oleObj spid="_x0000_s3075" name="Формула" r:id="rId3" imgW="3035160" imgH="1143000" progId="Equation.3">
              <p:embed/>
            </p:oleObj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E:\Оксана\поурочное планирование\Математика\7 класс\Алгебра\открытый урок\клетка.tif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b="11741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6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8" name="Группа 47"/>
          <p:cNvGrpSpPr/>
          <p:nvPr/>
        </p:nvGrpSpPr>
        <p:grpSpPr>
          <a:xfrm>
            <a:off x="214282" y="214290"/>
            <a:ext cx="2000264" cy="2979234"/>
            <a:chOff x="214282" y="214290"/>
            <a:chExt cx="2000264" cy="2979234"/>
          </a:xfrm>
        </p:grpSpPr>
        <p:pic>
          <p:nvPicPr>
            <p:cNvPr id="6147" name="Picture 3" descr="E:\Оксана\поурочное планирование\Математика\7 класс\Алгебра\открытый урок\лобачевский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2618" y="214290"/>
              <a:ext cx="1623593" cy="2568577"/>
            </a:xfrm>
            <a:prstGeom prst="rect">
              <a:avLst/>
            </a:prstGeom>
            <a:noFill/>
          </p:spPr>
        </p:pic>
        <p:grpSp>
          <p:nvGrpSpPr>
            <p:cNvPr id="27" name="Группа 26"/>
            <p:cNvGrpSpPr/>
            <p:nvPr/>
          </p:nvGrpSpPr>
          <p:grpSpPr>
            <a:xfrm>
              <a:off x="250001" y="2786058"/>
              <a:ext cx="1928826" cy="407466"/>
              <a:chOff x="5929322" y="2786058"/>
              <a:chExt cx="2268000" cy="432000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5929322" y="2786058"/>
                <a:ext cx="2268000" cy="432000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6156" name="Picture 12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056028" y="2859977"/>
                <a:ext cx="2014588" cy="284163"/>
              </a:xfrm>
              <a:prstGeom prst="rect">
                <a:avLst/>
              </a:prstGeom>
              <a:noFill/>
            </p:spPr>
          </p:pic>
        </p:grpSp>
        <p:sp>
          <p:nvSpPr>
            <p:cNvPr id="47" name="TextBox 46"/>
            <p:cNvSpPr txBox="1"/>
            <p:nvPr/>
          </p:nvSpPr>
          <p:spPr>
            <a:xfrm>
              <a:off x="214282" y="2357430"/>
              <a:ext cx="2000264" cy="369332"/>
            </a:xfrm>
            <a:prstGeom prst="rect">
              <a:avLst/>
            </a:prstGeom>
            <a:solidFill>
              <a:srgbClr val="FAF9F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Н.И.Лобачевский</a:t>
              </a:r>
              <a:endParaRPr lang="ru-RU" dirty="0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3714744" y="142852"/>
            <a:ext cx="2000232" cy="2899459"/>
            <a:chOff x="3714744" y="142852"/>
            <a:chExt cx="2000232" cy="2899459"/>
          </a:xfrm>
        </p:grpSpPr>
        <p:pic>
          <p:nvPicPr>
            <p:cNvPr id="6146" name="Picture 2" descr="E:\Оксана\поурочное планирование\Математика\7 класс\Алгебра\открытый урок\ковалевская .gif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4021819" y="142852"/>
              <a:ext cx="1386082" cy="2178072"/>
            </a:xfrm>
            <a:prstGeom prst="rect">
              <a:avLst/>
            </a:prstGeom>
            <a:noFill/>
          </p:spPr>
        </p:pic>
        <p:grpSp>
          <p:nvGrpSpPr>
            <p:cNvPr id="26" name="Группа 25"/>
            <p:cNvGrpSpPr/>
            <p:nvPr/>
          </p:nvGrpSpPr>
          <p:grpSpPr>
            <a:xfrm>
              <a:off x="3714744" y="2643182"/>
              <a:ext cx="2000232" cy="399129"/>
              <a:chOff x="2500298" y="3214686"/>
              <a:chExt cx="2268000" cy="432000"/>
            </a:xfrm>
          </p:grpSpPr>
          <p:sp>
            <p:nvSpPr>
              <p:cNvPr id="13" name="Прямоугольник 12"/>
              <p:cNvSpPr/>
              <p:nvPr/>
            </p:nvSpPr>
            <p:spPr>
              <a:xfrm>
                <a:off x="2500298" y="3214686"/>
                <a:ext cx="2268000" cy="432000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6154" name="Picture 10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641848" y="3288605"/>
                <a:ext cx="1984900" cy="284163"/>
              </a:xfrm>
              <a:prstGeom prst="rect">
                <a:avLst/>
              </a:prstGeom>
              <a:noFill/>
            </p:spPr>
          </p:pic>
        </p:grpSp>
        <p:sp>
          <p:nvSpPr>
            <p:cNvPr id="49" name="TextBox 48"/>
            <p:cNvSpPr txBox="1"/>
            <p:nvPr/>
          </p:nvSpPr>
          <p:spPr>
            <a:xfrm>
              <a:off x="3786166" y="2285992"/>
              <a:ext cx="18573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С.П.Ковалевская</a:t>
              </a:r>
              <a:endParaRPr lang="ru-RU" dirty="0"/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6858016" y="142852"/>
            <a:ext cx="2125124" cy="2551896"/>
            <a:chOff x="6858016" y="142852"/>
            <a:chExt cx="2125124" cy="2551896"/>
          </a:xfrm>
        </p:grpSpPr>
        <p:pic>
          <p:nvPicPr>
            <p:cNvPr id="6149" name="Picture 5" descr="E:\Оксана\поурочное планирование\Математика\7 класс\Алгебра\открытый урок\Carl Friedrich Gauss.gif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14953" y="142852"/>
              <a:ext cx="1811250" cy="1831174"/>
            </a:xfrm>
            <a:prstGeom prst="rect">
              <a:avLst/>
            </a:prstGeom>
            <a:noFill/>
          </p:spPr>
        </p:pic>
        <p:grpSp>
          <p:nvGrpSpPr>
            <p:cNvPr id="25" name="Группа 24"/>
            <p:cNvGrpSpPr/>
            <p:nvPr/>
          </p:nvGrpSpPr>
          <p:grpSpPr>
            <a:xfrm>
              <a:off x="6858016" y="2285992"/>
              <a:ext cx="2125124" cy="408756"/>
              <a:chOff x="357158" y="3714752"/>
              <a:chExt cx="2268000" cy="432000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357158" y="3714752"/>
                <a:ext cx="2268000" cy="432000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6152" name="Picture 8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02288" y="3788671"/>
                <a:ext cx="1577741" cy="284163"/>
              </a:xfrm>
              <a:prstGeom prst="rect">
                <a:avLst/>
              </a:prstGeom>
              <a:noFill/>
            </p:spPr>
          </p:pic>
        </p:grpSp>
        <p:sp>
          <p:nvSpPr>
            <p:cNvPr id="50" name="TextBox 49"/>
            <p:cNvSpPr txBox="1"/>
            <p:nvPr/>
          </p:nvSpPr>
          <p:spPr>
            <a:xfrm>
              <a:off x="6991884" y="1928802"/>
              <a:ext cx="18573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К.Ф.Гаусс</a:t>
              </a:r>
              <a:endParaRPr lang="ru-RU" dirty="0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5643570" y="3786190"/>
            <a:ext cx="3214710" cy="1511640"/>
            <a:chOff x="2643174" y="1818562"/>
            <a:chExt cx="3571900" cy="1511640"/>
          </a:xfrm>
        </p:grpSpPr>
        <p:sp>
          <p:nvSpPr>
            <p:cNvPr id="58" name="Полилиния 57"/>
            <p:cNvSpPr/>
            <p:nvPr/>
          </p:nvSpPr>
          <p:spPr>
            <a:xfrm>
              <a:off x="2643174" y="1818562"/>
              <a:ext cx="3571900" cy="1511640"/>
            </a:xfrm>
            <a:custGeom>
              <a:avLst/>
              <a:gdLst>
                <a:gd name="connsiteX0" fmla="*/ 0 w 3571900"/>
                <a:gd name="connsiteY0" fmla="*/ 251945 h 1511640"/>
                <a:gd name="connsiteX1" fmla="*/ 73793 w 3571900"/>
                <a:gd name="connsiteY1" fmla="*/ 73793 h 1511640"/>
                <a:gd name="connsiteX2" fmla="*/ 251945 w 3571900"/>
                <a:gd name="connsiteY2" fmla="*/ 0 h 1511640"/>
                <a:gd name="connsiteX3" fmla="*/ 3319955 w 3571900"/>
                <a:gd name="connsiteY3" fmla="*/ 0 h 1511640"/>
                <a:gd name="connsiteX4" fmla="*/ 3498107 w 3571900"/>
                <a:gd name="connsiteY4" fmla="*/ 73793 h 1511640"/>
                <a:gd name="connsiteX5" fmla="*/ 3571900 w 3571900"/>
                <a:gd name="connsiteY5" fmla="*/ 251945 h 1511640"/>
                <a:gd name="connsiteX6" fmla="*/ 3571900 w 3571900"/>
                <a:gd name="connsiteY6" fmla="*/ 1259695 h 1511640"/>
                <a:gd name="connsiteX7" fmla="*/ 3498107 w 3571900"/>
                <a:gd name="connsiteY7" fmla="*/ 1437847 h 1511640"/>
                <a:gd name="connsiteX8" fmla="*/ 3319955 w 3571900"/>
                <a:gd name="connsiteY8" fmla="*/ 1511640 h 1511640"/>
                <a:gd name="connsiteX9" fmla="*/ 251945 w 3571900"/>
                <a:gd name="connsiteY9" fmla="*/ 1511640 h 1511640"/>
                <a:gd name="connsiteX10" fmla="*/ 73793 w 3571900"/>
                <a:gd name="connsiteY10" fmla="*/ 1437847 h 1511640"/>
                <a:gd name="connsiteX11" fmla="*/ 0 w 3571900"/>
                <a:gd name="connsiteY11" fmla="*/ 1259695 h 1511640"/>
                <a:gd name="connsiteX12" fmla="*/ 0 w 3571900"/>
                <a:gd name="connsiteY12" fmla="*/ 251945 h 1511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71900" h="1511640">
                  <a:moveTo>
                    <a:pt x="0" y="251945"/>
                  </a:moveTo>
                  <a:cubicBezTo>
                    <a:pt x="0" y="185125"/>
                    <a:pt x="26544" y="121042"/>
                    <a:pt x="73793" y="73793"/>
                  </a:cubicBezTo>
                  <a:cubicBezTo>
                    <a:pt x="121042" y="26544"/>
                    <a:pt x="185125" y="0"/>
                    <a:pt x="251945" y="0"/>
                  </a:cubicBezTo>
                  <a:lnTo>
                    <a:pt x="3319955" y="0"/>
                  </a:lnTo>
                  <a:cubicBezTo>
                    <a:pt x="3386775" y="0"/>
                    <a:pt x="3450858" y="26544"/>
                    <a:pt x="3498107" y="73793"/>
                  </a:cubicBezTo>
                  <a:cubicBezTo>
                    <a:pt x="3545356" y="121042"/>
                    <a:pt x="3571900" y="185125"/>
                    <a:pt x="3571900" y="251945"/>
                  </a:cubicBezTo>
                  <a:lnTo>
                    <a:pt x="3571900" y="1259695"/>
                  </a:lnTo>
                  <a:cubicBezTo>
                    <a:pt x="3571900" y="1326515"/>
                    <a:pt x="3545356" y="1390598"/>
                    <a:pt x="3498107" y="1437847"/>
                  </a:cubicBezTo>
                  <a:cubicBezTo>
                    <a:pt x="3450858" y="1485096"/>
                    <a:pt x="3386775" y="1511640"/>
                    <a:pt x="3319955" y="1511640"/>
                  </a:cubicBezTo>
                  <a:lnTo>
                    <a:pt x="251945" y="1511640"/>
                  </a:lnTo>
                  <a:cubicBezTo>
                    <a:pt x="185125" y="1511640"/>
                    <a:pt x="121042" y="1485096"/>
                    <a:pt x="73793" y="1437847"/>
                  </a:cubicBezTo>
                  <a:cubicBezTo>
                    <a:pt x="26544" y="1390598"/>
                    <a:pt x="0" y="1326515"/>
                    <a:pt x="0" y="1259695"/>
                  </a:cubicBezTo>
                  <a:lnTo>
                    <a:pt x="0" y="251945"/>
                  </a:lnTo>
                  <a:close/>
                </a:path>
              </a:pathLst>
            </a:custGeom>
          </p:spPr>
          <p:style>
            <a:lnRef idx="2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6182" tIns="146182" rIns="146182" bIns="146182" numCol="1" spcCol="1270" anchor="ctr" anchorCtr="0">
              <a:noAutofit/>
            </a:bodyPr>
            <a:lstStyle/>
            <a:p>
              <a:pPr lvl="0" algn="l" defTabSz="844550">
                <a:spcBef>
                  <a:spcPct val="0"/>
                </a:spcBef>
                <a:spcAft>
                  <a:spcPts val="0"/>
                </a:spcAft>
              </a:pPr>
              <a:r>
                <a:rPr lang="ru-RU" sz="1900" kern="1200" dirty="0" smtClean="0"/>
                <a:t>«Математика – </a:t>
              </a:r>
            </a:p>
            <a:p>
              <a:pPr lvl="0" algn="l" defTabSz="844550">
                <a:spcBef>
                  <a:spcPct val="0"/>
                </a:spcBef>
                <a:spcAft>
                  <a:spcPts val="0"/>
                </a:spcAft>
              </a:pPr>
              <a:r>
                <a:rPr lang="ru-RU" sz="1900" kern="1200" dirty="0" smtClean="0"/>
                <a:t>это язык, на котором говорят все точные науки». </a:t>
              </a:r>
            </a:p>
            <a:p>
              <a:pPr defTabSz="844550">
                <a:lnSpc>
                  <a:spcPct val="90000"/>
                </a:lnSpc>
                <a:spcAft>
                  <a:spcPct val="35000"/>
                </a:spcAft>
              </a:pPr>
              <a:endParaRPr lang="ru-RU" sz="2000" i="1" dirty="0" smtClean="0"/>
            </a:p>
            <a:p>
              <a:pPr defTabSz="844550">
                <a:lnSpc>
                  <a:spcPct val="90000"/>
                </a:lnSpc>
                <a:spcAft>
                  <a:spcPct val="35000"/>
                </a:spcAft>
              </a:pPr>
              <a:endParaRPr lang="ru-RU" sz="2000" i="1" dirty="0" smtClean="0"/>
            </a:p>
          </p:txBody>
        </p:sp>
        <p:pic>
          <p:nvPicPr>
            <p:cNvPr id="6163" name="Picture 19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/>
            <a:stretch>
              <a:fillRect/>
            </a:stretch>
          </p:blipFill>
          <p:spPr bwMode="auto">
            <a:xfrm>
              <a:off x="3214678" y="2857496"/>
              <a:ext cx="2428892" cy="337276"/>
            </a:xfrm>
            <a:prstGeom prst="rect">
              <a:avLst/>
            </a:prstGeom>
            <a:noFill/>
          </p:spPr>
        </p:pic>
      </p:grpSp>
      <p:grpSp>
        <p:nvGrpSpPr>
          <p:cNvPr id="45" name="Группа 44"/>
          <p:cNvGrpSpPr/>
          <p:nvPr/>
        </p:nvGrpSpPr>
        <p:grpSpPr>
          <a:xfrm>
            <a:off x="214282" y="3786190"/>
            <a:ext cx="3000396" cy="1428760"/>
            <a:chOff x="2643174" y="252201"/>
            <a:chExt cx="3571900" cy="1511640"/>
          </a:xfrm>
        </p:grpSpPr>
        <p:sp>
          <p:nvSpPr>
            <p:cNvPr id="57" name="Полилиния 56"/>
            <p:cNvSpPr/>
            <p:nvPr/>
          </p:nvSpPr>
          <p:spPr>
            <a:xfrm>
              <a:off x="2643174" y="252201"/>
              <a:ext cx="3571900" cy="1511640"/>
            </a:xfrm>
            <a:custGeom>
              <a:avLst/>
              <a:gdLst>
                <a:gd name="connsiteX0" fmla="*/ 0 w 3571900"/>
                <a:gd name="connsiteY0" fmla="*/ 251945 h 1511640"/>
                <a:gd name="connsiteX1" fmla="*/ 73793 w 3571900"/>
                <a:gd name="connsiteY1" fmla="*/ 73793 h 1511640"/>
                <a:gd name="connsiteX2" fmla="*/ 251945 w 3571900"/>
                <a:gd name="connsiteY2" fmla="*/ 0 h 1511640"/>
                <a:gd name="connsiteX3" fmla="*/ 3319955 w 3571900"/>
                <a:gd name="connsiteY3" fmla="*/ 0 h 1511640"/>
                <a:gd name="connsiteX4" fmla="*/ 3498107 w 3571900"/>
                <a:gd name="connsiteY4" fmla="*/ 73793 h 1511640"/>
                <a:gd name="connsiteX5" fmla="*/ 3571900 w 3571900"/>
                <a:gd name="connsiteY5" fmla="*/ 251945 h 1511640"/>
                <a:gd name="connsiteX6" fmla="*/ 3571900 w 3571900"/>
                <a:gd name="connsiteY6" fmla="*/ 1259695 h 1511640"/>
                <a:gd name="connsiteX7" fmla="*/ 3498107 w 3571900"/>
                <a:gd name="connsiteY7" fmla="*/ 1437847 h 1511640"/>
                <a:gd name="connsiteX8" fmla="*/ 3319955 w 3571900"/>
                <a:gd name="connsiteY8" fmla="*/ 1511640 h 1511640"/>
                <a:gd name="connsiteX9" fmla="*/ 251945 w 3571900"/>
                <a:gd name="connsiteY9" fmla="*/ 1511640 h 1511640"/>
                <a:gd name="connsiteX10" fmla="*/ 73793 w 3571900"/>
                <a:gd name="connsiteY10" fmla="*/ 1437847 h 1511640"/>
                <a:gd name="connsiteX11" fmla="*/ 0 w 3571900"/>
                <a:gd name="connsiteY11" fmla="*/ 1259695 h 1511640"/>
                <a:gd name="connsiteX12" fmla="*/ 0 w 3571900"/>
                <a:gd name="connsiteY12" fmla="*/ 251945 h 1511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71900" h="1511640">
                  <a:moveTo>
                    <a:pt x="0" y="251945"/>
                  </a:moveTo>
                  <a:cubicBezTo>
                    <a:pt x="0" y="185125"/>
                    <a:pt x="26544" y="121042"/>
                    <a:pt x="73793" y="73793"/>
                  </a:cubicBezTo>
                  <a:cubicBezTo>
                    <a:pt x="121042" y="26544"/>
                    <a:pt x="185125" y="0"/>
                    <a:pt x="251945" y="0"/>
                  </a:cubicBezTo>
                  <a:lnTo>
                    <a:pt x="3319955" y="0"/>
                  </a:lnTo>
                  <a:cubicBezTo>
                    <a:pt x="3386775" y="0"/>
                    <a:pt x="3450858" y="26544"/>
                    <a:pt x="3498107" y="73793"/>
                  </a:cubicBezTo>
                  <a:cubicBezTo>
                    <a:pt x="3545356" y="121042"/>
                    <a:pt x="3571900" y="185125"/>
                    <a:pt x="3571900" y="251945"/>
                  </a:cubicBezTo>
                  <a:lnTo>
                    <a:pt x="3571900" y="1259695"/>
                  </a:lnTo>
                  <a:cubicBezTo>
                    <a:pt x="3571900" y="1326515"/>
                    <a:pt x="3545356" y="1390598"/>
                    <a:pt x="3498107" y="1437847"/>
                  </a:cubicBezTo>
                  <a:cubicBezTo>
                    <a:pt x="3450858" y="1485096"/>
                    <a:pt x="3386775" y="1511640"/>
                    <a:pt x="3319955" y="1511640"/>
                  </a:cubicBezTo>
                  <a:lnTo>
                    <a:pt x="251945" y="1511640"/>
                  </a:lnTo>
                  <a:cubicBezTo>
                    <a:pt x="185125" y="1511640"/>
                    <a:pt x="121042" y="1485096"/>
                    <a:pt x="73793" y="1437847"/>
                  </a:cubicBezTo>
                  <a:cubicBezTo>
                    <a:pt x="26544" y="1390598"/>
                    <a:pt x="0" y="1326515"/>
                    <a:pt x="0" y="1259695"/>
                  </a:cubicBezTo>
                  <a:lnTo>
                    <a:pt x="0" y="251945"/>
                  </a:lnTo>
                  <a:close/>
                </a:path>
              </a:pathLst>
            </a:custGeom>
          </p:spPr>
          <p:style>
            <a:lnRef idx="2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6182" tIns="146182" rIns="146182" bIns="146182" numCol="1" spcCol="1270" anchor="ctr" anchorCtr="0">
              <a:noAutofit/>
            </a:bodyPr>
            <a:lstStyle/>
            <a:p>
              <a:pPr lvl="0" algn="l" defTabSz="844550">
                <a:spcBef>
                  <a:spcPct val="0"/>
                </a:spcBef>
                <a:spcAft>
                  <a:spcPts val="0"/>
                </a:spcAft>
              </a:pPr>
              <a:r>
                <a:rPr lang="ru-RU" sz="1900" kern="1200" dirty="0" smtClean="0"/>
                <a:t>«Математика – </a:t>
              </a:r>
            </a:p>
            <a:p>
              <a:pPr lvl="0" algn="l" defTabSz="844550">
                <a:spcBef>
                  <a:spcPct val="0"/>
                </a:spcBef>
                <a:spcAft>
                  <a:spcPts val="0"/>
                </a:spcAft>
              </a:pPr>
              <a:r>
                <a:rPr lang="ru-RU" sz="1900" kern="1200" dirty="0" smtClean="0"/>
                <a:t>царица всех наук».</a:t>
              </a:r>
            </a:p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 kern="1200" dirty="0" smtClean="0"/>
            </a:p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 kern="1200" dirty="0" smtClean="0"/>
            </a:p>
          </p:txBody>
        </p:sp>
        <p:pic>
          <p:nvPicPr>
            <p:cNvPr id="6161" name="Picture 1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/>
            <a:stretch>
              <a:fillRect/>
            </a:stretch>
          </p:blipFill>
          <p:spPr bwMode="auto">
            <a:xfrm>
              <a:off x="3000364" y="1142984"/>
              <a:ext cx="2714644" cy="338383"/>
            </a:xfrm>
            <a:prstGeom prst="rect">
              <a:avLst/>
            </a:prstGeom>
            <a:noFill/>
          </p:spPr>
        </p:pic>
      </p:grpSp>
      <p:grpSp>
        <p:nvGrpSpPr>
          <p:cNvPr id="43" name="Группа 42"/>
          <p:cNvGrpSpPr/>
          <p:nvPr/>
        </p:nvGrpSpPr>
        <p:grpSpPr>
          <a:xfrm>
            <a:off x="3071802" y="5357826"/>
            <a:ext cx="3357586" cy="1368788"/>
            <a:chOff x="2643174" y="3384921"/>
            <a:chExt cx="3571900" cy="1511640"/>
          </a:xfrm>
        </p:grpSpPr>
        <p:sp>
          <p:nvSpPr>
            <p:cNvPr id="59" name="Полилиния 58"/>
            <p:cNvSpPr/>
            <p:nvPr/>
          </p:nvSpPr>
          <p:spPr>
            <a:xfrm>
              <a:off x="2643174" y="3384921"/>
              <a:ext cx="3571900" cy="1511640"/>
            </a:xfrm>
            <a:custGeom>
              <a:avLst/>
              <a:gdLst>
                <a:gd name="connsiteX0" fmla="*/ 0 w 3571900"/>
                <a:gd name="connsiteY0" fmla="*/ 251945 h 1511640"/>
                <a:gd name="connsiteX1" fmla="*/ 73793 w 3571900"/>
                <a:gd name="connsiteY1" fmla="*/ 73793 h 1511640"/>
                <a:gd name="connsiteX2" fmla="*/ 251945 w 3571900"/>
                <a:gd name="connsiteY2" fmla="*/ 0 h 1511640"/>
                <a:gd name="connsiteX3" fmla="*/ 3319955 w 3571900"/>
                <a:gd name="connsiteY3" fmla="*/ 0 h 1511640"/>
                <a:gd name="connsiteX4" fmla="*/ 3498107 w 3571900"/>
                <a:gd name="connsiteY4" fmla="*/ 73793 h 1511640"/>
                <a:gd name="connsiteX5" fmla="*/ 3571900 w 3571900"/>
                <a:gd name="connsiteY5" fmla="*/ 251945 h 1511640"/>
                <a:gd name="connsiteX6" fmla="*/ 3571900 w 3571900"/>
                <a:gd name="connsiteY6" fmla="*/ 1259695 h 1511640"/>
                <a:gd name="connsiteX7" fmla="*/ 3498107 w 3571900"/>
                <a:gd name="connsiteY7" fmla="*/ 1437847 h 1511640"/>
                <a:gd name="connsiteX8" fmla="*/ 3319955 w 3571900"/>
                <a:gd name="connsiteY8" fmla="*/ 1511640 h 1511640"/>
                <a:gd name="connsiteX9" fmla="*/ 251945 w 3571900"/>
                <a:gd name="connsiteY9" fmla="*/ 1511640 h 1511640"/>
                <a:gd name="connsiteX10" fmla="*/ 73793 w 3571900"/>
                <a:gd name="connsiteY10" fmla="*/ 1437847 h 1511640"/>
                <a:gd name="connsiteX11" fmla="*/ 0 w 3571900"/>
                <a:gd name="connsiteY11" fmla="*/ 1259695 h 1511640"/>
                <a:gd name="connsiteX12" fmla="*/ 0 w 3571900"/>
                <a:gd name="connsiteY12" fmla="*/ 251945 h 1511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71900" h="1511640">
                  <a:moveTo>
                    <a:pt x="0" y="251945"/>
                  </a:moveTo>
                  <a:cubicBezTo>
                    <a:pt x="0" y="185125"/>
                    <a:pt x="26544" y="121042"/>
                    <a:pt x="73793" y="73793"/>
                  </a:cubicBezTo>
                  <a:cubicBezTo>
                    <a:pt x="121042" y="26544"/>
                    <a:pt x="185125" y="0"/>
                    <a:pt x="251945" y="0"/>
                  </a:cubicBezTo>
                  <a:lnTo>
                    <a:pt x="3319955" y="0"/>
                  </a:lnTo>
                  <a:cubicBezTo>
                    <a:pt x="3386775" y="0"/>
                    <a:pt x="3450858" y="26544"/>
                    <a:pt x="3498107" y="73793"/>
                  </a:cubicBezTo>
                  <a:cubicBezTo>
                    <a:pt x="3545356" y="121042"/>
                    <a:pt x="3571900" y="185125"/>
                    <a:pt x="3571900" y="251945"/>
                  </a:cubicBezTo>
                  <a:lnTo>
                    <a:pt x="3571900" y="1259695"/>
                  </a:lnTo>
                  <a:cubicBezTo>
                    <a:pt x="3571900" y="1326515"/>
                    <a:pt x="3545356" y="1390598"/>
                    <a:pt x="3498107" y="1437847"/>
                  </a:cubicBezTo>
                  <a:cubicBezTo>
                    <a:pt x="3450858" y="1485096"/>
                    <a:pt x="3386775" y="1511640"/>
                    <a:pt x="3319955" y="1511640"/>
                  </a:cubicBezTo>
                  <a:lnTo>
                    <a:pt x="251945" y="1511640"/>
                  </a:lnTo>
                  <a:cubicBezTo>
                    <a:pt x="185125" y="1511640"/>
                    <a:pt x="121042" y="1485096"/>
                    <a:pt x="73793" y="1437847"/>
                  </a:cubicBezTo>
                  <a:cubicBezTo>
                    <a:pt x="26544" y="1390598"/>
                    <a:pt x="0" y="1326515"/>
                    <a:pt x="0" y="1259695"/>
                  </a:cubicBezTo>
                  <a:lnTo>
                    <a:pt x="0" y="251945"/>
                  </a:lnTo>
                  <a:close/>
                </a:path>
              </a:pathLst>
            </a:custGeom>
          </p:spPr>
          <p:style>
            <a:lnRef idx="2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6182" tIns="146182" rIns="146182" bIns="146182" numCol="1" spcCol="1270" anchor="ctr" anchorCtr="0">
              <a:noAutofit/>
            </a:bodyPr>
            <a:lstStyle/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kern="1200" dirty="0" smtClean="0"/>
                <a:t>«Нельзя быть математиком, не будучи в то же время и поэтом в душе».</a:t>
              </a:r>
              <a:endParaRPr lang="ru-RU" sz="2000" i="1" dirty="0" smtClean="0"/>
            </a:p>
            <a:p>
              <a:pPr defTabSz="844550">
                <a:lnSpc>
                  <a:spcPct val="90000"/>
                </a:lnSpc>
                <a:spcAft>
                  <a:spcPct val="35000"/>
                </a:spcAft>
              </a:pPr>
              <a:endParaRPr lang="ru-RU" sz="2000" i="1" dirty="0" smtClean="0"/>
            </a:p>
          </p:txBody>
        </p:sp>
        <p:pic>
          <p:nvPicPr>
            <p:cNvPr id="6165" name="Picture 21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20000"/>
            </a:blip>
            <a:srcRect/>
            <a:stretch>
              <a:fillRect/>
            </a:stretch>
          </p:blipFill>
          <p:spPr bwMode="auto">
            <a:xfrm>
              <a:off x="2786050" y="4429132"/>
              <a:ext cx="3286148" cy="28347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4.58709E-6 L 0.66684 -0.271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07102E-6 L -0.6158 -0.225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" y="-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68332E-6 L -2.5E-6 -0.452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57290" y="357166"/>
            <a:ext cx="5675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Дифференцированная работа</a:t>
            </a:r>
            <a:endParaRPr lang="ru-RU" sz="32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500034" y="1214422"/>
          <a:ext cx="7429552" cy="4429156"/>
        </p:xfrm>
        <a:graphic>
          <a:graphicData uri="http://schemas.openxmlformats.org/drawingml/2006/table">
            <a:tbl>
              <a:tblPr/>
              <a:tblGrid>
                <a:gridCol w="3357586"/>
                <a:gridCol w="4071966"/>
              </a:tblGrid>
              <a:tr h="767803">
                <a:tc>
                  <a:txBody>
                    <a:bodyPr/>
                    <a:lstStyle/>
                    <a:p>
                      <a:pPr marL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0" u="none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2400" b="1" i="0" u="non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i="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lang="ru-RU" sz="2400" b="1" i="0" u="none" dirty="0">
                        <a:latin typeface="Cambria Math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0" u="none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2400" b="1" i="0" u="non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i="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lang="ru-RU" sz="2400" b="1" i="0" u="none" dirty="0">
                        <a:latin typeface="Cambria Math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78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0" i="0" u="none" dirty="0" smtClean="0">
                          <a:latin typeface="Times New Roman"/>
                          <a:ea typeface="Times New Roman"/>
                        </a:rPr>
                        <a:t>1.  № </a:t>
                      </a:r>
                      <a:r>
                        <a:rPr lang="ru-RU" sz="3600" b="0" i="0" u="none" dirty="0">
                          <a:latin typeface="Times New Roman"/>
                          <a:ea typeface="Times New Roman"/>
                        </a:rPr>
                        <a:t>834 (а). </a:t>
                      </a:r>
                    </a:p>
                  </a:txBody>
                  <a:tcPr marL="61633" marR="6163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0" i="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1. № 836 (</a:t>
                      </a:r>
                      <a:r>
                        <a:rPr lang="ru-RU" sz="3600" b="0" i="0" u="none" dirty="0">
                          <a:latin typeface="Times New Roman"/>
                          <a:ea typeface="Times New Roman"/>
                          <a:cs typeface="Times New Roman"/>
                        </a:rPr>
                        <a:t>б). </a:t>
                      </a:r>
                      <a:endParaRPr lang="ru-RU" sz="3600" b="0" i="0" u="none" dirty="0">
                        <a:latin typeface="Cambria Math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78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0" i="0" u="none" dirty="0" smtClean="0">
                          <a:latin typeface="Times New Roman"/>
                          <a:ea typeface="Times New Roman"/>
                        </a:rPr>
                        <a:t>2.  № 835 (</a:t>
                      </a:r>
                      <a:r>
                        <a:rPr lang="ru-RU" sz="3600" b="0" i="0" u="none" dirty="0">
                          <a:latin typeface="Times New Roman"/>
                          <a:ea typeface="Times New Roman"/>
                        </a:rPr>
                        <a:t>а). </a:t>
                      </a:r>
                    </a:p>
                  </a:txBody>
                  <a:tcPr marL="61633" marR="6163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0" i="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2. № 838 (</a:t>
                      </a:r>
                      <a:r>
                        <a:rPr lang="ru-RU" sz="3600" b="0" i="0" u="none" dirty="0">
                          <a:latin typeface="Times New Roman"/>
                          <a:ea typeface="Times New Roman"/>
                          <a:cs typeface="Times New Roman"/>
                        </a:rPr>
                        <a:t>г). </a:t>
                      </a:r>
                      <a:endParaRPr lang="ru-RU" sz="3600" b="0" i="0" u="none" dirty="0">
                        <a:latin typeface="Cambria Math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7803">
                <a:tc>
                  <a:txBody>
                    <a:bodyPr/>
                    <a:lstStyle/>
                    <a:p>
                      <a:pPr marL="4763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0" i="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3. № 836 (</a:t>
                      </a:r>
                      <a:r>
                        <a:rPr lang="ru-RU" sz="3600" b="0" i="0" u="none" dirty="0">
                          <a:latin typeface="Times New Roman"/>
                          <a:ea typeface="Times New Roman"/>
                          <a:cs typeface="Times New Roman"/>
                        </a:rPr>
                        <a:t>а). </a:t>
                      </a:r>
                      <a:endParaRPr lang="ru-RU" sz="3600" b="0" i="0" u="none" dirty="0">
                        <a:latin typeface="Cambria Math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3. Решите уравнение</a:t>
                      </a:r>
                      <a:endParaRPr lang="ru-RU" sz="2800" b="0" i="0" u="none" dirty="0">
                        <a:latin typeface="Cambria Math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7803">
                <a:tc>
                  <a:txBody>
                    <a:bodyPr/>
                    <a:lstStyle/>
                    <a:p>
                      <a:pPr marL="4763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0" i="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4. № 838 (</a:t>
                      </a:r>
                      <a:r>
                        <a:rPr lang="ru-RU" sz="3600" b="0" i="0" u="none" dirty="0">
                          <a:latin typeface="Times New Roman"/>
                          <a:ea typeface="Times New Roman"/>
                          <a:cs typeface="Times New Roman"/>
                        </a:rPr>
                        <a:t>в).</a:t>
                      </a:r>
                      <a:r>
                        <a:rPr lang="en-US" sz="3600" b="0" i="0" u="non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3600" b="0" i="0" u="none" dirty="0">
                        <a:latin typeface="Cambria Math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а)</a:t>
                      </a:r>
                      <a:endParaRPr lang="ru-RU" sz="2400" dirty="0"/>
                    </a:p>
                  </a:txBody>
                  <a:tcPr marL="61633" marR="6163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0141">
                <a:tc>
                  <a:txBody>
                    <a:bodyPr/>
                    <a:lstStyle/>
                    <a:p>
                      <a:pPr marL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u="none" dirty="0" smtClean="0">
                          <a:latin typeface="Cambria Math"/>
                          <a:ea typeface="Times New Roman"/>
                          <a:cs typeface="Times New Roman"/>
                        </a:rPr>
                        <a:t> </a:t>
                      </a:r>
                      <a:endParaRPr lang="ru-RU" sz="2400" b="1" i="0" u="none" dirty="0">
                        <a:latin typeface="Cambria Math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</a:t>
                      </a:r>
                      <a:r>
                        <a:rPr lang="en-US" sz="2400" dirty="0" smtClean="0"/>
                        <a:t>)</a:t>
                      </a:r>
                      <a:endParaRPr lang="ru-RU" sz="2400" dirty="0"/>
                    </a:p>
                  </a:txBody>
                  <a:tcPr marL="61633" marR="6163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4286248" y="4357694"/>
          <a:ext cx="3467142" cy="1143008"/>
        </p:xfrm>
        <a:graphic>
          <a:graphicData uri="http://schemas.openxmlformats.org/presentationml/2006/ole">
            <p:oleObj spid="_x0000_s4098" name="Формула" r:id="rId3" imgW="1688760" imgH="482400" progId="Equation.3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01069064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663300"/>
        </a:dk1>
        <a:lt1>
          <a:srgbClr val="FFF8E2"/>
        </a:lt1>
        <a:dk2>
          <a:srgbClr val="996600"/>
        </a:dk2>
        <a:lt2>
          <a:srgbClr val="DDDDDD"/>
        </a:lt2>
        <a:accent1>
          <a:srgbClr val="92D0A4"/>
        </a:accent1>
        <a:accent2>
          <a:srgbClr val="BDAB71"/>
        </a:accent2>
        <a:accent3>
          <a:srgbClr val="FFFBEE"/>
        </a:accent3>
        <a:accent4>
          <a:srgbClr val="562A00"/>
        </a:accent4>
        <a:accent5>
          <a:srgbClr val="C7E4CF"/>
        </a:accent5>
        <a:accent6>
          <a:srgbClr val="AB9B66"/>
        </a:accent6>
        <a:hlink>
          <a:srgbClr val="FF9999"/>
        </a:hlink>
        <a:folHlink>
          <a:srgbClr val="E5DF9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663300"/>
        </a:dk1>
        <a:lt1>
          <a:srgbClr val="F8F8F8"/>
        </a:lt1>
        <a:dk2>
          <a:srgbClr val="3366CC"/>
        </a:dk2>
        <a:lt2>
          <a:srgbClr val="CCECFF"/>
        </a:lt2>
        <a:accent1>
          <a:srgbClr val="93C4D0"/>
        </a:accent1>
        <a:accent2>
          <a:srgbClr val="BDAB71"/>
        </a:accent2>
        <a:accent3>
          <a:srgbClr val="FBFBFB"/>
        </a:accent3>
        <a:accent4>
          <a:srgbClr val="562A00"/>
        </a:accent4>
        <a:accent5>
          <a:srgbClr val="C8DEE4"/>
        </a:accent5>
        <a:accent6>
          <a:srgbClr val="AB9B66"/>
        </a:accent6>
        <a:hlink>
          <a:srgbClr val="E6B2BE"/>
        </a:hlink>
        <a:folHlink>
          <a:srgbClr val="E5DF9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OOFile" ma:contentTypeID="0x0101006025706CF4CD034688BEBAE97A2E701D0202001F9DE411C1B38343BE78B0080F632418" ma:contentTypeVersion="8" ma:contentTypeDescription="Create a new document." ma:contentTypeScope="" ma:versionID="626c6bef90203a135dc207a2a19062e9">
  <xsd:schema xmlns:xsd="http://www.w3.org/2001/XMLSchema" xmlns:xs="http://www.w3.org/2001/XMLSchema" xmlns:p="http://schemas.microsoft.com/office/2006/metadata/properties" xmlns:ns2="145c5697-5eb5-440b-b2f1-a8273fb59250" targetNamespace="http://schemas.microsoft.com/office/2006/metadata/properties" ma:root="true" ma:fieldsID="8e847428e4ac39e33c3ebc557b45afc8" ns2:_="">
    <xsd:import namespace="145c5697-5eb5-440b-b2f1-a8273fb59250"/>
    <xsd:element name="properties">
      <xsd:complexType>
        <xsd:sequence>
          <xsd:element name="documentManagement">
            <xsd:complexType>
              <xsd:all>
                <xsd:element ref="ns2:AssetId" minOccurs="0"/>
                <xsd:element ref="ns2:AuthoringAssetId" minOccurs="0"/>
                <xsd:element ref="ns2:AssetType" minOccurs="0"/>
                <xsd:element ref="ns2:Markets" minOccurs="0"/>
                <xsd:element ref="ns2:NumericAssetId" minOccurs="0"/>
                <xsd:element ref="ns2:AppV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5c5697-5eb5-440b-b2f1-a8273fb59250" elementFormDefault="qualified">
    <xsd:import namespace="http://schemas.microsoft.com/office/2006/documentManagement/types"/>
    <xsd:import namespace="http://schemas.microsoft.com/office/infopath/2007/PartnerControls"/>
    <xsd:element name="AssetId" ma:index="8" nillable="true" ma:displayName="AssetId" ma:indexed="true" ma:internalName="AssetId" ma:readOnly="false">
      <xsd:simpleType>
        <xsd:restriction base="dms:Text"/>
      </xsd:simpleType>
    </xsd:element>
    <xsd:element name="AuthoringAssetId" ma:index="9" nillable="true" ma:displayName="AuthoringAssetId" ma:indexed="true" ma:internalName="AuthoringAssetId" ma:readOnly="false">
      <xsd:simpleType>
        <xsd:restriction base="dms:Text"/>
      </xsd:simpleType>
    </xsd:element>
    <xsd:element name="AssetType" ma:index="10" nillable="true" ma:displayName="AssetType" ma:internalName="AssetType" ma:readOnly="false">
      <xsd:simpleType>
        <xsd:restriction base="dms:Text"/>
      </xsd:simpleType>
    </xsd:element>
    <xsd:element name="Markets" ma:index="11" nillable="true" ma:displayName="Markets" ma:internalName="Markets" ma:readOnly="false">
      <xsd:simpleType>
        <xsd:restriction base="dms:Text"/>
      </xsd:simpleType>
    </xsd:element>
    <xsd:element name="NumericAssetId" ma:index="12" nillable="true" ma:displayName="NumericAssetId" ma:indexed="true" ma:internalName="NumericAssetId" ma:readOnly="false">
      <xsd:simpleType>
        <xsd:restriction base="dms:Unknown"/>
      </xsd:simpleType>
    </xsd:element>
    <xsd:element name="AppVer" ma:index="13" nillable="true" ma:displayName="AppVer" ma:internalName="AppVer" ma:readOnly="fals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>
  <documentManagement>
    <NumericAssetId xmlns="145c5697-5eb5-440b-b2f1-a8273fb59250" xsi:nil="true"/>
    <AssetType xmlns="145c5697-5eb5-440b-b2f1-a8273fb59250">TP</AssetType>
    <Markets xmlns="145c5697-5eb5-440b-b2f1-a8273fb59250" xsi:nil="true"/>
    <AppVer xmlns="145c5697-5eb5-440b-b2f1-a8273fb59250" xsi:nil="true"/>
    <AuthoringAssetId xmlns="145c5697-5eb5-440b-b2f1-a8273fb59250">TP001069064</AuthoringAssetId>
    <AssetId xmlns="145c5697-5eb5-440b-b2f1-a8273fb59250">TS001069064</AssetId>
  </documentManagement>
</p:properties>
</file>

<file path=customXml/itemProps1.xml><?xml version="1.0" encoding="utf-8"?>
<ds:datastoreItem xmlns:ds="http://schemas.openxmlformats.org/officeDocument/2006/customXml" ds:itemID="{F349390F-5321-45D3-BB51-C1B1627C7F49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1ABC1956-8630-4461-8CE4-CD55391E27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5c5697-5eb5-440b-b2f1-a8273fb592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2C51AB7-EDD5-4FB9-ACD0-DEE5460696B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1B248C7-2A05-48F9-A896-27DD01C06D5E}">
  <ds:schemaRefs>
    <ds:schemaRef ds:uri="http://schemas.microsoft.com/office/2006/metadata/properties"/>
    <ds:schemaRef ds:uri="145c5697-5eb5-440b-b2f1-a8273fb5925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TS001069064</Template>
  <TotalTime>572</TotalTime>
  <Words>362</Words>
  <Application>Microsoft Office PowerPoint</Application>
  <PresentationFormat>Экран (4:3)</PresentationFormat>
  <Paragraphs>68</Paragraphs>
  <Slides>15</Slides>
  <Notes>0</Notes>
  <HiddenSlides>2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TS001069064</vt:lpstr>
      <vt:lpstr>Изображение Paintbrush</vt:lpstr>
      <vt:lpstr>Microsoft Equation 3.0</vt:lpstr>
      <vt:lpstr>Тема: «Умножение многочлена на многочлен»</vt:lpstr>
      <vt:lpstr>«Мало иметь хороший ум, главное – хорошо его применять»  Рене Декарт</vt:lpstr>
      <vt:lpstr>Цели  урока: </vt:lpstr>
      <vt:lpstr>Устно:</vt:lpstr>
      <vt:lpstr>Устно:</vt:lpstr>
      <vt:lpstr>Устно:</vt:lpstr>
      <vt:lpstr>Устно: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«Умножение многочлена на многочлен»</dc:title>
  <dc:creator>Dim3</dc:creator>
  <cp:lastModifiedBy>Dim3</cp:lastModifiedBy>
  <cp:revision>61</cp:revision>
  <dcterms:created xsi:type="dcterms:W3CDTF">2014-01-13T18:48:24Z</dcterms:created>
  <dcterms:modified xsi:type="dcterms:W3CDTF">2014-01-20T18:50:55Z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LCID">
    <vt:lpwstr>1049</vt:lpwstr>
  </property>
  <property fmtid="{D5CDD505-2E9C-101B-9397-08002B2CF9AE}" pid="4" name="DirectSourceMarket">
    <vt:lpwstr>english</vt:lpwstr>
  </property>
  <property fmtid="{D5CDD505-2E9C-101B-9397-08002B2CF9AE}" pid="5" name="OriginalSourceMarket">
    <vt:lpwstr>english</vt:lpwstr>
  </property>
  <property fmtid="{D5CDD505-2E9C-101B-9397-08002B2CF9AE}" pid="6" name="Markets">
    <vt:lpwstr/>
  </property>
  <property fmtid="{D5CDD505-2E9C-101B-9397-08002B2CF9AE}" pid="7" name="AssetType">
    <vt:lpwstr>TP</vt:lpwstr>
  </property>
  <property fmtid="{D5CDD505-2E9C-101B-9397-08002B2CF9AE}" pid="8" name="PrimaryImageGen">
    <vt:lpwstr>1</vt:lpwstr>
  </property>
  <property fmtid="{D5CDD505-2E9C-101B-9397-08002B2CF9AE}" pid="9" name="UANotes">
    <vt:lpwstr>LEGACY PPTDT. 421488L. June 2003 retrofit</vt:lpwstr>
  </property>
  <property fmtid="{D5CDD505-2E9C-101B-9397-08002B2CF9AE}" pid="10" name="ContentTypeId">
    <vt:lpwstr>0x0101006025706CF4CD034688BEBAE97A2E701D0202001F9DE411C1B38343BE78B0080F632418</vt:lpwstr>
  </property>
  <property fmtid="{D5CDD505-2E9C-101B-9397-08002B2CF9AE}" pid="11" name="display_urn:schemas-microsoft-com:office:office#APAuthor">
    <vt:lpwstr>REDMOND\cynvey</vt:lpwstr>
  </property>
  <property fmtid="{D5CDD505-2E9C-101B-9397-08002B2CF9AE}" pid="12" name="APAuthor">
    <vt:lpwstr>241</vt:lpwstr>
  </property>
  <property fmtid="{D5CDD505-2E9C-101B-9397-08002B2CF9AE}" pid="13" name="CHMName">
    <vt:lpwstr/>
  </property>
  <property fmtid="{D5CDD505-2E9C-101B-9397-08002B2CF9AE}" pid="14" name="IsDeleted">
    <vt:lpwstr>0</vt:lpwstr>
  </property>
  <property fmtid="{D5CDD505-2E9C-101B-9397-08002B2CF9AE}" pid="15" name="Milestone">
    <vt:lpwstr>Continuous</vt:lpwstr>
  </property>
  <property fmtid="{D5CDD505-2E9C-101B-9397-08002B2CF9AE}" pid="16" name="ParentAssetId">
    <vt:lpwstr/>
  </property>
  <property fmtid="{D5CDD505-2E9C-101B-9397-08002B2CF9AE}" pid="17" name="ShowIn">
    <vt:lpwstr>Show everywhere</vt:lpwstr>
  </property>
  <property fmtid="{D5CDD505-2E9C-101B-9397-08002B2CF9AE}" pid="18" name="AssetId">
    <vt:lpwstr>TS001069064</vt:lpwstr>
  </property>
  <property fmtid="{D5CDD505-2E9C-101B-9397-08002B2CF9AE}" pid="19" name="IsSearchable">
    <vt:lpwstr>0</vt:lpwstr>
  </property>
  <property fmtid="{D5CDD505-2E9C-101B-9397-08002B2CF9AE}" pid="20" name="EditorialStatus">
    <vt:lpwstr/>
  </property>
  <property fmtid="{D5CDD505-2E9C-101B-9397-08002B2CF9AE}" pid="21" name="NumericId">
    <vt:lpwstr>-1.00000000000000</vt:lpwstr>
  </property>
  <property fmtid="{D5CDD505-2E9C-101B-9397-08002B2CF9AE}" pid="22" name="PublishTargets">
    <vt:lpwstr>OfficeOnline</vt:lpwstr>
  </property>
  <property fmtid="{D5CDD505-2E9C-101B-9397-08002B2CF9AE}" pid="23" name="display_urn:schemas-microsoft-com:office:office#APEditor">
    <vt:lpwstr>REDMOND\v-luannv</vt:lpwstr>
  </property>
  <property fmtid="{D5CDD505-2E9C-101B-9397-08002B2CF9AE}" pid="24" name="APEditor">
    <vt:lpwstr>103</vt:lpwstr>
  </property>
  <property fmtid="{D5CDD505-2E9C-101B-9397-08002B2CF9AE}" pid="25" name="SourceTitle">
    <vt:lpwstr>Rules design template</vt:lpwstr>
  </property>
  <property fmtid="{D5CDD505-2E9C-101B-9397-08002B2CF9AE}" pid="26" name="UACurrentWords">
    <vt:lpwstr>0</vt:lpwstr>
  </property>
  <property fmtid="{D5CDD505-2E9C-101B-9397-08002B2CF9AE}" pid="27" name="UALocRecommendation">
    <vt:lpwstr>Localize</vt:lpwstr>
  </property>
  <property fmtid="{D5CDD505-2E9C-101B-9397-08002B2CF9AE}" pid="28" name="UALocComments">
    <vt:lpwstr/>
  </property>
  <property fmtid="{D5CDD505-2E9C-101B-9397-08002B2CF9AE}" pid="29" name="Applications">
    <vt:lpwstr>172;#Office 2000;#-1;#TBD;#-1;#TBD;#-1;#TBD;#-1;#TBD;#-1;#TBD;#-1;#TBD</vt:lpwstr>
  </property>
  <property fmtid="{D5CDD505-2E9C-101B-9397-08002B2CF9AE}" pid="30" name="Content Type">
    <vt:lpwstr>OOFile</vt:lpwstr>
  </property>
  <property fmtid="{D5CDD505-2E9C-101B-9397-08002B2CF9AE}" pid="31" name="AuthoringAssetId">
    <vt:lpwstr>TP001069064</vt:lpwstr>
  </property>
  <property fmtid="{D5CDD505-2E9C-101B-9397-08002B2CF9AE}" pid="32" name="NumericAssetId">
    <vt:lpwstr/>
  </property>
  <property fmtid="{D5CDD505-2E9C-101B-9397-08002B2CF9AE}" pid="33" name="AppVer">
    <vt:lpwstr/>
  </property>
</Properties>
</file>