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legacyDocTextInfo" Target="legacyDocTextInfo.bin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24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24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24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248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F2467D-2A1D-48B6-964A-254AFA4E08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BDCF08-C681-445F-81C2-4EF4B86E20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A94CAF-2734-4273-B936-3F6DC6007B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3C48C1-6F3F-4351-B637-86E2236DE7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DACB26-B3AF-4C6E-A488-7905996D7D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4E9D0-2D07-4B7E-9C3B-A53647F6A9C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4E0E0B-5A29-4B56-BE5A-BCC9D8BE513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5F3809-DD65-4F1F-AA33-D8D597237D6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F0773-6A5C-4F3E-B393-64DF7488B20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176DFB-CB0A-4AC7-B8D6-DF58A2A68E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8FE6F7-0406-4B8C-8B2B-C923AC07B0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865873-71BD-4E32-9AAA-CB4BE108017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CDE07F5-BD2C-44A8-9F04-E3525092505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614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-grapher.com.ua/" TargetMode="External"/><Relationship Id="rId2" Type="http://schemas.openxmlformats.org/officeDocument/2006/relationships/hyperlink" Target="http://www.gimnazia14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03575" y="2276475"/>
            <a:ext cx="53482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 b="1">
                <a:solidFill>
                  <a:srgbClr val="00FF00"/>
                </a:solidFill>
                <a:latin typeface="Times New Roman" pitchFamily="18" charset="0"/>
              </a:rPr>
              <a:t>Я  и  число</a:t>
            </a:r>
          </a:p>
        </p:txBody>
      </p:sp>
      <p:pic>
        <p:nvPicPr>
          <p:cNvPr id="2053" name="Picture 5" descr="image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437063"/>
            <a:ext cx="2863850" cy="2060575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51500" y="260350"/>
            <a:ext cx="324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Автор:  Фадеев А.В.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268538" y="836613"/>
            <a:ext cx="6022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</a:rPr>
              <a:t>Где  в  своей  жизни  вам  </a:t>
            </a:r>
          </a:p>
          <a:p>
            <a:pPr algn="ctr"/>
            <a:r>
              <a:rPr lang="ru-RU" sz="3600" b="1">
                <a:latin typeface="Times New Roman" pitchFamily="18" charset="0"/>
              </a:rPr>
              <a:t>встречаются  числа?</a:t>
            </a:r>
          </a:p>
        </p:txBody>
      </p:sp>
      <p:pic>
        <p:nvPicPr>
          <p:cNvPr id="63494" name="Picture 6" descr="imag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81075"/>
            <a:ext cx="1081087" cy="811213"/>
          </a:xfrm>
          <a:prstGeom prst="rect">
            <a:avLst/>
          </a:prstGeom>
          <a:noFill/>
        </p:spPr>
      </p:pic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84213" y="2349500"/>
            <a:ext cx="77041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Возможные ответы учащихся:</a:t>
            </a:r>
          </a:p>
          <a:p>
            <a:pPr>
              <a:spcBef>
                <a:spcPct val="50000"/>
              </a:spcBef>
            </a:pPr>
            <a:endParaRPr lang="ru-RU" sz="200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историческая дата;                              - стоимость;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номер дома;                                          - количество домов;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цена;                                                       - количество населения;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день рождения;                                    - номер класса;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количество страниц;                           - и т.д.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номер параграфа;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номер страницы;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979613" y="981075"/>
            <a:ext cx="5378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</a:rPr>
              <a:t>Что  означает  число  в</a:t>
            </a:r>
          </a:p>
          <a:p>
            <a:pPr algn="ctr"/>
            <a:r>
              <a:rPr lang="ru-RU" sz="3600" b="1">
                <a:latin typeface="Times New Roman" pitchFamily="18" charset="0"/>
              </a:rPr>
              <a:t>ваших  примерах?</a:t>
            </a:r>
          </a:p>
        </p:txBody>
      </p:sp>
      <p:pic>
        <p:nvPicPr>
          <p:cNvPr id="64522" name="Picture 10" descr="imag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852738"/>
            <a:ext cx="3400425" cy="2551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484438" y="836613"/>
            <a:ext cx="3943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u="sng">
                <a:latin typeface="Times New Roman" pitchFamily="18" charset="0"/>
              </a:rPr>
              <a:t>число обозначает</a:t>
            </a:r>
            <a:r>
              <a:rPr lang="ru-RU" sz="3200" b="1">
                <a:latin typeface="Times New Roman" pitchFamily="18" charset="0"/>
              </a:rPr>
              <a:t>: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2411413" y="1557338"/>
            <a:ext cx="863600" cy="792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5292725" y="1557338"/>
            <a:ext cx="72072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258888" y="2420938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количество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5580063" y="2420938"/>
            <a:ext cx="1368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номер</a:t>
            </a:r>
          </a:p>
        </p:txBody>
      </p:sp>
      <p:pic>
        <p:nvPicPr>
          <p:cNvPr id="66568" name="Picture 8" descr="CAYR4DW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997200"/>
            <a:ext cx="2160587" cy="1871663"/>
          </a:xfrm>
          <a:prstGeom prst="rect">
            <a:avLst/>
          </a:prstGeom>
          <a:noFill/>
        </p:spPr>
      </p:pic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1187450" y="5661025"/>
            <a:ext cx="645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</a:rPr>
              <a:t>Распределите  свои  примеры  чисел  по  обозначение:</a:t>
            </a:r>
          </a:p>
        </p:txBody>
      </p:sp>
      <p:pic>
        <p:nvPicPr>
          <p:cNvPr id="66571" name="Picture 11" descr="images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2997200"/>
            <a:ext cx="2087563" cy="1871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11188" y="1341438"/>
            <a:ext cx="770413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Возможные ответы учащихся:</a:t>
            </a:r>
          </a:p>
          <a:p>
            <a:pPr>
              <a:spcBef>
                <a:spcPct val="50000"/>
              </a:spcBef>
            </a:pPr>
            <a:endParaRPr lang="ru-RU" sz="20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u="sng">
                <a:latin typeface="Times New Roman" pitchFamily="18" charset="0"/>
              </a:rPr>
              <a:t>Количество</a:t>
            </a:r>
            <a:r>
              <a:rPr lang="ru-RU" sz="2000">
                <a:latin typeface="Times New Roman" pitchFamily="18" charset="0"/>
              </a:rPr>
              <a:t>:                                                 </a:t>
            </a:r>
            <a:r>
              <a:rPr lang="ru-RU" sz="2000" u="sng">
                <a:latin typeface="Times New Roman" pitchFamily="18" charset="0"/>
              </a:rPr>
              <a:t>Номер</a:t>
            </a:r>
            <a:r>
              <a:rPr lang="ru-RU" sz="200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стоимость;                                              - историческая дата;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количество домов;                               - номер дома;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цена;                                                       - день рождения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количество населения;                       - номер класса;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000">
                <a:latin typeface="Times New Roman" pitchFamily="18" charset="0"/>
              </a:rPr>
              <a:t> количество страниц;                           - номер параграфа;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Times New Roman" pitchFamily="18" charset="0"/>
              </a:rPr>
              <a:t>                                                                   - номер страницы;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55650" y="1052513"/>
            <a:ext cx="7707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</a:rPr>
              <a:t>Что  вы  хотите  узнать  о  числе?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346200" y="2636838"/>
            <a:ext cx="3295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как  появилось  число …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433638" y="4221163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состав  числа …</a:t>
            </a:r>
          </a:p>
        </p:txBody>
      </p:sp>
      <p:pic>
        <p:nvPicPr>
          <p:cNvPr id="67589" name="Picture 5" descr="CAJC59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349500"/>
            <a:ext cx="1295400" cy="1127125"/>
          </a:xfrm>
          <a:prstGeom prst="rect">
            <a:avLst/>
          </a:prstGeom>
          <a:noFill/>
        </p:spPr>
      </p:pic>
      <p:pic>
        <p:nvPicPr>
          <p:cNvPr id="67590" name="Picture 6" descr="CAEVCHM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3860800"/>
            <a:ext cx="1200150" cy="1223963"/>
          </a:xfrm>
          <a:prstGeom prst="rect">
            <a:avLst/>
          </a:prstGeom>
          <a:noFill/>
        </p:spPr>
      </p:pic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771775" y="5661025"/>
            <a:ext cx="408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</a:rPr>
              <a:t>интересное, новое  о числах …</a:t>
            </a:r>
          </a:p>
        </p:txBody>
      </p:sp>
      <p:pic>
        <p:nvPicPr>
          <p:cNvPr id="67592" name="Picture 8" descr="images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4868863"/>
            <a:ext cx="1123950" cy="151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547813" y="765175"/>
            <a:ext cx="60277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latin typeface="Times New Roman" pitchFamily="18" charset="0"/>
              </a:rPr>
              <a:t>Я  предлагаю  разбиться  </a:t>
            </a:r>
          </a:p>
          <a:p>
            <a:pPr algn="ctr"/>
            <a:r>
              <a:rPr lang="ru-RU" sz="3600" b="1">
                <a:latin typeface="Times New Roman" pitchFamily="18" charset="0"/>
              </a:rPr>
              <a:t>на  три  группы: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33413" y="3789363"/>
            <a:ext cx="1547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i="1" u="sng">
                <a:latin typeface="Times New Roman" pitchFamily="18" charset="0"/>
              </a:rPr>
              <a:t>Историки 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203575" y="2708275"/>
            <a:ext cx="223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i="1" u="sng">
                <a:latin typeface="Times New Roman" pitchFamily="18" charset="0"/>
              </a:rPr>
              <a:t>Исследователи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486525" y="3213100"/>
            <a:ext cx="202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i="1" u="sng">
                <a:latin typeface="Times New Roman" pitchFamily="18" charset="0"/>
              </a:rPr>
              <a:t>Математики</a:t>
            </a:r>
            <a:r>
              <a:rPr lang="ru-RU" sz="2000" b="1" i="1">
                <a:latin typeface="Times New Roman" pitchFamily="18" charset="0"/>
              </a:rPr>
              <a:t>  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468313" y="4292600"/>
            <a:ext cx="23669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Историки  будут</a:t>
            </a:r>
          </a:p>
          <a:p>
            <a:r>
              <a:rPr lang="ru-RU" sz="1400" b="1">
                <a:latin typeface="Times New Roman" pitchFamily="18" charset="0"/>
              </a:rPr>
              <a:t>заниматься  поиском</a:t>
            </a:r>
          </a:p>
          <a:p>
            <a:r>
              <a:rPr lang="ru-RU" sz="1400" b="1">
                <a:latin typeface="Times New Roman" pitchFamily="18" charset="0"/>
              </a:rPr>
              <a:t>информации   о </a:t>
            </a:r>
          </a:p>
          <a:p>
            <a:r>
              <a:rPr lang="ru-RU" sz="1400" b="1">
                <a:latin typeface="Times New Roman" pitchFamily="18" charset="0"/>
              </a:rPr>
              <a:t>истории  возникновении</a:t>
            </a:r>
          </a:p>
          <a:p>
            <a:r>
              <a:rPr lang="ru-RU" sz="1400" b="1">
                <a:latin typeface="Times New Roman" pitchFamily="18" charset="0"/>
              </a:rPr>
              <a:t>чисел,  о  системах  </a:t>
            </a:r>
          </a:p>
          <a:p>
            <a:r>
              <a:rPr lang="ru-RU" sz="1400" b="1">
                <a:latin typeface="Times New Roman" pitchFamily="18" charset="0"/>
              </a:rPr>
              <a:t>счисления  и  т.д.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76600" y="3357563"/>
            <a:ext cx="216693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Исследователи  будут</a:t>
            </a:r>
          </a:p>
          <a:p>
            <a:r>
              <a:rPr lang="ru-RU" sz="1400" b="1">
                <a:latin typeface="Times New Roman" pitchFamily="18" charset="0"/>
              </a:rPr>
              <a:t>заниматься  разбором</a:t>
            </a:r>
          </a:p>
          <a:p>
            <a:r>
              <a:rPr lang="ru-RU" sz="1400" b="1">
                <a:latin typeface="Times New Roman" pitchFamily="18" charset="0"/>
              </a:rPr>
              <a:t>по  составу  чисел,  </a:t>
            </a:r>
          </a:p>
          <a:p>
            <a:r>
              <a:rPr lang="ru-RU" sz="1400" b="1">
                <a:latin typeface="Times New Roman" pitchFamily="18" charset="0"/>
              </a:rPr>
              <a:t>сравнением  чисел</a:t>
            </a:r>
          </a:p>
          <a:p>
            <a:r>
              <a:rPr lang="ru-RU" sz="1400" b="1">
                <a:latin typeface="Times New Roman" pitchFamily="18" charset="0"/>
              </a:rPr>
              <a:t>и  т.д.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6300788" y="3860800"/>
            <a:ext cx="255905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Математики  будут</a:t>
            </a:r>
          </a:p>
          <a:p>
            <a:r>
              <a:rPr lang="ru-RU" sz="1400" b="1">
                <a:latin typeface="Times New Roman" pitchFamily="18" charset="0"/>
              </a:rPr>
              <a:t>заниматься  выявлением</a:t>
            </a:r>
          </a:p>
          <a:p>
            <a:r>
              <a:rPr lang="ru-RU" sz="1400" b="1">
                <a:latin typeface="Times New Roman" pitchFamily="18" charset="0"/>
              </a:rPr>
              <a:t>нового  о  числе:  какие  </a:t>
            </a:r>
          </a:p>
          <a:p>
            <a:r>
              <a:rPr lang="ru-RU" sz="1400" b="1">
                <a:latin typeface="Times New Roman" pitchFamily="18" charset="0"/>
              </a:rPr>
              <a:t>числа  являются  </a:t>
            </a:r>
          </a:p>
          <a:p>
            <a:r>
              <a:rPr lang="ru-RU" sz="1400" b="1">
                <a:latin typeface="Times New Roman" pitchFamily="18" charset="0"/>
              </a:rPr>
              <a:t>близнецами,  какие -  </a:t>
            </a:r>
          </a:p>
          <a:p>
            <a:r>
              <a:rPr lang="ru-RU" sz="1400" b="1">
                <a:latin typeface="Times New Roman" pitchFamily="18" charset="0"/>
              </a:rPr>
              <a:t>Дружественными,  а</a:t>
            </a:r>
          </a:p>
          <a:p>
            <a:r>
              <a:rPr lang="ru-RU" sz="1400" b="1">
                <a:latin typeface="Times New Roman" pitchFamily="18" charset="0"/>
              </a:rPr>
              <a:t>какие  - совершенными  и</a:t>
            </a:r>
          </a:p>
          <a:p>
            <a:r>
              <a:rPr lang="ru-RU" sz="1400" b="1">
                <a:latin typeface="Times New Roman" pitchFamily="18" charset="0"/>
              </a:rPr>
              <a:t>как  числа  образуют</a:t>
            </a:r>
          </a:p>
          <a:p>
            <a:r>
              <a:rPr lang="ru-RU" sz="1400" b="1">
                <a:latin typeface="Times New Roman" pitchFamily="18" charset="0"/>
              </a:rPr>
              <a:t>магические  фигуры  и 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059113" y="765175"/>
            <a:ext cx="313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u="sng">
                <a:latin typeface="Times New Roman" pitchFamily="18" charset="0"/>
              </a:rPr>
              <a:t>Оценивание:</a:t>
            </a:r>
          </a:p>
        </p:txBody>
      </p:sp>
      <p:graphicFrame>
        <p:nvGraphicFramePr>
          <p:cNvPr id="72714" name="Organization Chart 10"/>
          <p:cNvGraphicFramePr>
            <a:graphicFrameLocks/>
          </p:cNvGraphicFramePr>
          <p:nvPr>
            <p:ph/>
          </p:nvPr>
        </p:nvGraphicFramePr>
        <p:xfrm>
          <a:off x="468313" y="1916113"/>
          <a:ext cx="8207375" cy="3895725"/>
        </p:xfrm>
        <a:graphic>
          <a:graphicData uri="http://schemas.openxmlformats.org/drawingml/2006/compatibility">
            <com:legacyDrawing xmlns:com="http://schemas.openxmlformats.org/drawingml/2006/compatibility" spid="_x0000_s7271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755650" y="1698625"/>
            <a:ext cx="77057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</a:rPr>
              <a:t>Состав числа:   </a:t>
            </a:r>
            <a:r>
              <a:rPr lang="ru-RU">
                <a:latin typeface="Times New Roman" pitchFamily="18" charset="0"/>
                <a:hlinkClick r:id="rId2"/>
              </a:rPr>
              <a:t>www.gimnazia14.ru</a:t>
            </a:r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Славные числа:   mik-kiev.livejournal.com</a:t>
            </a:r>
          </a:p>
          <a:p>
            <a:endParaRPr lang="ru-RU">
              <a:latin typeface="Times New Roman" pitchFamily="18" charset="0"/>
            </a:endParaRPr>
          </a:p>
          <a:p>
            <a:r>
              <a:rPr lang="ru-RU"/>
              <a:t>Числа:  www.youryoga.org</a:t>
            </a:r>
            <a:endParaRPr lang="ru-RU">
              <a:latin typeface="Times New Roman" pitchFamily="18" charset="0"/>
            </a:endParaRPr>
          </a:p>
          <a:p>
            <a:pPr eaLnBrk="0" hangingPunct="0"/>
            <a:endParaRPr lang="ru-RU">
              <a:latin typeface="Times New Roman" pitchFamily="18" charset="0"/>
            </a:endParaRPr>
          </a:p>
          <a:p>
            <a:pPr eaLnBrk="0" hangingPunct="0"/>
            <a:r>
              <a:rPr lang="ru-RU"/>
              <a:t>Набор спортивных </a:t>
            </a:r>
            <a:r>
              <a:rPr lang="ru-RU" b="1"/>
              <a:t>мячей:    </a:t>
            </a:r>
            <a:r>
              <a:rPr lang="ru-RU" u="sng">
                <a:hlinkClick r:id="rId3"/>
              </a:rPr>
              <a:t>www.photo-grapher.com.ua</a:t>
            </a:r>
            <a:endParaRPr lang="ru-RU" u="sng"/>
          </a:p>
          <a:p>
            <a:pPr eaLnBrk="0" hangingPunct="0"/>
            <a:r>
              <a:rPr lang="ru-RU" b="1"/>
              <a:t> </a:t>
            </a:r>
            <a:r>
              <a:rPr lang="ru-RU"/>
              <a:t/>
            </a:r>
            <a:br>
              <a:rPr lang="ru-RU"/>
            </a:br>
            <a:r>
              <a:rPr lang="ru-RU" b="1"/>
              <a:t>13</a:t>
            </a:r>
            <a:r>
              <a:rPr lang="ru-RU"/>
              <a:t>:   </a:t>
            </a:r>
            <a:r>
              <a:rPr lang="ru-RU" u="sng"/>
              <a:t>ww.liveinternet.ru</a:t>
            </a:r>
            <a:r>
              <a:rPr lang="ru-RU"/>
              <a:t> 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900113" y="908050"/>
            <a:ext cx="3448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i="1" u="sng">
                <a:latin typeface="Times New Roman" pitchFamily="18" charset="0"/>
              </a:rPr>
              <a:t>Рисунки  представлены: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177</TotalTime>
  <Words>254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Arial Black</vt:lpstr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NIRO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pr2</dc:creator>
  <cp:lastModifiedBy>Алексей</cp:lastModifiedBy>
  <cp:revision>18</cp:revision>
  <dcterms:created xsi:type="dcterms:W3CDTF">2009-04-23T08:26:32Z</dcterms:created>
  <dcterms:modified xsi:type="dcterms:W3CDTF">2014-03-16T09:33:46Z</dcterms:modified>
</cp:coreProperties>
</file>