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56" r:id="rId2"/>
    <p:sldId id="269" r:id="rId3"/>
    <p:sldId id="276" r:id="rId4"/>
    <p:sldId id="274" r:id="rId5"/>
    <p:sldId id="278" r:id="rId6"/>
    <p:sldId id="273" r:id="rId7"/>
    <p:sldId id="258" r:id="rId8"/>
    <p:sldId id="267" r:id="rId9"/>
    <p:sldId id="266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4582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717" autoAdjust="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AE44D1-C9B9-47FE-AA60-D8ABF220C2B4}" type="datetimeFigureOut">
              <a:rPr lang="ru-RU" smtClean="0"/>
              <a:pPr/>
              <a:t>16.03.2014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5172EA-009C-4CE4-92E2-D6A1F3A4ACE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16.03.2014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16.03.2014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16.03.2014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16.03.2014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16.03.2014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16.03.2014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16.03.2014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16.03.2014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16.03.2014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16.03.2014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16.03.2014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16.03.2014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1844824"/>
            <a:ext cx="8183880" cy="223224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54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84582C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Тема: Общие приемы и методы решения заданий С1 и С3</a:t>
            </a:r>
            <a:r>
              <a:rPr lang="ru-RU" sz="44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ru-RU" sz="4400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611560" y="1196752"/>
            <a:ext cx="5832648" cy="54168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84582C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-перенос слагаемых из одной части уравнения в другую</a:t>
            </a:r>
          </a:p>
          <a:p>
            <a:r>
              <a:rPr lang="ru-RU" sz="20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84582C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-приведение подобных</a:t>
            </a:r>
          </a:p>
          <a:p>
            <a:r>
              <a:rPr lang="ru-RU" sz="20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84582C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-умножение обеих частей уравнения на одно и тоже     выражение</a:t>
            </a:r>
          </a:p>
          <a:p>
            <a:r>
              <a:rPr lang="ru-RU" sz="20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84582C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-преобразование суммы в произведение…</a:t>
            </a:r>
          </a:p>
          <a:p>
            <a:endParaRPr lang="ru-RU" sz="2000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84582C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r>
              <a:rPr lang="ru-RU" sz="32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84582C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Методы:</a:t>
            </a:r>
          </a:p>
          <a:p>
            <a:r>
              <a:rPr lang="ru-RU" sz="20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84582C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- разложение на множители</a:t>
            </a:r>
          </a:p>
          <a:p>
            <a:r>
              <a:rPr lang="ru-RU" sz="20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84582C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- введение новой переменной</a:t>
            </a:r>
          </a:p>
          <a:p>
            <a:r>
              <a:rPr lang="ru-RU" sz="20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84582C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-интервалов</a:t>
            </a:r>
          </a:p>
          <a:p>
            <a:r>
              <a:rPr lang="ru-RU" sz="20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84582C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-функционально –графический</a:t>
            </a:r>
          </a:p>
          <a:p>
            <a:r>
              <a:rPr lang="ru-RU" sz="20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84582C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-потенцирование</a:t>
            </a:r>
          </a:p>
          <a:p>
            <a:r>
              <a:rPr lang="ru-RU" sz="20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84582C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-логарифмирование…</a:t>
            </a:r>
          </a:p>
          <a:p>
            <a:endParaRPr lang="ru-RU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84582C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84582C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683568" y="692696"/>
            <a:ext cx="1872208" cy="504056"/>
          </a:xfrm>
        </p:spPr>
        <p:txBody>
          <a:bodyPr>
            <a:noAutofit/>
          </a:bodyPr>
          <a:lstStyle/>
          <a:p>
            <a:r>
              <a:rPr lang="ru-RU" sz="32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84582C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Приемы: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7.PNG"/>
          <p:cNvPicPr>
            <a:picLocks noChangeAspect="1"/>
          </p:cNvPicPr>
          <p:nvPr/>
        </p:nvPicPr>
        <p:blipFill>
          <a:blip r:embed="rId2" cstate="print"/>
          <a:srcRect l="8468" r="14928" b="36062"/>
          <a:stretch>
            <a:fillRect/>
          </a:stretch>
        </p:blipFill>
        <p:spPr>
          <a:xfrm>
            <a:off x="1547664" y="1124744"/>
            <a:ext cx="5976664" cy="4294136"/>
          </a:xfrm>
          <a:prstGeom prst="rect">
            <a:avLst/>
          </a:prstGeom>
          <a:ln w="1905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4" name="TextBox 3"/>
          <p:cNvSpPr txBox="1"/>
          <p:nvPr/>
        </p:nvSpPr>
        <p:spPr>
          <a:xfrm>
            <a:off x="899592" y="476672"/>
            <a:ext cx="74168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 smtClean="0">
                <a:ln>
                  <a:solidFill>
                    <a:sysClr val="windowText" lastClr="000000"/>
                  </a:solidFill>
                </a:ln>
                <a:solidFill>
                  <a:srgbClr val="84582C"/>
                </a:solidFill>
                <a:latin typeface="Times New Roman" pitchFamily="18" charset="0"/>
                <a:cs typeface="Times New Roman" pitchFamily="18" charset="0"/>
              </a:rPr>
              <a:t>Оцените правильность решения:</a:t>
            </a:r>
            <a:endParaRPr lang="ru-RU" sz="3200" dirty="0">
              <a:ln>
                <a:solidFill>
                  <a:sysClr val="windowText" lastClr="000000"/>
                </a:solidFill>
              </a:ln>
              <a:solidFill>
                <a:srgbClr val="84582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Рисунок 5" descr="7.PNG"/>
          <p:cNvPicPr>
            <a:picLocks noChangeAspect="1"/>
          </p:cNvPicPr>
          <p:nvPr/>
        </p:nvPicPr>
        <p:blipFill>
          <a:blip r:embed="rId2" cstate="print"/>
          <a:srcRect l="76995" t="93959" r="2007" b="680"/>
          <a:stretch>
            <a:fillRect/>
          </a:stretch>
        </p:blipFill>
        <p:spPr>
          <a:xfrm>
            <a:off x="4909304" y="5445224"/>
            <a:ext cx="2636730" cy="576064"/>
          </a:xfrm>
          <a:prstGeom prst="rect">
            <a:avLst/>
          </a:prstGeom>
          <a:ln w="127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99592" y="476672"/>
            <a:ext cx="74168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 smtClean="0">
                <a:ln>
                  <a:solidFill>
                    <a:sysClr val="windowText" lastClr="000000"/>
                  </a:solidFill>
                </a:ln>
                <a:solidFill>
                  <a:srgbClr val="84582C"/>
                </a:solidFill>
                <a:latin typeface="Times New Roman" pitchFamily="18" charset="0"/>
                <a:cs typeface="Times New Roman" pitchFamily="18" charset="0"/>
              </a:rPr>
              <a:t>Оцените правильность решения:</a:t>
            </a:r>
            <a:endParaRPr lang="ru-RU" sz="3200" dirty="0">
              <a:ln>
                <a:solidFill>
                  <a:sysClr val="windowText" lastClr="000000"/>
                </a:solidFill>
              </a:ln>
              <a:solidFill>
                <a:srgbClr val="84582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Рисунок 5" descr="7.PNG"/>
          <p:cNvPicPr>
            <a:picLocks noChangeAspect="1"/>
          </p:cNvPicPr>
          <p:nvPr/>
        </p:nvPicPr>
        <p:blipFill>
          <a:blip r:embed="rId2" cstate="print"/>
          <a:srcRect l="76995" t="93959" r="2007" b="680"/>
          <a:stretch>
            <a:fillRect/>
          </a:stretch>
        </p:blipFill>
        <p:spPr>
          <a:xfrm>
            <a:off x="4909304" y="5445224"/>
            <a:ext cx="2636730" cy="576064"/>
          </a:xfrm>
          <a:prstGeom prst="rect">
            <a:avLst/>
          </a:prstGeom>
          <a:ln w="127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7" name="Рисунок 6" descr="8.PNG"/>
          <p:cNvPicPr>
            <a:picLocks noChangeAspect="1"/>
          </p:cNvPicPr>
          <p:nvPr/>
        </p:nvPicPr>
        <p:blipFill>
          <a:blip r:embed="rId3" cstate="print"/>
          <a:srcRect l="10999" r="13784" b="35942"/>
          <a:stretch>
            <a:fillRect/>
          </a:stretch>
        </p:blipFill>
        <p:spPr>
          <a:xfrm>
            <a:off x="1619672" y="1052736"/>
            <a:ext cx="6006211" cy="4392488"/>
          </a:xfrm>
          <a:prstGeom prst="rect">
            <a:avLst/>
          </a:prstGeom>
          <a:ln w="1905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763688" y="548680"/>
            <a:ext cx="67687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ln>
                  <a:solidFill>
                    <a:sysClr val="windowText" lastClr="000000"/>
                  </a:solidFill>
                </a:ln>
                <a:solidFill>
                  <a:srgbClr val="84582C"/>
                </a:solidFill>
                <a:latin typeface="Times New Roman" pitchFamily="18" charset="0"/>
                <a:cs typeface="Times New Roman" pitchFamily="18" charset="0"/>
              </a:rPr>
              <a:t>Оцените правильность решения:</a:t>
            </a:r>
            <a:endParaRPr lang="ru-RU" sz="3200" dirty="0"/>
          </a:p>
        </p:txBody>
      </p:sp>
      <p:pic>
        <p:nvPicPr>
          <p:cNvPr id="4" name="Рисунок 3" descr="13.PNG"/>
          <p:cNvPicPr>
            <a:picLocks noChangeAspect="1"/>
          </p:cNvPicPr>
          <p:nvPr/>
        </p:nvPicPr>
        <p:blipFill>
          <a:blip r:embed="rId2" cstate="print"/>
          <a:srcRect l="1533" r="14939" b="7614"/>
          <a:stretch>
            <a:fillRect/>
          </a:stretch>
        </p:blipFill>
        <p:spPr>
          <a:xfrm>
            <a:off x="2123728" y="1196752"/>
            <a:ext cx="5054620" cy="4896544"/>
          </a:xfrm>
          <a:prstGeom prst="rect">
            <a:avLst/>
          </a:prstGeom>
          <a:ln w="127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5" name="Рисунок 4" descr="13.PNG"/>
          <p:cNvPicPr>
            <a:picLocks noChangeAspect="1"/>
          </p:cNvPicPr>
          <p:nvPr/>
        </p:nvPicPr>
        <p:blipFill>
          <a:blip r:embed="rId2" cstate="print"/>
          <a:srcRect l="76812" t="94741" b="550"/>
          <a:stretch>
            <a:fillRect/>
          </a:stretch>
        </p:blipFill>
        <p:spPr>
          <a:xfrm>
            <a:off x="5148064" y="6165304"/>
            <a:ext cx="2023990" cy="360040"/>
          </a:xfrm>
          <a:prstGeom prst="rect">
            <a:avLst/>
          </a:prstGeom>
          <a:ln w="127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Снимок9.PNG"/>
          <p:cNvPicPr>
            <a:picLocks noChangeAspect="1"/>
          </p:cNvPicPr>
          <p:nvPr/>
        </p:nvPicPr>
        <p:blipFill>
          <a:blip r:embed="rId2" cstate="print"/>
          <a:srcRect l="42820" r="17981" b="85729"/>
          <a:stretch>
            <a:fillRect/>
          </a:stretch>
        </p:blipFill>
        <p:spPr>
          <a:xfrm>
            <a:off x="1331640" y="2780928"/>
            <a:ext cx="4055361" cy="1512168"/>
          </a:xfrm>
          <a:prstGeom prst="rect">
            <a:avLst/>
          </a:prstGeom>
          <a:ln w="1905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4" name="TextBox 3"/>
          <p:cNvSpPr txBox="1"/>
          <p:nvPr/>
        </p:nvSpPr>
        <p:spPr>
          <a:xfrm>
            <a:off x="827584" y="1484784"/>
            <a:ext cx="72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>
                <a:ln>
                  <a:solidFill>
                    <a:sysClr val="windowText" lastClr="000000"/>
                  </a:solidFill>
                </a:ln>
                <a:solidFill>
                  <a:srgbClr val="84582C"/>
                </a:solidFill>
                <a:latin typeface="Times New Roman" pitchFamily="18" charset="0"/>
                <a:cs typeface="Times New Roman" pitchFamily="18" charset="0"/>
              </a:rPr>
              <a:t>Решите систему неравенств:</a:t>
            </a:r>
            <a:endParaRPr lang="ru-RU" sz="3200" dirty="0">
              <a:ln>
                <a:solidFill>
                  <a:sysClr val="windowText" lastClr="000000"/>
                </a:solidFill>
              </a:ln>
              <a:solidFill>
                <a:srgbClr val="84582C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683568" y="1628801"/>
            <a:ext cx="7416824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>
                <a:ln>
                  <a:solidFill>
                    <a:sysClr val="windowText" lastClr="000000"/>
                  </a:solidFill>
                </a:ln>
                <a:solidFill>
                  <a:srgbClr val="84582C"/>
                </a:solidFill>
                <a:latin typeface="Times New Roman" pitchFamily="18" charset="0"/>
                <a:cs typeface="Times New Roman" pitchFamily="18" charset="0"/>
              </a:rPr>
              <a:t>Решите систему неравенств:</a:t>
            </a:r>
          </a:p>
          <a:p>
            <a:endParaRPr lang="ru-RU" dirty="0"/>
          </a:p>
        </p:txBody>
      </p:sp>
      <p:pic>
        <p:nvPicPr>
          <p:cNvPr id="4" name="Рисунок 3" descr="12.PNG"/>
          <p:cNvPicPr>
            <a:picLocks noChangeAspect="1"/>
          </p:cNvPicPr>
          <p:nvPr/>
        </p:nvPicPr>
        <p:blipFill>
          <a:blip r:embed="rId2" cstate="print"/>
          <a:srcRect l="41274" r="18369" b="84022"/>
          <a:stretch>
            <a:fillRect/>
          </a:stretch>
        </p:blipFill>
        <p:spPr>
          <a:xfrm>
            <a:off x="1043607" y="2780927"/>
            <a:ext cx="4536505" cy="1397927"/>
          </a:xfrm>
          <a:prstGeom prst="rect">
            <a:avLst/>
          </a:prstGeom>
          <a:ln w="1905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55576" y="1052737"/>
            <a:ext cx="4824536" cy="28315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ln>
                  <a:solidFill>
                    <a:sysClr val="windowText" lastClr="000000"/>
                  </a:solidFill>
                </a:ln>
                <a:solidFill>
                  <a:srgbClr val="84582C"/>
                </a:solidFill>
                <a:latin typeface="Times New Roman" pitchFamily="18" charset="0"/>
                <a:cs typeface="Times New Roman" pitchFamily="18" charset="0"/>
              </a:rPr>
              <a:t>Закончить предложение :</a:t>
            </a:r>
          </a:p>
          <a:p>
            <a:pPr>
              <a:buFontTx/>
              <a:buChar char="-"/>
            </a:pPr>
            <a:r>
              <a:rPr lang="ru-RU" sz="3200" dirty="0" smtClean="0">
                <a:ln>
                  <a:solidFill>
                    <a:sysClr val="windowText" lastClr="000000"/>
                  </a:solidFill>
                </a:ln>
                <a:solidFill>
                  <a:srgbClr val="84582C"/>
                </a:solidFill>
                <a:latin typeface="Times New Roman" pitchFamily="18" charset="0"/>
                <a:cs typeface="Times New Roman" pitchFamily="18" charset="0"/>
              </a:rPr>
              <a:t>Я узнала …</a:t>
            </a:r>
          </a:p>
          <a:p>
            <a:pPr>
              <a:buFontTx/>
              <a:buChar char="-"/>
            </a:pPr>
            <a:r>
              <a:rPr lang="ru-RU" sz="3200" dirty="0" smtClean="0">
                <a:ln>
                  <a:solidFill>
                    <a:sysClr val="windowText" lastClr="000000"/>
                  </a:solidFill>
                </a:ln>
                <a:solidFill>
                  <a:srgbClr val="84582C"/>
                </a:solidFill>
                <a:latin typeface="Times New Roman" pitchFamily="18" charset="0"/>
                <a:cs typeface="Times New Roman" pitchFamily="18" charset="0"/>
              </a:rPr>
              <a:t>Мне понравилось …</a:t>
            </a:r>
          </a:p>
          <a:p>
            <a:pPr>
              <a:buFontTx/>
              <a:buChar char="-"/>
            </a:pPr>
            <a:r>
              <a:rPr lang="ru-RU" sz="3200" dirty="0" smtClean="0">
                <a:ln>
                  <a:solidFill>
                    <a:sysClr val="windowText" lastClr="000000"/>
                  </a:solidFill>
                </a:ln>
                <a:solidFill>
                  <a:srgbClr val="84582C"/>
                </a:solidFill>
                <a:latin typeface="Times New Roman" pitchFamily="18" charset="0"/>
                <a:cs typeface="Times New Roman" pitchFamily="18" charset="0"/>
              </a:rPr>
              <a:t>Я поняла …</a:t>
            </a:r>
          </a:p>
          <a:p>
            <a:pPr>
              <a:buFontTx/>
              <a:buChar char="-"/>
            </a:pPr>
            <a:r>
              <a:rPr lang="ru-RU" sz="3200" dirty="0" smtClean="0">
                <a:ln>
                  <a:solidFill>
                    <a:sysClr val="windowText" lastClr="000000"/>
                  </a:solidFill>
                </a:ln>
                <a:solidFill>
                  <a:srgbClr val="84582C"/>
                </a:solidFill>
                <a:latin typeface="Times New Roman" pitchFamily="18" charset="0"/>
                <a:cs typeface="Times New Roman" pitchFamily="18" charset="0"/>
              </a:rPr>
              <a:t>Работать в паре было …</a:t>
            </a:r>
          </a:p>
          <a:p>
            <a:endParaRPr lang="ru-RU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2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99592" y="1052737"/>
            <a:ext cx="4248472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ln>
                  <a:solidFill>
                    <a:sysClr val="windowText" lastClr="000000"/>
                  </a:solidFill>
                </a:ln>
                <a:solidFill>
                  <a:srgbClr val="84582C"/>
                </a:solidFill>
                <a:latin typeface="Times New Roman" pitchFamily="18" charset="0"/>
                <a:cs typeface="Times New Roman" pitchFamily="18" charset="0"/>
              </a:rPr>
              <a:t>Народная мудрость:</a:t>
            </a:r>
          </a:p>
          <a:p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827584" y="2132856"/>
            <a:ext cx="7560839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«Знание – сокровище, которое повсюду следует за тем, кто им обладает» .                                 </a:t>
            </a:r>
          </a:p>
          <a:p>
            <a:r>
              <a:rPr lang="ru-RU" dirty="0" smtClean="0"/>
              <a:t>                                                        (Китайская пословица)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194</TotalTime>
  <Words>123</Words>
  <Application>Microsoft Office PowerPoint</Application>
  <PresentationFormat>Экран (4:3)</PresentationFormat>
  <Paragraphs>28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Аспект</vt:lpstr>
      <vt:lpstr>Тема: Общие приемы и методы решения заданий С1 и С3 </vt:lpstr>
      <vt:lpstr>Приемы: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Тема: Приемы и методы решения заданий С1 и С3 </dc:title>
  <dc:creator>Наташа</dc:creator>
  <cp:lastModifiedBy>Наташа</cp:lastModifiedBy>
  <cp:revision>19</cp:revision>
  <dcterms:created xsi:type="dcterms:W3CDTF">2014-02-26T17:20:12Z</dcterms:created>
  <dcterms:modified xsi:type="dcterms:W3CDTF">2014-03-16T15:58:45Z</dcterms:modified>
</cp:coreProperties>
</file>