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8" r:id="rId2"/>
    <p:sldId id="261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A6645-3D52-47DB-81AB-F19DD4DC3C3E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E62F3-C6D1-46C7-8A16-5F826B0D8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Иррациональные числа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707904" y="5373216"/>
            <a:ext cx="6732240" cy="12192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Презентацию подготовил</a:t>
            </a:r>
          </a:p>
          <a:p>
            <a:pPr algn="ctr"/>
            <a:r>
              <a:rPr lang="ru-RU" dirty="0" smtClean="0"/>
              <a:t> ученик 10 класса «А»</a:t>
            </a:r>
          </a:p>
          <a:p>
            <a:pPr algn="ctr"/>
            <a:r>
              <a:rPr lang="ru-RU" dirty="0" smtClean="0"/>
              <a:t> МБОУСОШ №19 г.Тимашевска </a:t>
            </a:r>
          </a:p>
          <a:p>
            <a:pPr algn="ctr"/>
            <a:r>
              <a:rPr lang="ru-RU" dirty="0" smtClean="0"/>
              <a:t>Чаус Илья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2" action="ppaction://hlinksldjump"/>
              </a:rPr>
              <a:t>Свойство иррациональных чисел 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Пример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i="1" dirty="0" smtClean="0">
                <a:effectLst/>
              </a:rPr>
              <a:t>Свойство иррациональных чисел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458200" cy="2016224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i="1" dirty="0" smtClean="0"/>
              <a:t>Иррациональное число </a:t>
            </a:r>
            <a:r>
              <a:rPr lang="ru-RU" dirty="0" smtClean="0"/>
              <a:t> — это вещественное, которое не является рациональным, то есть не может быть представлено в виде дроби </a:t>
            </a:r>
            <a:r>
              <a:rPr lang="en-US" b="1" i="1" dirty="0" smtClean="0"/>
              <a:t>m/n</a:t>
            </a:r>
            <a:r>
              <a:rPr lang="ru-RU" dirty="0" smtClean="0"/>
              <a:t>, где</a:t>
            </a:r>
            <a:r>
              <a:rPr lang="en-US" dirty="0" smtClean="0"/>
              <a:t> </a:t>
            </a:r>
            <a:r>
              <a:rPr lang="en-US" b="1" i="1" dirty="0" smtClean="0"/>
              <a:t>m</a:t>
            </a:r>
            <a:r>
              <a:rPr lang="ru-RU" dirty="0" smtClean="0"/>
              <a:t>  — </a:t>
            </a:r>
            <a:r>
              <a:rPr lang="ru-RU" u="sng" dirty="0" smtClean="0">
                <a:solidFill>
                  <a:srgbClr val="FF0000"/>
                </a:solidFill>
              </a:rPr>
              <a:t>целое число</a:t>
            </a:r>
            <a:r>
              <a:rPr lang="ru-RU" dirty="0" smtClean="0"/>
              <a:t>,</a:t>
            </a:r>
            <a:r>
              <a:rPr lang="ru-RU" b="1" i="1" dirty="0" smtClean="0"/>
              <a:t> </a:t>
            </a:r>
            <a:r>
              <a:rPr lang="en-US" b="1" i="1" dirty="0" smtClean="0"/>
              <a:t>n</a:t>
            </a:r>
            <a:r>
              <a:rPr lang="ru-RU" dirty="0" smtClean="0"/>
              <a:t> —</a:t>
            </a:r>
            <a:r>
              <a:rPr lang="en-US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натуральное число</a:t>
            </a:r>
            <a:r>
              <a:rPr lang="ru-RU" dirty="0" smtClean="0"/>
              <a:t>, причём</a:t>
            </a:r>
            <a:r>
              <a:rPr lang="en-US" b="1" i="1" dirty="0" smtClean="0"/>
              <a:t> n ≠</a:t>
            </a:r>
            <a:r>
              <a:rPr lang="ru-RU" b="1" i="1" dirty="0" smtClean="0"/>
              <a:t>0</a:t>
            </a:r>
            <a:r>
              <a:rPr lang="ru-RU" dirty="0" smtClean="0"/>
              <a:t>  . Иррациональное число может быть представлено в виде бесконечной непериодической десятичной дроби.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60432" y="6237312"/>
            <a:ext cx="288032" cy="21602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Пример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Допустим противное: </a:t>
            </a:r>
            <a:r>
              <a:rPr lang="ru-RU" sz="2000" b="1" dirty="0" smtClean="0"/>
              <a:t>√2 </a:t>
            </a:r>
            <a:r>
              <a:rPr lang="ru-RU" sz="2000" dirty="0" smtClean="0"/>
              <a:t>рационален, то есть представляется в виде несократимой дроби </a:t>
            </a:r>
            <a:r>
              <a:rPr lang="en-US" sz="2000" b="1" i="1" dirty="0" smtClean="0"/>
              <a:t>m/n </a:t>
            </a:r>
            <a:r>
              <a:rPr lang="ru-RU" sz="2000" dirty="0" smtClean="0"/>
              <a:t>, где </a:t>
            </a:r>
            <a:r>
              <a:rPr lang="en-US" sz="2000" dirty="0" smtClean="0"/>
              <a:t> </a:t>
            </a:r>
            <a:r>
              <a:rPr lang="en-US" sz="2000" b="1" i="1" dirty="0" smtClean="0"/>
              <a:t>m</a:t>
            </a:r>
            <a:r>
              <a:rPr lang="en-US" sz="2000" dirty="0" smtClean="0"/>
              <a:t> </a:t>
            </a:r>
            <a:r>
              <a:rPr lang="ru-RU" sz="2000" dirty="0" smtClean="0"/>
              <a:t>и</a:t>
            </a:r>
            <a:r>
              <a:rPr lang="en-US" sz="2000" dirty="0" smtClean="0"/>
              <a:t> </a:t>
            </a:r>
            <a:r>
              <a:rPr lang="en-US" sz="2000" b="1" i="1" dirty="0" smtClean="0"/>
              <a:t>n</a:t>
            </a:r>
            <a:r>
              <a:rPr lang="en-US" sz="2000" dirty="0" smtClean="0"/>
              <a:t> – </a:t>
            </a:r>
            <a:r>
              <a:rPr lang="ru-RU" sz="2000" dirty="0" smtClean="0"/>
              <a:t>целые числа. Возведём предполагаемое равенство в квадрат:</a:t>
            </a:r>
          </a:p>
          <a:p>
            <a:endParaRPr lang="ru-RU" sz="2000" b="1" i="1" dirty="0" smtClean="0"/>
          </a:p>
          <a:p>
            <a:endParaRPr lang="ru-RU" sz="2000" b="1" i="1" dirty="0" smtClean="0"/>
          </a:p>
          <a:p>
            <a:r>
              <a:rPr lang="ru-RU" sz="2000" dirty="0" smtClean="0"/>
              <a:t>Отсюда следует, что </a:t>
            </a:r>
            <a:r>
              <a:rPr lang="en-US" sz="2000" dirty="0" smtClean="0"/>
              <a:t>m</a:t>
            </a:r>
            <a:r>
              <a:rPr lang="ru-RU" sz="2000" dirty="0" smtClean="0"/>
              <a:t> чётно, значит, чётно и </a:t>
            </a:r>
            <a:r>
              <a:rPr lang="en-US" sz="2000" dirty="0" smtClean="0"/>
              <a:t>n</a:t>
            </a:r>
            <a:r>
              <a:rPr lang="ru-RU" sz="2000" dirty="0" smtClean="0"/>
              <a:t>. Пускай </a:t>
            </a:r>
            <a:r>
              <a:rPr lang="en-US" sz="2000" dirty="0" smtClean="0"/>
              <a:t>m = 2r </a:t>
            </a:r>
            <a:r>
              <a:rPr lang="ru-RU" sz="2000" dirty="0" smtClean="0"/>
              <a:t>, где </a:t>
            </a:r>
            <a:r>
              <a:rPr lang="en-US" sz="2000" dirty="0" smtClean="0"/>
              <a:t>r</a:t>
            </a:r>
            <a:r>
              <a:rPr lang="ru-RU" sz="2000" dirty="0" smtClean="0"/>
              <a:t> целое, тогда:</a:t>
            </a:r>
            <a:endParaRPr lang="ru-RU" sz="2000" dirty="0"/>
          </a:p>
        </p:txBody>
      </p:sp>
      <p:pic>
        <p:nvPicPr>
          <p:cNvPr id="5" name="Рисунок 4" descr="6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24944"/>
            <a:ext cx="3282225" cy="504056"/>
          </a:xfrm>
          <a:prstGeom prst="rect">
            <a:avLst/>
          </a:prstGeom>
        </p:spPr>
      </p:pic>
      <p:pic>
        <p:nvPicPr>
          <p:cNvPr id="6" name="Рисунок 5" descr="106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437112"/>
            <a:ext cx="2492094" cy="288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686800" cy="4525963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86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Иррациональные числа</vt:lpstr>
      <vt:lpstr>Слайд 2</vt:lpstr>
      <vt:lpstr>Свойство иррациональных чисел  </vt:lpstr>
      <vt:lpstr>Пример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числа</dc:title>
  <dc:creator>Илья</dc:creator>
  <cp:lastModifiedBy>Илья</cp:lastModifiedBy>
  <cp:revision>14</cp:revision>
  <dcterms:created xsi:type="dcterms:W3CDTF">2014-03-16T12:16:23Z</dcterms:created>
  <dcterms:modified xsi:type="dcterms:W3CDTF">2014-03-16T15:19:25Z</dcterms:modified>
</cp:coreProperties>
</file>