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3"/>
  </p:notesMasterIdLst>
  <p:sldIdLst>
    <p:sldId id="256" r:id="rId2"/>
    <p:sldId id="271" r:id="rId3"/>
    <p:sldId id="277" r:id="rId4"/>
    <p:sldId id="278" r:id="rId5"/>
    <p:sldId id="281" r:id="rId6"/>
    <p:sldId id="279" r:id="rId7"/>
    <p:sldId id="280" r:id="rId8"/>
    <p:sldId id="294" r:id="rId9"/>
    <p:sldId id="290" r:id="rId10"/>
    <p:sldId id="291" r:id="rId11"/>
    <p:sldId id="295" r:id="rId12"/>
    <p:sldId id="296" r:id="rId13"/>
    <p:sldId id="298" r:id="rId14"/>
    <p:sldId id="259" r:id="rId15"/>
    <p:sldId id="261" r:id="rId16"/>
    <p:sldId id="262" r:id="rId17"/>
    <p:sldId id="263" r:id="rId18"/>
    <p:sldId id="308" r:id="rId19"/>
    <p:sldId id="310" r:id="rId20"/>
    <p:sldId id="309" r:id="rId21"/>
    <p:sldId id="316" r:id="rId22"/>
    <p:sldId id="311" r:id="rId23"/>
    <p:sldId id="312" r:id="rId24"/>
    <p:sldId id="314" r:id="rId25"/>
    <p:sldId id="315" r:id="rId26"/>
    <p:sldId id="313" r:id="rId27"/>
    <p:sldId id="265" r:id="rId28"/>
    <p:sldId id="266" r:id="rId29"/>
    <p:sldId id="267" r:id="rId30"/>
    <p:sldId id="317" r:id="rId31"/>
    <p:sldId id="31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1E3EC4"/>
    <a:srgbClr val="D7F92B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A1FE4-A751-4BF1-B6B3-320085801A0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94778-C315-461A-88C3-C99881FE4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94778-C315-461A-88C3-C99881FE47D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dreamworlds.ru/uploads/posts/2008-11/thumbs/1225574106_stribog.a.-mazin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llumos.narod.ru/alhimia/l4_2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57.radikal.ru/i155/0811/e7/748cc826af9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godsbay.ru/slavs/images/slav172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g-fotki.yandex.ru/get/2708/lenuschkam.71/0_2616e_1adea0bf_X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K:\&#1053;&#1072;&#1088;&#1086;&#1076;&#1085;&#1099;&#1077;%20&#1056;&#1091;&#1089;&#1089;&#1082;&#1080;&#1077;_-_&#1063;&#1072;&#1089;&#1090;&#1091;&#1096;&#1082;&#1080;_(-)(1)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booksiti.net.ru/books/image/25000109268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jpeg"/><Relationship Id="rId7" Type="http://schemas.openxmlformats.org/officeDocument/2006/relationships/image" Target="../media/image32.gif"/><Relationship Id="rId2" Type="http://schemas.openxmlformats.org/officeDocument/2006/relationships/hyperlink" Target="http://s50.radikal.ru/i128/0904/e2/95cf4e5d84f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Relationship Id="rId9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edia.meta.ua/files/pic/0/21/119/zNivxBDWqM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K:\&#1055;&#1056;&#1045;&#1044;&#1040;&#1053;&#1068;&#1071;%20&#1055;&#1056;&#1045;&#1047;&#1045;&#1053;&#1058;&#1040;&#1062;&#1048;&#1071;\&#1040;&#1093;%20&#1074;&#1099;,%20&#1089;&#1077;&#1085;&#1080;%20&#1084;&#1086;&#1080;,%20&#1089;&#1077;&#1085;&#1080;.mp3" TargetMode="Externa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K:\&#1055;&#1056;&#1045;&#1044;&#1040;&#1053;&#1068;&#1071;%20&#1055;&#1056;&#1045;&#1047;&#1045;&#1053;&#1058;&#1040;&#1062;&#1048;&#1071;\&#1042;&#1086;%20&#1089;&#1072;&#1076;&#1091;%20&#1083;&#1080;,&#1074;%20&#1086;&#1075;&#1086;&#1088;&#1086;&#1076;&#1077;.mp3" TargetMode="Externa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trely-peruna.ucoz.ru/_ph/1/2/37537690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dreamworlds.ru/uploads/posts/2008-07/thumbs/1215804087_slav033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pycu4u.clan.su/_ph/1/2/941610026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dazzle.ru/spec/bogi/svarog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endless.at.ua/_ph/3/2/129952059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lavyans.narod.ru/panteon/dagbog.gi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yaplakal.com/uploads/previews/post-3-1246280264116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project68.narod.ru/Integ/2/682/perun.gi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hrono.ru/statii/2008/veles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71480"/>
            <a:ext cx="8458200" cy="5504307"/>
          </a:xfrm>
        </p:spPr>
        <p:txBody>
          <a:bodyPr>
            <a:noAutofit/>
          </a:bodyPr>
          <a:lstStyle/>
          <a:p>
            <a:r>
              <a:rPr lang="ru-RU" sz="6000" dirty="0" smtClean="0"/>
              <a:t>ПРЕДАНЬЯ СТАРИНЫ                                    ГЛУБОКОЙ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315549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14356"/>
            <a:ext cx="8229600" cy="5595004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ru-RU" dirty="0">
                <a:solidFill>
                  <a:schemeClr val="accent2"/>
                </a:solidFill>
              </a:rPr>
              <a:t>       </a:t>
            </a:r>
            <a:r>
              <a:rPr lang="ru-RU" sz="4000" b="1" dirty="0" err="1">
                <a:solidFill>
                  <a:srgbClr val="FFFF00"/>
                </a:solidFill>
              </a:rPr>
              <a:t>Стрибог</a:t>
            </a:r>
            <a:r>
              <a:rPr lang="ru-RU" sz="3200" b="1" dirty="0">
                <a:solidFill>
                  <a:srgbClr val="FFFF00"/>
                </a:solidFill>
              </a:rPr>
              <a:t>,</a:t>
            </a:r>
            <a:r>
              <a:rPr lang="ru-RU" sz="3200" dirty="0"/>
              <a:t> по их понятиям, </a:t>
            </a:r>
            <a:endParaRPr lang="ru-RU" sz="3200" dirty="0" smtClean="0"/>
          </a:p>
          <a:p>
            <a:pPr algn="just">
              <a:buFontTx/>
              <a:buNone/>
            </a:pPr>
            <a:r>
              <a:rPr lang="ru-RU" sz="3200" dirty="0" smtClean="0"/>
              <a:t>                     повелевал ветрами</a:t>
            </a:r>
            <a:r>
              <a:rPr lang="ru-RU" sz="3200" dirty="0"/>
              <a:t>, </a:t>
            </a:r>
            <a:endParaRPr lang="ru-RU" sz="3200" dirty="0" smtClean="0"/>
          </a:p>
          <a:p>
            <a:pPr algn="just">
              <a:buFontTx/>
              <a:buNone/>
            </a:pPr>
            <a:r>
              <a:rPr lang="ru-RU" sz="3200" dirty="0" smtClean="0"/>
              <a:t>                                 как </a:t>
            </a:r>
            <a:r>
              <a:rPr lang="ru-RU" sz="3200" dirty="0"/>
              <a:t>древнегреческий Эол.</a:t>
            </a:r>
          </a:p>
        </p:txBody>
      </p:sp>
      <p:pic>
        <p:nvPicPr>
          <p:cNvPr id="142341" name="Picture 5" descr="Картинка 2 из 13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2565400"/>
            <a:ext cx="45815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xfrm>
            <a:off x="-142908" y="214290"/>
            <a:ext cx="8829708" cy="6095070"/>
          </a:xfrm>
        </p:spPr>
        <p:txBody>
          <a:bodyPr>
            <a:normAutofit fontScale="92500"/>
          </a:bodyPr>
          <a:lstStyle/>
          <a:p>
            <a:pPr algn="r">
              <a:buFontTx/>
              <a:buNone/>
            </a:pPr>
            <a:r>
              <a:rPr lang="ru-RU" sz="2400" dirty="0"/>
              <a:t>     </a:t>
            </a:r>
            <a:r>
              <a:rPr lang="ru-RU" sz="2400" dirty="0" smtClean="0"/>
              <a:t> Для </a:t>
            </a:r>
            <a:r>
              <a:rPr lang="ru-RU" sz="2400" dirty="0"/>
              <a:t>поклонения своим богам славяне не строили храмов. Они совершали свои обряды в священных рощах, у священных дубов, где стояли деревянные, а иногда и каменные статуи языческих богов </a:t>
            </a:r>
            <a:r>
              <a:rPr lang="ru-RU" sz="2400" b="1" dirty="0">
                <a:solidFill>
                  <a:srgbClr val="FFFF00"/>
                </a:solidFill>
              </a:rPr>
              <a:t>– идолы. </a:t>
            </a:r>
            <a:r>
              <a:rPr lang="ru-RU" sz="2400" dirty="0"/>
              <a:t>Что бы задобрить разгневанного бога или заручиться его милостью, ему в жертву приносили животных, а в особо важных случаях </a:t>
            </a:r>
            <a:r>
              <a:rPr lang="ru-RU" sz="2400" dirty="0" smtClean="0"/>
              <a:t>–       даже </a:t>
            </a:r>
            <a:r>
              <a:rPr lang="ru-RU" sz="2400" dirty="0"/>
              <a:t>людей</a:t>
            </a:r>
            <a:r>
              <a:rPr lang="ru-RU" sz="2400" dirty="0" smtClean="0"/>
              <a:t>.</a:t>
            </a:r>
          </a:p>
          <a:p>
            <a:pPr>
              <a:buFontTx/>
              <a:buNone/>
            </a:pPr>
            <a:endParaRPr lang="ru-RU" sz="2000" dirty="0" smtClean="0"/>
          </a:p>
          <a:p>
            <a:pPr>
              <a:buFontTx/>
              <a:buNone/>
            </a:pPr>
            <a:endParaRPr lang="ru-RU" sz="2000" dirty="0"/>
          </a:p>
          <a:p>
            <a:pPr algn="r">
              <a:buFontTx/>
              <a:buNone/>
            </a:pPr>
            <a:r>
              <a:rPr lang="ru-RU" sz="2400" dirty="0"/>
              <a:t>       У славян не было и особого </a:t>
            </a:r>
            <a:endParaRPr lang="ru-RU" sz="2400" dirty="0" smtClean="0"/>
          </a:p>
          <a:p>
            <a:pPr algn="r">
              <a:buFontTx/>
              <a:buNone/>
            </a:pPr>
            <a:r>
              <a:rPr lang="ru-RU" sz="2400" dirty="0" smtClean="0"/>
              <a:t>сословия </a:t>
            </a:r>
            <a:r>
              <a:rPr lang="ru-RU" sz="2400" dirty="0"/>
              <a:t>жрецов</a:t>
            </a:r>
            <a:r>
              <a:rPr lang="ru-RU" sz="2400" dirty="0" smtClean="0"/>
              <a:t>.</a:t>
            </a:r>
          </a:p>
          <a:p>
            <a:pPr algn="r">
              <a:buFontTx/>
              <a:buNone/>
            </a:pPr>
            <a:r>
              <a:rPr lang="ru-RU" sz="2400" dirty="0" smtClean="0"/>
              <a:t> </a:t>
            </a:r>
            <a:r>
              <a:rPr lang="ru-RU" sz="2400" dirty="0"/>
              <a:t>Но они думали, что есть люди, </a:t>
            </a:r>
            <a:endParaRPr lang="ru-RU" sz="2400" dirty="0" smtClean="0"/>
          </a:p>
          <a:p>
            <a:pPr algn="r">
              <a:buFontTx/>
              <a:buNone/>
            </a:pPr>
            <a:r>
              <a:rPr lang="ru-RU" sz="2400" dirty="0" smtClean="0"/>
              <a:t>которые </a:t>
            </a:r>
            <a:r>
              <a:rPr lang="ru-RU" sz="2400" dirty="0"/>
              <a:t>могут общаться с богами, </a:t>
            </a:r>
            <a:endParaRPr lang="ru-RU" sz="2400" dirty="0" smtClean="0"/>
          </a:p>
          <a:p>
            <a:pPr algn="r">
              <a:buFontTx/>
              <a:buNone/>
            </a:pPr>
            <a:r>
              <a:rPr lang="ru-RU" sz="2400" dirty="0" smtClean="0"/>
              <a:t>творить </a:t>
            </a:r>
            <a:r>
              <a:rPr lang="ru-RU" sz="2400" dirty="0"/>
              <a:t>заклинания и </a:t>
            </a:r>
            <a:endParaRPr lang="ru-RU" sz="2400" dirty="0" smtClean="0"/>
          </a:p>
          <a:p>
            <a:pPr algn="r">
              <a:buFontTx/>
              <a:buNone/>
            </a:pPr>
            <a:r>
              <a:rPr lang="ru-RU" sz="2400" dirty="0" smtClean="0"/>
              <a:t>предсказывать </a:t>
            </a:r>
            <a:r>
              <a:rPr lang="ru-RU" sz="2400" dirty="0"/>
              <a:t>будущее. </a:t>
            </a:r>
            <a:endParaRPr lang="ru-RU" sz="2400" dirty="0" smtClean="0"/>
          </a:p>
          <a:p>
            <a:pPr algn="r">
              <a:buFontTx/>
              <a:buNone/>
            </a:pPr>
            <a:r>
              <a:rPr lang="ru-RU" sz="2400" dirty="0" smtClean="0"/>
              <a:t>Таких </a:t>
            </a:r>
            <a:r>
              <a:rPr lang="ru-RU" sz="2400" dirty="0"/>
              <a:t>людей называли </a:t>
            </a:r>
            <a:endParaRPr lang="ru-RU" sz="2400" dirty="0" smtClean="0"/>
          </a:p>
          <a:p>
            <a:pPr algn="r">
              <a:buFontTx/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волхвами</a:t>
            </a:r>
            <a:r>
              <a:rPr lang="ru-RU" sz="2400" b="1" dirty="0">
                <a:solidFill>
                  <a:srgbClr val="FFFF00"/>
                </a:solidFill>
              </a:rPr>
              <a:t>, кудесниками.</a:t>
            </a:r>
          </a:p>
          <a:p>
            <a:pPr algn="r">
              <a:buFontTx/>
              <a:buNone/>
            </a:pP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63845" name="Picture 5" descr="Картинка 118 из 731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4500562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Злые и добрые духи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-428660" y="1285860"/>
            <a:ext cx="9787006" cy="50235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1400" dirty="0"/>
              <a:t>      </a:t>
            </a:r>
            <a:r>
              <a:rPr lang="ru-RU" sz="1400" dirty="0" smtClean="0"/>
              <a:t>   </a:t>
            </a:r>
            <a:r>
              <a:rPr lang="ru-RU" sz="2000" dirty="0"/>
              <a:t>Но языческие представления не исчерпывались лишь </a:t>
            </a:r>
            <a:r>
              <a:rPr lang="ru-RU" sz="2000" dirty="0" smtClean="0"/>
              <a:t>богами</a:t>
            </a:r>
            <a:r>
              <a:rPr lang="ru-RU" sz="2000" dirty="0"/>
              <a:t>. Мир был населен и другими сверхъестественными существами. Многие из них были связаны с представлением о существовании загробного царства. Именно оттуда к людям приходили злые </a:t>
            </a:r>
            <a:r>
              <a:rPr lang="ru-RU" sz="2000" b="1" dirty="0">
                <a:solidFill>
                  <a:srgbClr val="FFFF00"/>
                </a:solidFill>
              </a:rPr>
              <a:t>духи - упыри.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/>
              <a:t>       А добрыми духами, оберегающими человека, являлись </a:t>
            </a:r>
            <a:r>
              <a:rPr lang="ru-RU" sz="2000" b="1" dirty="0" err="1">
                <a:solidFill>
                  <a:srgbClr val="FFFF00"/>
                </a:solidFill>
              </a:rPr>
              <a:t>берегини</a:t>
            </a:r>
            <a:r>
              <a:rPr lang="ru-RU" sz="2000" b="1" dirty="0">
                <a:solidFill>
                  <a:srgbClr val="FFFF00"/>
                </a:solidFill>
              </a:rPr>
              <a:t>.</a:t>
            </a:r>
            <a:r>
              <a:rPr lang="ru-RU" sz="2000" dirty="0"/>
              <a:t> Славяне стремились защищаться от злых духов заговорами, амулетами, так называемыми "оберегами". </a:t>
            </a:r>
          </a:p>
        </p:txBody>
      </p:sp>
      <p:pic>
        <p:nvPicPr>
          <p:cNvPr id="159748" name="Picture 4" descr="Картинка 2 из 3494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29000"/>
            <a:ext cx="2714612" cy="3429000"/>
          </a:xfrm>
          <a:prstGeom prst="rect">
            <a:avLst/>
          </a:prstGeom>
          <a:noFill/>
        </p:spPr>
      </p:pic>
      <p:pic>
        <p:nvPicPr>
          <p:cNvPr id="159749" name="Picture 5" descr="Картинка 1 из 376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162300"/>
            <a:ext cx="5076825" cy="369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285728"/>
            <a:ext cx="8715404" cy="6023632"/>
          </a:xfrm>
        </p:spPr>
        <p:txBody>
          <a:bodyPr>
            <a:normAutofit/>
          </a:bodyPr>
          <a:lstStyle/>
          <a:p>
            <a:pPr algn="r">
              <a:buFontTx/>
              <a:buNone/>
            </a:pPr>
            <a:r>
              <a:rPr lang="ru-RU" sz="2400" dirty="0"/>
              <a:t>       </a:t>
            </a:r>
            <a:r>
              <a:rPr lang="ru-RU" sz="3200" dirty="0"/>
              <a:t>В лесу обитал </a:t>
            </a:r>
            <a:r>
              <a:rPr lang="ru-RU" sz="3200" b="1" dirty="0">
                <a:solidFill>
                  <a:srgbClr val="FFFF00"/>
                </a:solidFill>
              </a:rPr>
              <a:t>леший и баба-яга</a:t>
            </a:r>
            <a:r>
              <a:rPr lang="ru-RU" sz="3200" dirty="0"/>
              <a:t>, </a:t>
            </a:r>
            <a:endParaRPr lang="ru-RU" sz="3200" dirty="0" smtClean="0"/>
          </a:p>
          <a:p>
            <a:pPr algn="r">
              <a:buFontTx/>
              <a:buNone/>
            </a:pPr>
            <a:r>
              <a:rPr lang="ru-RU" sz="3200" dirty="0" smtClean="0"/>
              <a:t>в </a:t>
            </a:r>
            <a:r>
              <a:rPr lang="ru-RU" sz="3200" dirty="0"/>
              <a:t>глубине каждого озера или реки, </a:t>
            </a:r>
            <a:endParaRPr lang="ru-RU" sz="3200" dirty="0" smtClean="0"/>
          </a:p>
          <a:p>
            <a:pPr algn="r">
              <a:buFontTx/>
              <a:buNone/>
            </a:pPr>
            <a:r>
              <a:rPr lang="ru-RU" sz="3200" dirty="0" smtClean="0"/>
              <a:t>по </a:t>
            </a:r>
            <a:r>
              <a:rPr lang="ru-RU" sz="3200" dirty="0"/>
              <a:t>представлениям славян, </a:t>
            </a:r>
            <a:endParaRPr lang="ru-RU" sz="3200" dirty="0" smtClean="0"/>
          </a:p>
          <a:p>
            <a:pPr algn="r">
              <a:buFontTx/>
              <a:buNone/>
            </a:pPr>
            <a:r>
              <a:rPr lang="ru-RU" sz="3200" dirty="0" smtClean="0"/>
              <a:t>жил </a:t>
            </a:r>
            <a:r>
              <a:rPr lang="ru-RU" sz="3200" b="1" dirty="0">
                <a:solidFill>
                  <a:srgbClr val="FFFF00"/>
                </a:solidFill>
              </a:rPr>
              <a:t>водяной</a:t>
            </a:r>
            <a:r>
              <a:rPr lang="ru-RU" sz="3200" dirty="0"/>
              <a:t>, </a:t>
            </a:r>
            <a:endParaRPr lang="ru-RU" sz="3200" dirty="0" smtClean="0"/>
          </a:p>
          <a:p>
            <a:pPr algn="r">
              <a:buFontTx/>
              <a:buNone/>
            </a:pPr>
            <a:r>
              <a:rPr lang="ru-RU" sz="3200" dirty="0" smtClean="0"/>
              <a:t>у </a:t>
            </a:r>
            <a:r>
              <a:rPr lang="ru-RU" sz="3200" dirty="0"/>
              <a:t>воды жили </a:t>
            </a:r>
            <a:r>
              <a:rPr lang="ru-RU" sz="3200" b="1" dirty="0">
                <a:solidFill>
                  <a:srgbClr val="FFFF00"/>
                </a:solidFill>
              </a:rPr>
              <a:t>русалки.</a:t>
            </a:r>
            <a:r>
              <a:rPr lang="ru-RU" sz="3200" dirty="0"/>
              <a:t> </a:t>
            </a:r>
            <a:endParaRPr lang="ru-RU" sz="3200" dirty="0" smtClean="0"/>
          </a:p>
          <a:p>
            <a:pPr algn="r">
              <a:buFontTx/>
              <a:buNone/>
            </a:pPr>
            <a:r>
              <a:rPr lang="ru-RU" sz="3200" dirty="0" smtClean="0"/>
              <a:t>Славяне </a:t>
            </a:r>
            <a:r>
              <a:rPr lang="ru-RU" sz="3200" dirty="0"/>
              <a:t>верили, </a:t>
            </a:r>
            <a:endParaRPr lang="ru-RU" sz="3200" dirty="0" smtClean="0"/>
          </a:p>
          <a:p>
            <a:pPr algn="r">
              <a:buFontTx/>
              <a:buNone/>
            </a:pPr>
            <a:r>
              <a:rPr lang="ru-RU" sz="3200" dirty="0" smtClean="0"/>
              <a:t>что </a:t>
            </a:r>
            <a:r>
              <a:rPr lang="ru-RU" sz="3200" dirty="0"/>
              <a:t>это души </a:t>
            </a:r>
            <a:r>
              <a:rPr lang="ru-RU" sz="3200" dirty="0" smtClean="0"/>
              <a:t>умерших,</a:t>
            </a:r>
          </a:p>
          <a:p>
            <a:pPr algn="r">
              <a:buFontTx/>
              <a:buNone/>
            </a:pPr>
            <a:r>
              <a:rPr lang="ru-RU" sz="3200" dirty="0" smtClean="0"/>
              <a:t> </a:t>
            </a:r>
            <a:r>
              <a:rPr lang="ru-RU" sz="3200" dirty="0"/>
              <a:t>выходящие весной </a:t>
            </a:r>
            <a:endParaRPr lang="ru-RU" sz="3200" dirty="0" smtClean="0"/>
          </a:p>
          <a:p>
            <a:pPr algn="r">
              <a:buFontTx/>
              <a:buNone/>
            </a:pPr>
            <a:r>
              <a:rPr lang="ru-RU" sz="3200" dirty="0" smtClean="0"/>
              <a:t>насладиться </a:t>
            </a:r>
            <a:r>
              <a:rPr lang="ru-RU" sz="3200" dirty="0"/>
              <a:t>природой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46439" name="Picture 7" descr="Картинка 7 из 7197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5992"/>
            <a:ext cx="4714876" cy="4164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64305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КРОССВОРД: «НЕЧИСТАЯ СИЛА»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71612"/>
            <a:ext cx="8686800" cy="4786346"/>
          </a:xfrm>
        </p:spPr>
        <p:txBody>
          <a:bodyPr>
            <a:normAutofit fontScale="4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4500" dirty="0" smtClean="0"/>
              <a:t>Домашний дух, живущий по соседству с человеком в его жилище.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500" dirty="0" smtClean="0"/>
              <a:t>Маленькая безобразная старушка с куриными ногами, принадлежащая как к лесному, так и к крестьянскому хозяйству.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500" dirty="0" smtClean="0"/>
              <a:t>Эта представительница нечистой силы, отправляясь на «дело», покидает жилище через печную трубу и летает по воздуху на метле, на кочерге.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500" dirty="0" smtClean="0"/>
              <a:t>Злая, уродливая старуха-волшебница, в языческие времена была могущественной богиней, хозяйкой леса и зверей. Её избушка считалась вратами в подземное царство.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500" dirty="0" smtClean="0"/>
              <a:t>Летучий огненный дракон, одно из самых страшных чудовищ русских сказок и былин.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500" dirty="0" smtClean="0"/>
              <a:t>Девушки, обитавшие в воде, летними вечерами водившие хороводы по берегам рек и озер.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500" dirty="0" smtClean="0"/>
              <a:t>Хозяин леса и зверей. Он может испугать, завести в глухую чащобу и лишить охотничьей добычи.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7429552" cy="8382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МУЗЫКАЛЬНАЯ ПАУЗА</a:t>
            </a:r>
            <a:endParaRPr lang="ru-RU" sz="4400" dirty="0"/>
          </a:p>
        </p:txBody>
      </p:sp>
      <p:pic>
        <p:nvPicPr>
          <p:cNvPr id="4" name="Содержимое 3" descr="http://newholidays.ru/uploads/posts/2012-03/1331975304_pic00047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3" y="1428736"/>
            <a:ext cx="7286676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Народные Русские_-_Частушки_(-)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Народные Русские_-_Частушки_(-)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1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61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57161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ПОБЕДИ КАЩЕЯ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i29.fastpic.ru/big/2012/0113/03/6c60c9ea322c7c8e3b2f97933e211503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57290" y="1357298"/>
            <a:ext cx="6572296" cy="485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3300"/>
                </a:solidFill>
              </a:rPr>
              <a:t>ТАИНСТВЕННЫЙ СУНДУК</a:t>
            </a:r>
            <a:endParaRPr lang="ru-RU" sz="4400" dirty="0">
              <a:solidFill>
                <a:srgbClr val="FF3300"/>
              </a:solidFill>
            </a:endParaRPr>
          </a:p>
        </p:txBody>
      </p:sp>
      <p:pic>
        <p:nvPicPr>
          <p:cNvPr id="4" name="Содержимое 3" descr="http://www.onelegend.ru/images/more/basilisk_2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29172" y="1600200"/>
            <a:ext cx="5885656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14338"/>
            <a:ext cx="8229600" cy="1631976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FF3300"/>
                </a:solidFill>
              </a:rPr>
              <a:t>Амулеты, обереги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-357222" y="1142984"/>
            <a:ext cx="9501222" cy="528641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      </a:t>
            </a:r>
            <a:r>
              <a:rPr lang="ru-RU" sz="2400" dirty="0" smtClean="0"/>
              <a:t>Чтобы </a:t>
            </a:r>
            <a:r>
              <a:rPr lang="ru-RU" sz="2400" dirty="0"/>
              <a:t>защитить себя от гнева божеств и злых духов, недобрых сил и дурного глаза, славяне придумали различные обереги – предметы, которые будто бы спасали от напасти и отводили колдовские чары. У каждого человека, будь он ребенок или взрослый, постоянно были при себе амулеты в виде медвежьего когтя, волчьего зуба или кабаньего клыка. Дома на видном месте ставили вырезанную из дерева фигурку домового, чтобы берег покой, сторожил жилище от воров и хранил от пожара. Заступницей женщин была </a:t>
            </a:r>
            <a:r>
              <a:rPr lang="ru-RU" sz="2400" dirty="0" err="1"/>
              <a:t>Макошь</a:t>
            </a:r>
            <a:r>
              <a:rPr lang="ru-RU" sz="2400" dirty="0"/>
              <a:t>, и потому многие славянки носили на шее или на груди изображение этого божества. Оберегами могли быть всякие знаки и узоры на предметах повседневного быта и обихода: на ложке, на гребешке, на ручке ножа или кувшине. На одежде, покрывалах, полотенцах и платках тоже были обереги: особая цветная вышивка или красивый рисунок на ткани. Большие надежды славяне возлагали на защитную силу слова. Произнося заветные заклинания, которые держались в большом секрете, </a:t>
            </a:r>
            <a:r>
              <a:rPr lang="ru-RU" sz="2400" dirty="0" smtClean="0"/>
              <a:t>древние </a:t>
            </a:r>
            <a:r>
              <a:rPr lang="ru-RU" sz="2400" dirty="0"/>
              <a:t>люди хотели прогнать беду, испугать врага, победить болезнь, не поддаться страху.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www.museum.ru/imgB.asp?5587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29256" y="2357430"/>
            <a:ext cx="3714744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o0.imgsrc.ru/k/kometa_blue/9/10167649ka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3071802" cy="4000528"/>
          </a:xfrm>
          <a:prstGeom prst="rect">
            <a:avLst/>
          </a:prstGeom>
          <a:noFill/>
        </p:spPr>
      </p:pic>
      <p:pic>
        <p:nvPicPr>
          <p:cNvPr id="12294" name="Picture 6" descr="http://im8-tub-ru.yandex.net/i?id=331034758-67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928670"/>
            <a:ext cx="2500330" cy="2500320"/>
          </a:xfrm>
          <a:prstGeom prst="rect">
            <a:avLst/>
          </a:prstGeom>
          <a:noFill/>
        </p:spPr>
      </p:pic>
      <p:pic>
        <p:nvPicPr>
          <p:cNvPr id="12296" name="Picture 8" descr="http://im0-tub-ru.yandex.net/i?id=318347093-28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3043" y="71414"/>
            <a:ext cx="3602381" cy="2214578"/>
          </a:xfrm>
          <a:prstGeom prst="rect">
            <a:avLst/>
          </a:prstGeom>
          <a:noFill/>
        </p:spPr>
      </p:pic>
      <p:pic>
        <p:nvPicPr>
          <p:cNvPr id="12298" name="Picture 10" descr="http://im2-tub-ru.yandex.net/i?id=242754154-32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929066"/>
            <a:ext cx="4857784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52"/>
            <a:ext cx="9144000" cy="692948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dirty="0" smtClean="0">
                <a:solidFill>
                  <a:srgbClr val="FFFF00"/>
                </a:solidFill>
              </a:rPr>
              <a:t>     Религия</a:t>
            </a:r>
            <a:r>
              <a:rPr lang="ru-RU" dirty="0"/>
              <a:t>, существовавшая у разных народов до </a:t>
            </a:r>
            <a:r>
              <a:rPr lang="ru-RU" dirty="0" smtClean="0"/>
              <a:t>принятия ими христианства </a:t>
            </a:r>
            <a:r>
              <a:rPr lang="ru-RU" dirty="0"/>
              <a:t>или ислама, </a:t>
            </a:r>
            <a:r>
              <a:rPr lang="ru-RU" dirty="0" smtClean="0"/>
              <a:t>                                                             </a:t>
            </a:r>
            <a:r>
              <a:rPr lang="ru-RU" sz="4000" dirty="0" smtClean="0">
                <a:solidFill>
                  <a:srgbClr val="FFFF00"/>
                </a:solidFill>
              </a:rPr>
              <a:t>называется язычеством</a:t>
            </a:r>
            <a:r>
              <a:rPr lang="ru-RU" sz="4000" dirty="0" smtClean="0"/>
              <a:t>.        </a:t>
            </a:r>
          </a:p>
          <a:p>
            <a:pPr>
              <a:buFontTx/>
              <a:buNone/>
            </a:pPr>
            <a:r>
              <a:rPr lang="ru-RU" dirty="0" smtClean="0"/>
              <a:t>Именно </a:t>
            </a:r>
            <a:r>
              <a:rPr lang="ru-RU" dirty="0"/>
              <a:t>там, в глубинах древности </a:t>
            </a:r>
            <a:r>
              <a:rPr lang="ru-RU" dirty="0" smtClean="0"/>
              <a:t>зарождались </a:t>
            </a:r>
          </a:p>
          <a:p>
            <a:pPr>
              <a:buFontTx/>
              <a:buNone/>
            </a:pPr>
            <a:r>
              <a:rPr lang="ru-RU" dirty="0" smtClean="0"/>
              <a:t>представления </a:t>
            </a:r>
            <a:r>
              <a:rPr lang="ru-RU" dirty="0"/>
              <a:t>человека о сверхъестественных </a:t>
            </a: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силах</a:t>
            </a:r>
            <a:r>
              <a:rPr lang="ru-RU" dirty="0"/>
              <a:t>, которые управляют его судьбой</a:t>
            </a:r>
            <a:r>
              <a:rPr lang="ru-RU" dirty="0" smtClean="0"/>
              <a:t>,</a:t>
            </a:r>
          </a:p>
          <a:p>
            <a:pPr>
              <a:buFontTx/>
              <a:buNone/>
            </a:pPr>
            <a:r>
              <a:rPr lang="ru-RU" dirty="0" smtClean="0"/>
              <a:t> </a:t>
            </a:r>
            <a:r>
              <a:rPr lang="ru-RU" dirty="0"/>
              <a:t>о </a:t>
            </a:r>
            <a:r>
              <a:rPr lang="ru-RU" dirty="0" smtClean="0"/>
              <a:t>его </a:t>
            </a:r>
            <a:r>
              <a:rPr lang="ru-RU" dirty="0"/>
              <a:t>отношении к природе и о ее </a:t>
            </a: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отношении </a:t>
            </a:r>
            <a:r>
              <a:rPr lang="ru-RU" dirty="0"/>
              <a:t>к человеку</a:t>
            </a:r>
            <a:r>
              <a:rPr lang="ru-RU" dirty="0" smtClean="0"/>
              <a:t>, </a:t>
            </a:r>
            <a:r>
              <a:rPr lang="ru-RU" dirty="0"/>
              <a:t>о своем месте в </a:t>
            </a: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окружающем </a:t>
            </a:r>
            <a:r>
              <a:rPr lang="ru-RU" dirty="0"/>
              <a:t>мире. </a:t>
            </a:r>
            <a:r>
              <a:rPr lang="ru-RU" dirty="0" smtClean="0"/>
              <a:t>Восточные</a:t>
            </a:r>
          </a:p>
          <a:p>
            <a:pPr>
              <a:buFontTx/>
              <a:buNone/>
            </a:pPr>
            <a:r>
              <a:rPr lang="ru-RU" dirty="0" smtClean="0"/>
              <a:t> </a:t>
            </a:r>
            <a:r>
              <a:rPr lang="ru-RU" dirty="0"/>
              <a:t>славяне были язычниками, </a:t>
            </a: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то </a:t>
            </a:r>
            <a:r>
              <a:rPr lang="ru-RU" dirty="0"/>
              <a:t>есть </a:t>
            </a:r>
            <a:r>
              <a:rPr lang="ru-RU" dirty="0" smtClean="0"/>
              <a:t>поклонялись</a:t>
            </a:r>
          </a:p>
          <a:p>
            <a:pPr>
              <a:buFontTx/>
              <a:buNone/>
            </a:pPr>
            <a:r>
              <a:rPr lang="ru-RU" dirty="0" smtClean="0"/>
              <a:t> </a:t>
            </a:r>
            <a:r>
              <a:rPr lang="ru-RU" dirty="0"/>
              <a:t>богам.</a:t>
            </a:r>
          </a:p>
          <a:p>
            <a:pPr>
              <a:buFontTx/>
              <a:buNone/>
            </a:pPr>
            <a:endParaRPr lang="ru-RU" dirty="0"/>
          </a:p>
        </p:txBody>
      </p:sp>
      <p:pic>
        <p:nvPicPr>
          <p:cNvPr id="135173" name="Picture 5" descr="Картинка 8 из 19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786058"/>
            <a:ext cx="2786050" cy="40719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 </a:t>
            </a:r>
            <a:r>
              <a:rPr lang="ru-RU" dirty="0" smtClean="0"/>
              <a:t>   </a:t>
            </a:r>
            <a:r>
              <a:rPr lang="ru-RU" dirty="0"/>
              <a:t>Вся жизнь славянина была связана с миром сверхъестественных существ, за которыми стояли силы природы. Это был мир фантастический и поэтичный. Он входил в каждодневную жизнь каждой славянской семьи. </a:t>
            </a:r>
          </a:p>
        </p:txBody>
      </p:sp>
      <p:pic>
        <p:nvPicPr>
          <p:cNvPr id="148485" name="Picture 5" descr="Картинка 2 из 16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781300"/>
            <a:ext cx="6024583" cy="3790972"/>
          </a:xfrm>
          <a:prstGeom prst="rect">
            <a:avLst/>
          </a:prstGeom>
          <a:noFill/>
        </p:spPr>
      </p:pic>
      <p:pic>
        <p:nvPicPr>
          <p:cNvPr id="4" name="Рисунок 3" descr="&amp;Dcy;&amp;IEcy;&amp;Rcy;&amp;IEcy;&amp;Vcy;&amp;Ocy; &amp;ZHcy;&amp;Icy;&amp;Zcy;&amp;Ncy;&amp;I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786058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arktidi.ru/wp-content/uploads/2012/01/012812_1121_50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143380"/>
            <a:ext cx="85725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arktidi.ru/wp-content/uploads/2012/01/012812_1121_70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5286388"/>
            <a:ext cx="11430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arktidi.ru/wp-content/uploads/2012/01/012812_1121_33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24" y="2857496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arktidi.ru/wp-content/uploads/2012/01/012812_1121_65.gif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24" y="4143380"/>
            <a:ext cx="100013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arktidi.ru/wp-content/uploads/2012/01/012812_1121_139.gif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72462" y="5357826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ОБЛИК РУССКОГО ЧЕЛОВЕКА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12.imageshost.ru/img/2011/01/12/image_4d2d821c21ab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309822"/>
            <a:ext cx="8358246" cy="504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642918"/>
            <a:ext cx="9044022" cy="5666442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ru-RU" sz="3200" dirty="0" smtClean="0"/>
              <a:t>  </a:t>
            </a:r>
            <a:r>
              <a:rPr lang="ru-RU" sz="3200" b="1" dirty="0" smtClean="0">
                <a:solidFill>
                  <a:srgbClr val="C00000"/>
                </a:solidFill>
              </a:rPr>
              <a:t>Что являлось гордостью и необходимой принадлежностью мужчин в Древней Руси?</a:t>
            </a:r>
          </a:p>
          <a:p>
            <a:pPr marL="1876806" lvl="4" indent="-514350">
              <a:buFont typeface="+mj-lt"/>
              <a:buAutoNum type="arabicPeriod"/>
            </a:pPr>
            <a:r>
              <a:rPr lang="ru-RU" sz="3200" dirty="0" smtClean="0"/>
              <a:t>длинные волосы</a:t>
            </a:r>
          </a:p>
          <a:p>
            <a:pPr marL="1876806" lvl="4" indent="-514350">
              <a:buFont typeface="+mj-lt"/>
              <a:buAutoNum type="arabicPeriod"/>
            </a:pPr>
            <a:r>
              <a:rPr lang="ru-RU" sz="3200" dirty="0" smtClean="0"/>
              <a:t>отполированные ногти</a:t>
            </a:r>
          </a:p>
          <a:p>
            <a:pPr marL="1876806" lvl="4" indent="-514350">
              <a:buFont typeface="+mj-lt"/>
              <a:buAutoNum type="arabicPeriod"/>
            </a:pPr>
            <a:r>
              <a:rPr lang="ru-RU" sz="3200" dirty="0" smtClean="0"/>
              <a:t> борода</a:t>
            </a:r>
          </a:p>
          <a:p>
            <a:pPr marL="651510" indent="-514350">
              <a:buNone/>
            </a:pPr>
            <a:r>
              <a:rPr lang="ru-RU" dirty="0" smtClean="0"/>
              <a:t> </a:t>
            </a:r>
          </a:p>
          <a:p>
            <a:pPr lvl="7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Что такое кика?</a:t>
            </a:r>
          </a:p>
          <a:p>
            <a:pPr marL="2699766" lvl="8" indent="-514350">
              <a:buFont typeface="+mj-lt"/>
              <a:buAutoNum type="arabicPeriod"/>
            </a:pPr>
            <a:r>
              <a:rPr lang="ru-RU" sz="3200" dirty="0" smtClean="0"/>
              <a:t>головной женский убор</a:t>
            </a:r>
          </a:p>
          <a:p>
            <a:pPr marL="2699766" lvl="8" indent="-514350">
              <a:buFont typeface="+mj-lt"/>
              <a:buAutoNum type="arabicPeriod"/>
            </a:pPr>
            <a:r>
              <a:rPr lang="ru-RU" sz="3200" dirty="0" smtClean="0"/>
              <a:t>вид русского оружия</a:t>
            </a:r>
          </a:p>
          <a:p>
            <a:pPr marL="2699766" lvl="8" indent="-514350">
              <a:buFont typeface="+mj-lt"/>
              <a:buAutoNum type="arabicPeriod"/>
            </a:pPr>
            <a:r>
              <a:rPr lang="ru-RU" sz="3200" dirty="0" smtClean="0"/>
              <a:t>украшение для женщин</a:t>
            </a:r>
          </a:p>
          <a:p>
            <a:pPr marL="65151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095070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Бородовые</a:t>
            </a:r>
            <a:r>
              <a:rPr lang="ru-RU" b="1" dirty="0" smtClean="0">
                <a:solidFill>
                  <a:srgbClr val="C00000"/>
                </a:solidFill>
              </a:rPr>
              <a:t> деньги – это: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определенная плата за бритье бороды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специальная плата, установленная Петром </a:t>
            </a:r>
            <a:r>
              <a:rPr lang="en-US" dirty="0" smtClean="0"/>
              <a:t>I</a:t>
            </a:r>
            <a:r>
              <a:rPr lang="ru-RU" dirty="0" smtClean="0"/>
              <a:t> для подданных, которые не хотели брить бороды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/>
              <a:t>премия за самую длинную бороду</a:t>
            </a:r>
          </a:p>
          <a:p>
            <a:pPr marL="971550" lvl="1" indent="-51435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Головной убор замужней женщины</a:t>
            </a:r>
          </a:p>
          <a:p>
            <a:pPr marL="971550" lvl="1" indent="-51435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                           на Руси называется:</a:t>
            </a:r>
          </a:p>
          <a:p>
            <a:pPr marL="1648206" lvl="4" indent="-514350">
              <a:buFont typeface="+mj-lt"/>
              <a:buAutoNum type="arabicPeriod"/>
            </a:pPr>
            <a:r>
              <a:rPr lang="ru-RU" sz="2400" dirty="0" smtClean="0"/>
              <a:t>венец</a:t>
            </a:r>
          </a:p>
          <a:p>
            <a:pPr marL="1648206" lvl="4" indent="-514350">
              <a:buFont typeface="+mj-lt"/>
              <a:buAutoNum type="arabicPeriod"/>
            </a:pPr>
            <a:r>
              <a:rPr lang="ru-RU" sz="2400" dirty="0" err="1" smtClean="0"/>
              <a:t>волосник</a:t>
            </a:r>
            <a:r>
              <a:rPr lang="ru-RU" sz="2400" dirty="0" smtClean="0"/>
              <a:t> </a:t>
            </a:r>
          </a:p>
          <a:p>
            <a:pPr marL="1648206" lvl="4" indent="-514350">
              <a:buFont typeface="+mj-lt"/>
              <a:buAutoNum type="arabicPeriod"/>
            </a:pPr>
            <a:r>
              <a:rPr lang="ru-RU" sz="2400" dirty="0" smtClean="0"/>
              <a:t>шаль</a:t>
            </a:r>
          </a:p>
          <a:p>
            <a:pPr lvl="1">
              <a:buNone/>
            </a:pPr>
            <a:r>
              <a:rPr lang="ru-RU" dirty="0" smtClean="0"/>
              <a:t>         </a:t>
            </a:r>
            <a:r>
              <a:rPr lang="ru-RU" b="1" dirty="0" smtClean="0">
                <a:solidFill>
                  <a:srgbClr val="C00000"/>
                </a:solidFill>
              </a:rPr>
              <a:t>Без какой детали одежды русскому человеку</a:t>
            </a:r>
          </a:p>
          <a:p>
            <a:pPr lvl="1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было неприлично выходить из дома?</a:t>
            </a:r>
          </a:p>
          <a:p>
            <a:pPr marL="2471166" lvl="8" indent="-514350">
              <a:buFont typeface="+mj-lt"/>
              <a:buAutoNum type="arabicPeriod"/>
            </a:pPr>
            <a:r>
              <a:rPr lang="ru-RU" sz="2400" dirty="0" smtClean="0"/>
              <a:t>воротник</a:t>
            </a:r>
          </a:p>
          <a:p>
            <a:pPr marL="2471166" lvl="8" indent="-514350">
              <a:buFont typeface="+mj-lt"/>
              <a:buAutoNum type="arabicPeriod"/>
            </a:pPr>
            <a:r>
              <a:rPr lang="ru-RU" sz="2400" dirty="0" smtClean="0"/>
              <a:t>карман</a:t>
            </a:r>
          </a:p>
          <a:p>
            <a:pPr marL="2471166" lvl="8" indent="-514350">
              <a:buFont typeface="+mj-lt"/>
              <a:buAutoNum type="arabicPeriod"/>
            </a:pPr>
            <a:r>
              <a:rPr lang="ru-RU" sz="2400" dirty="0" smtClean="0"/>
              <a:t>пояс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3300"/>
                </a:solidFill>
              </a:rPr>
              <a:t>РУССКАЯ ИГРУШКА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52062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Какой город считается родиной русской расписной матрешки?</a:t>
            </a:r>
          </a:p>
          <a:p>
            <a:pPr marL="651510" lvl="0" indent="-514350">
              <a:buFont typeface="+mj-lt"/>
              <a:buAutoNum type="arabicPeriod"/>
            </a:pPr>
            <a:r>
              <a:rPr lang="ru-RU" dirty="0" smtClean="0"/>
              <a:t>Киров</a:t>
            </a:r>
          </a:p>
          <a:p>
            <a:pPr marL="651510" lvl="0" indent="-514350">
              <a:buFont typeface="+mj-lt"/>
              <a:buAutoNum type="arabicPeriod"/>
            </a:pPr>
            <a:r>
              <a:rPr lang="ru-RU" dirty="0" smtClean="0"/>
              <a:t>Сергиев – Посад</a:t>
            </a:r>
          </a:p>
          <a:p>
            <a:pPr marL="651510" lvl="0" indent="-514350">
              <a:buFont typeface="+mj-lt"/>
              <a:buAutoNum type="arabicPeriod"/>
            </a:pPr>
            <a:r>
              <a:rPr lang="ru-RU" dirty="0" smtClean="0"/>
              <a:t>Екатеринбург</a:t>
            </a:r>
          </a:p>
          <a:p>
            <a:pPr marL="651510" indent="-514350">
              <a:buNone/>
            </a:pPr>
            <a:r>
              <a:rPr lang="ru-RU" dirty="0" smtClean="0"/>
              <a:t> 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Назовите родину промысла дымковской игрушки.</a:t>
            </a:r>
          </a:p>
          <a:p>
            <a:pPr marL="651510" lvl="0" indent="-514350">
              <a:buFont typeface="+mj-lt"/>
              <a:buAutoNum type="arabicPeriod"/>
            </a:pPr>
            <a:r>
              <a:rPr lang="ru-RU" dirty="0" smtClean="0"/>
              <a:t>Вятка</a:t>
            </a:r>
          </a:p>
          <a:p>
            <a:pPr marL="651510" lvl="0" indent="-514350">
              <a:buFont typeface="+mj-lt"/>
              <a:buAutoNum type="arabicPeriod"/>
            </a:pPr>
            <a:r>
              <a:rPr lang="ru-RU" dirty="0" smtClean="0"/>
              <a:t>Москва</a:t>
            </a:r>
          </a:p>
          <a:p>
            <a:pPr marL="651510" lvl="0" indent="-514350">
              <a:buFont typeface="+mj-lt"/>
              <a:buAutoNum type="arabicPeriod"/>
            </a:pPr>
            <a:r>
              <a:rPr lang="ru-RU" dirty="0" smtClean="0"/>
              <a:t>Норильск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Кто является самым популярным героем  деревянной </a:t>
            </a:r>
            <a:r>
              <a:rPr lang="ru-RU" b="1" dirty="0" err="1" smtClean="0">
                <a:solidFill>
                  <a:srgbClr val="FF0000"/>
                </a:solidFill>
              </a:rPr>
              <a:t>богородской</a:t>
            </a:r>
            <a:r>
              <a:rPr lang="ru-RU" b="1" dirty="0" smtClean="0">
                <a:solidFill>
                  <a:srgbClr val="FF0000"/>
                </a:solidFill>
              </a:rPr>
              <a:t> игрушки?</a:t>
            </a:r>
          </a:p>
          <a:p>
            <a:pPr marL="651510" lvl="0" indent="-514350">
              <a:buFont typeface="+mj-lt"/>
              <a:buAutoNum type="arabicPeriod"/>
            </a:pPr>
            <a:r>
              <a:rPr lang="ru-RU" dirty="0" smtClean="0"/>
              <a:t>собака</a:t>
            </a:r>
          </a:p>
          <a:p>
            <a:pPr marL="651510" lvl="0" indent="-514350">
              <a:buFont typeface="+mj-lt"/>
              <a:buAutoNum type="arabicPeriod"/>
            </a:pPr>
            <a:r>
              <a:rPr lang="ru-RU" dirty="0" smtClean="0"/>
              <a:t>медведь</a:t>
            </a:r>
          </a:p>
          <a:p>
            <a:pPr marL="651510" lvl="0" indent="-514350">
              <a:buFont typeface="+mj-lt"/>
              <a:buAutoNum type="arabicPeriod"/>
            </a:pPr>
            <a:r>
              <a:rPr lang="ru-RU" dirty="0" smtClean="0"/>
              <a:t>крокодил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Как назывались на Руси маленькие деревянные или костяные игрушки, предназначенные для семейных и даже светских развлечений?</a:t>
            </a:r>
          </a:p>
          <a:p>
            <a:pPr marL="651510" lvl="0" indent="-514350">
              <a:buFont typeface="+mj-lt"/>
              <a:buAutoNum type="arabicPeriod"/>
            </a:pPr>
            <a:r>
              <a:rPr lang="ru-RU" dirty="0" smtClean="0"/>
              <a:t>бирюльки</a:t>
            </a:r>
          </a:p>
          <a:p>
            <a:pPr marL="651510" lvl="0" indent="-514350">
              <a:buFont typeface="+mj-lt"/>
              <a:buAutoNum type="arabicPeriod"/>
            </a:pPr>
            <a:r>
              <a:rPr lang="ru-RU" dirty="0" smtClean="0"/>
              <a:t>миниатюры</a:t>
            </a:r>
          </a:p>
          <a:p>
            <a:pPr marL="651510" lvl="0" indent="-514350">
              <a:buFont typeface="+mj-lt"/>
              <a:buAutoNum type="arabicPeriod"/>
            </a:pPr>
            <a:r>
              <a:rPr lang="ru-RU" dirty="0" smtClean="0"/>
              <a:t>фитюльки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5972188" cy="114298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ГЖЕЛЬ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http://img1.liveinternet.ru/images/foto/b/1/apps/1/156/1156289_rrrrs_1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071547"/>
            <a:ext cx="485778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571480"/>
            <a:ext cx="1928826" cy="18573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428868"/>
            <a:ext cx="1928826" cy="20002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429132"/>
            <a:ext cx="1928826" cy="1928826"/>
          </a:xfrm>
          <a:prstGeom prst="rect">
            <a:avLst/>
          </a:prstGeom>
          <a:solidFill>
            <a:srgbClr val="1E3E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5254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ЗНАЕШЬ ЛИ ТЫ ПОСЛОВИЦЫ И ПОГОВОРКИ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4651389"/>
          </a:xfrm>
        </p:spPr>
        <p:txBody>
          <a:bodyPr>
            <a:normAutofit fontScale="92500" lnSpcReduction="20000"/>
          </a:bodyPr>
          <a:lstStyle/>
          <a:p>
            <a:pPr lvl="6">
              <a:buNone/>
            </a:pPr>
            <a:r>
              <a:rPr lang="ru-RU" sz="3500" dirty="0" smtClean="0"/>
              <a:t> </a:t>
            </a:r>
            <a:r>
              <a:rPr lang="ru-RU" sz="3500" b="1" i="1" dirty="0" smtClean="0"/>
              <a:t>Авось да как-нибудь</a:t>
            </a:r>
            <a:r>
              <a:rPr lang="ru-RU" sz="3500" dirty="0" smtClean="0"/>
              <a:t>.....</a:t>
            </a:r>
          </a:p>
          <a:p>
            <a:pPr marL="3143250" lvl="6" indent="-514350">
              <a:buFont typeface="+mj-lt"/>
              <a:buAutoNum type="arabicPeriod"/>
            </a:pPr>
            <a:r>
              <a:rPr lang="ru-RU" sz="3500" dirty="0" smtClean="0"/>
              <a:t>.....и так проживем</a:t>
            </a:r>
          </a:p>
          <a:p>
            <a:pPr marL="3143250" lvl="6" indent="-514350">
              <a:buFont typeface="+mj-lt"/>
              <a:buAutoNum type="arabicPeriod"/>
            </a:pPr>
            <a:r>
              <a:rPr lang="ru-RU" sz="3500" dirty="0" smtClean="0"/>
              <a:t>.....до добра не доведут</a:t>
            </a:r>
          </a:p>
          <a:p>
            <a:pPr marL="3143250" lvl="6" indent="-514350">
              <a:buFont typeface="+mj-lt"/>
              <a:buAutoNum type="arabicPeriod"/>
            </a:pPr>
            <a:r>
              <a:rPr lang="ru-RU" sz="3500" dirty="0" smtClean="0"/>
              <a:t>.....само дело делается</a:t>
            </a:r>
          </a:p>
          <a:p>
            <a:pPr marL="4057650" lvl="8" indent="-514350">
              <a:buNone/>
            </a:pPr>
            <a:r>
              <a:rPr lang="ru-RU" sz="3200" dirty="0" smtClean="0"/>
              <a:t> </a:t>
            </a:r>
          </a:p>
          <a:p>
            <a:pPr>
              <a:buNone/>
            </a:pPr>
            <a:r>
              <a:rPr lang="ru-RU" sz="3900" dirty="0" smtClean="0"/>
              <a:t> </a:t>
            </a:r>
            <a:r>
              <a:rPr lang="ru-RU" sz="3500" b="1" i="1" dirty="0" smtClean="0"/>
              <a:t>Волков бояться...</a:t>
            </a:r>
            <a:endParaRPr lang="ru-RU" sz="35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500" dirty="0" smtClean="0"/>
              <a:t>.....ружьём запасаться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dirty="0" smtClean="0"/>
              <a:t> .....трусом остаться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dirty="0" smtClean="0"/>
              <a:t> .....в лес не ходить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ЗНАЕШЬ ЛИ ТЫ ПОСЛОВИЦЫ И ПОГОВОРКИ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6">
              <a:buNone/>
            </a:pPr>
            <a:r>
              <a:rPr lang="ru-RU" sz="3200" b="1" i="1" dirty="0" smtClean="0"/>
              <a:t>Что в воду упало, то...</a:t>
            </a:r>
            <a:endParaRPr lang="ru-RU" sz="3200" dirty="0" smtClean="0"/>
          </a:p>
          <a:p>
            <a:pPr marL="3143250" lvl="6" indent="-514350">
              <a:buFont typeface="+mj-lt"/>
              <a:buAutoNum type="arabicPeriod"/>
            </a:pPr>
            <a:r>
              <a:rPr lang="ru-RU" sz="3200" dirty="0" smtClean="0"/>
              <a:t>.....рыба достала</a:t>
            </a:r>
          </a:p>
          <a:p>
            <a:pPr marL="3143250" lvl="6" indent="-514350">
              <a:buFont typeface="+mj-lt"/>
              <a:buAutoNum type="arabicPeriod"/>
            </a:pPr>
            <a:r>
              <a:rPr lang="ru-RU" sz="3200" dirty="0" smtClean="0"/>
              <a:t>.....пропало</a:t>
            </a:r>
          </a:p>
          <a:p>
            <a:pPr marL="3143250" lvl="6" indent="-514350">
              <a:buFont typeface="+mj-lt"/>
              <a:buAutoNum type="arabicPeriod"/>
            </a:pPr>
            <a:r>
              <a:rPr lang="ru-RU" sz="3200" dirty="0" smtClean="0"/>
              <a:t>.....ко дну пристало</a:t>
            </a:r>
          </a:p>
          <a:p>
            <a:pPr marL="3143250" lvl="6" indent="-514350">
              <a:buNone/>
            </a:pPr>
            <a:r>
              <a:rPr lang="ru-RU" sz="3200" dirty="0" smtClean="0"/>
              <a:t> </a:t>
            </a:r>
          </a:p>
          <a:p>
            <a:pPr>
              <a:buNone/>
            </a:pPr>
            <a:r>
              <a:rPr lang="ru-RU" b="1" i="1" dirty="0" smtClean="0"/>
              <a:t> </a:t>
            </a:r>
            <a:r>
              <a:rPr lang="ru-RU" sz="3500" b="1" i="1" dirty="0" smtClean="0"/>
              <a:t>Сколько волка не корми, он...</a:t>
            </a:r>
            <a:endParaRPr lang="ru-RU" sz="35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500" dirty="0" smtClean="0"/>
              <a:t> .....всё равно собакой не станет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dirty="0" smtClean="0"/>
              <a:t> .....всё равно не наестся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dirty="0" smtClean="0"/>
              <a:t> .....всё равно в лес смотрит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100013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РАСШИФРУЙ ПИСЬМЕНА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6600" dirty="0" smtClean="0"/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Gyirsz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м      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66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а см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6600" b="1" dirty="0" err="1" smtClean="0"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ал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6600" b="1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  ч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6600" b="1" dirty="0" err="1" smtClean="0">
                <a:latin typeface="Times New Roman" pitchFamily="18" charset="0"/>
                <a:cs typeface="Times New Roman" pitchFamily="18" charset="0"/>
              </a:rPr>
              <a:t>бр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vz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т   с 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6600" b="1" dirty="0" err="1" smtClean="0">
                <a:latin typeface="Times New Roman" pitchFamily="18" charset="0"/>
                <a:cs typeface="Times New Roman" pitchFamily="18" charset="0"/>
              </a:rPr>
              <a:t>ес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wr</a:t>
            </a:r>
            <a:r>
              <a:rPr lang="ru-RU" sz="6600" b="1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fd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66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Происхождение славян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85860"/>
            <a:ext cx="7650163" cy="600079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3200" dirty="0" smtClean="0"/>
              <a:t>    Славяне верили в свое происхождение от некоего </a:t>
            </a:r>
            <a:r>
              <a:rPr lang="ru-RU" sz="3200" dirty="0"/>
              <a:t>прародителя</a:t>
            </a:r>
            <a:r>
              <a:rPr lang="ru-RU" sz="3200" dirty="0" smtClean="0"/>
              <a:t>.</a:t>
            </a:r>
          </a:p>
          <a:p>
            <a:pPr>
              <a:buFontTx/>
              <a:buNone/>
            </a:pPr>
            <a:r>
              <a:rPr lang="ru-RU" sz="3200" dirty="0" smtClean="0"/>
              <a:t>Например</a:t>
            </a:r>
            <a:r>
              <a:rPr lang="ru-RU" sz="3200" dirty="0"/>
              <a:t>, некоторые племена </a:t>
            </a:r>
            <a:endParaRPr lang="ru-RU" sz="3200" dirty="0" smtClean="0"/>
          </a:p>
          <a:p>
            <a:pPr>
              <a:buFontTx/>
              <a:buNone/>
            </a:pPr>
            <a:r>
              <a:rPr lang="ru-RU" sz="3200" dirty="0" smtClean="0"/>
              <a:t>считали </a:t>
            </a:r>
            <a:r>
              <a:rPr lang="ru-RU" sz="3200" dirty="0"/>
              <a:t>своим </a:t>
            </a:r>
            <a:r>
              <a:rPr lang="ru-RU" sz="3200" dirty="0" smtClean="0"/>
              <a:t>прародителем</a:t>
            </a:r>
          </a:p>
          <a:p>
            <a:pPr>
              <a:buFontTx/>
              <a:buNone/>
            </a:pPr>
            <a:r>
              <a:rPr lang="ru-RU" sz="3200" dirty="0" smtClean="0"/>
              <a:t>Волка</a:t>
            </a:r>
            <a:r>
              <a:rPr lang="ru-RU" sz="3200" dirty="0"/>
              <a:t>. </a:t>
            </a:r>
            <a:endParaRPr lang="ru-RU" sz="3200" dirty="0" smtClean="0"/>
          </a:p>
          <a:p>
            <a:pPr>
              <a:buFontTx/>
              <a:buNone/>
            </a:pPr>
            <a:r>
              <a:rPr lang="ru-RU" sz="3200" dirty="0" smtClean="0"/>
              <a:t>Он </a:t>
            </a:r>
            <a:r>
              <a:rPr lang="ru-RU" sz="3200" dirty="0"/>
              <a:t>считался </a:t>
            </a:r>
            <a:r>
              <a:rPr lang="ru-RU" sz="3200" dirty="0" smtClean="0"/>
              <a:t>могущественным</a:t>
            </a:r>
          </a:p>
          <a:p>
            <a:pPr>
              <a:buFontTx/>
              <a:buNone/>
            </a:pPr>
            <a:r>
              <a:rPr lang="ru-RU" sz="3200" dirty="0" smtClean="0"/>
              <a:t>защитником </a:t>
            </a:r>
            <a:r>
              <a:rPr lang="ru-RU" sz="3200" dirty="0"/>
              <a:t>племени</a:t>
            </a:r>
            <a:r>
              <a:rPr lang="ru-RU" sz="3200" dirty="0" smtClean="0"/>
              <a:t>,</a:t>
            </a:r>
          </a:p>
          <a:p>
            <a:pPr>
              <a:buFontTx/>
              <a:buNone/>
            </a:pPr>
            <a:r>
              <a:rPr lang="ru-RU" sz="3200" dirty="0" smtClean="0"/>
              <a:t>пожирателем </a:t>
            </a:r>
            <a:r>
              <a:rPr lang="ru-RU" sz="3200" dirty="0"/>
              <a:t>злых духов. </a:t>
            </a:r>
          </a:p>
        </p:txBody>
      </p:sp>
      <p:pic>
        <p:nvPicPr>
          <p:cNvPr id="136197" name="Picture 5" descr="Картинка 11 из 24107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857364"/>
            <a:ext cx="350043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shushara.ru/photo/windows/33_00010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572560" cy="6429378"/>
          </a:xfrm>
          <a:prstGeom prst="rect">
            <a:avLst/>
          </a:prstGeom>
          <a:noFill/>
        </p:spPr>
      </p:pic>
      <p:pic>
        <p:nvPicPr>
          <p:cNvPr id="5" name="Ах вы, сени мои, сени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01.chitalnya.ru/upload2/568/52692630933597683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Во саду ли,в огороде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1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/>
              <a:t>Боги и богини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285860"/>
            <a:ext cx="8820150" cy="4357718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</a:t>
            </a:r>
            <a:r>
              <a:rPr lang="ru-RU" dirty="0" smtClean="0"/>
              <a:t>    Как </a:t>
            </a:r>
            <a:r>
              <a:rPr lang="ru-RU" dirty="0"/>
              <a:t>и другие древние народы, как, в частности, </a:t>
            </a:r>
            <a:r>
              <a:rPr lang="ru-RU" dirty="0" smtClean="0"/>
              <a:t>древние греки</a:t>
            </a:r>
            <a:r>
              <a:rPr lang="ru-RU" dirty="0"/>
              <a:t>, славяне населили мир разнообразными богами </a:t>
            </a:r>
            <a:r>
              <a:rPr lang="ru-RU" dirty="0" smtClean="0"/>
              <a:t>и богинями.</a:t>
            </a:r>
          </a:p>
          <a:p>
            <a:pPr>
              <a:buFontTx/>
              <a:buNone/>
            </a:pPr>
            <a:r>
              <a:rPr lang="ru-RU" sz="2400" dirty="0" smtClean="0"/>
              <a:t>                                                   Были </a:t>
            </a:r>
            <a:r>
              <a:rPr lang="ru-RU" sz="2400" dirty="0"/>
              <a:t>среди них главные </a:t>
            </a:r>
            <a:endParaRPr lang="ru-RU" sz="2400" dirty="0" smtClean="0"/>
          </a:p>
          <a:p>
            <a:pPr>
              <a:buFontTx/>
              <a:buNone/>
            </a:pPr>
            <a:r>
              <a:rPr lang="ru-RU" sz="2400" dirty="0" smtClean="0"/>
              <a:t>                                                    и  второстепенные,                     </a:t>
            </a:r>
          </a:p>
          <a:p>
            <a:pPr>
              <a:buFontTx/>
              <a:buNone/>
            </a:pPr>
            <a:r>
              <a:rPr lang="ru-RU" sz="2400" dirty="0" smtClean="0"/>
              <a:t>                                                    могучие, всесильные и слабые, </a:t>
            </a:r>
          </a:p>
          <a:p>
            <a:pPr>
              <a:buFontTx/>
              <a:buNone/>
            </a:pPr>
            <a:r>
              <a:rPr lang="ru-RU" sz="2400" dirty="0" smtClean="0"/>
              <a:t>                                                    шаловливые,  злые и добрые.</a:t>
            </a:r>
          </a:p>
          <a:p>
            <a:pPr>
              <a:buFontTx/>
              <a:buNone/>
            </a:pPr>
            <a:r>
              <a:rPr lang="ru-RU" sz="2400" dirty="0" smtClean="0"/>
              <a:t>        </a:t>
            </a:r>
            <a:endParaRPr lang="ru-RU" sz="2400" dirty="0"/>
          </a:p>
        </p:txBody>
      </p:sp>
      <p:pic>
        <p:nvPicPr>
          <p:cNvPr id="137221" name="Picture 5" descr="Картинка 13 из 23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14620"/>
            <a:ext cx="3386140" cy="4143380"/>
          </a:xfrm>
          <a:prstGeom prst="rect">
            <a:avLst/>
          </a:prstGeom>
          <a:noFill/>
        </p:spPr>
      </p:pic>
      <p:pic>
        <p:nvPicPr>
          <p:cNvPr id="137223" name="Picture 7" descr="Картинка 8 из 23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572008"/>
            <a:ext cx="3459163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214290"/>
            <a:ext cx="8686800" cy="6095070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ru-RU" sz="3500" b="1" smtClean="0"/>
              <a:t>Молились </a:t>
            </a:r>
            <a:r>
              <a:rPr lang="ru-RU" sz="3500" b="1" dirty="0"/>
              <a:t>славяне </a:t>
            </a:r>
            <a:r>
              <a:rPr lang="ru-RU" sz="3500" b="1">
                <a:solidFill>
                  <a:srgbClr val="FFFF00"/>
                </a:solidFill>
              </a:rPr>
              <a:t>Роду </a:t>
            </a:r>
            <a:r>
              <a:rPr lang="ru-RU" sz="3500" b="1" smtClean="0"/>
              <a:t>- богу плодородия</a:t>
            </a:r>
            <a:r>
              <a:rPr lang="ru-RU" sz="3500" b="1"/>
              <a:t>. </a:t>
            </a:r>
            <a:endParaRPr lang="ru-RU" sz="3500" b="1" dirty="0" smtClean="0"/>
          </a:p>
          <a:p>
            <a:pPr lvl="1">
              <a:buNone/>
            </a:pPr>
            <a:r>
              <a:rPr lang="ru-RU" b="1" smtClean="0"/>
              <a:t>    </a:t>
            </a:r>
            <a:r>
              <a:rPr lang="ru-RU" sz="2800" dirty="0"/>
              <a:t>Род – творец всего сущего, он «вдувал» </a:t>
            </a:r>
            <a:r>
              <a:rPr lang="ru-RU" sz="2800"/>
              <a:t>в </a:t>
            </a:r>
            <a:r>
              <a:rPr lang="ru-RU" sz="2800" smtClean="0"/>
              <a:t>людей жизнь. Древнейший </a:t>
            </a:r>
            <a:r>
              <a:rPr lang="ru-RU" sz="2800" dirty="0" smtClean="0"/>
              <a:t>славянский </a:t>
            </a:r>
            <a:r>
              <a:rPr lang="ru-RU" sz="2800" smtClean="0"/>
              <a:t>бог </a:t>
            </a:r>
            <a:r>
              <a:rPr lang="ru-RU" sz="2800" b="1" smtClean="0"/>
              <a:t>Род </a:t>
            </a:r>
            <a:r>
              <a:rPr lang="ru-RU" sz="2800" dirty="0" smtClean="0"/>
              <a:t>породил все что </a:t>
            </a:r>
            <a:r>
              <a:rPr lang="ru-RU" sz="2800" smtClean="0"/>
              <a:t>мы видим вокруг.</a:t>
            </a:r>
          </a:p>
          <a:p>
            <a:pPr lvl="1">
              <a:buNone/>
            </a:pPr>
            <a:r>
              <a:rPr lang="ru-RU" smtClean="0"/>
              <a:t>                                              Он </a:t>
            </a:r>
            <a:r>
              <a:rPr lang="ru-RU" dirty="0" smtClean="0"/>
              <a:t>отделил мир видимый</a:t>
            </a:r>
            <a:r>
              <a:rPr lang="ru-RU" smtClean="0"/>
              <a:t>, явный </a:t>
            </a:r>
            <a:r>
              <a:rPr lang="ru-RU" dirty="0" smtClean="0"/>
              <a:t>- </a:t>
            </a:r>
            <a:r>
              <a:rPr lang="ru-RU" u="sng" dirty="0" smtClean="0"/>
              <a:t>Явь</a:t>
            </a:r>
            <a:r>
              <a:rPr lang="ru-RU" smtClean="0"/>
              <a:t>, </a:t>
            </a:r>
          </a:p>
          <a:p>
            <a:pPr algn="r">
              <a:buNone/>
            </a:pPr>
            <a:r>
              <a:rPr lang="ru-RU" sz="2400" smtClean="0"/>
              <a:t>от мира невидимого, духовного</a:t>
            </a:r>
            <a:r>
              <a:rPr lang="ru-RU" sz="2400" dirty="0" smtClean="0"/>
              <a:t>  - </a:t>
            </a:r>
            <a:r>
              <a:rPr lang="ru-RU" sz="2400" u="sng" dirty="0" smtClean="0"/>
              <a:t>Нави</a:t>
            </a:r>
            <a:r>
              <a:rPr lang="ru-RU" sz="2400" smtClean="0"/>
              <a:t>. </a:t>
            </a:r>
          </a:p>
          <a:p>
            <a:pPr algn="r">
              <a:buNone/>
            </a:pPr>
            <a:r>
              <a:rPr lang="ru-RU" sz="2400" smtClean="0"/>
              <a:t>Он </a:t>
            </a:r>
            <a:r>
              <a:rPr lang="ru-RU" sz="2400" dirty="0" smtClean="0"/>
              <a:t>отделил Правду от </a:t>
            </a:r>
            <a:r>
              <a:rPr lang="ru-RU" sz="2400" smtClean="0"/>
              <a:t>Кривды.</a:t>
            </a:r>
          </a:p>
          <a:p>
            <a:pPr algn="r">
              <a:buNone/>
            </a:pPr>
            <a:endParaRPr lang="ru-RU" sz="2400" smtClean="0"/>
          </a:p>
          <a:p>
            <a:pPr algn="ctr">
              <a:buNone/>
            </a:pPr>
            <a:r>
              <a:rPr lang="ru-RU" sz="2400" smtClean="0"/>
              <a:t>                                           Кстати, именно отсюда идут слова                   </a:t>
            </a:r>
            <a:r>
              <a:rPr lang="ru-RU" sz="3200" smtClean="0"/>
              <a:t>при</a:t>
            </a:r>
            <a:r>
              <a:rPr lang="ru-RU" sz="3200" b="1" smtClean="0"/>
              <a:t>РОД</a:t>
            </a:r>
            <a:r>
              <a:rPr lang="ru-RU" sz="3200" smtClean="0"/>
              <a:t>а, </a:t>
            </a:r>
          </a:p>
          <a:p>
            <a:pPr algn="ctr">
              <a:buNone/>
            </a:pPr>
            <a:r>
              <a:rPr lang="ru-RU" sz="3200" smtClean="0"/>
              <a:t>                                  плодо</a:t>
            </a:r>
            <a:r>
              <a:rPr lang="ru-RU" sz="3200" b="1" smtClean="0"/>
              <a:t>РОД</a:t>
            </a:r>
            <a:r>
              <a:rPr lang="ru-RU" sz="3200" smtClean="0"/>
              <a:t>ие, </a:t>
            </a:r>
          </a:p>
          <a:p>
            <a:pPr algn="r">
              <a:buNone/>
            </a:pPr>
            <a:r>
              <a:rPr lang="ru-RU" sz="3200" smtClean="0"/>
              <a:t>у</a:t>
            </a:r>
            <a:r>
              <a:rPr lang="ru-RU" sz="3200" b="1" smtClean="0"/>
              <a:t>РОЖ</a:t>
            </a:r>
            <a:r>
              <a:rPr lang="ru-RU" sz="3200" smtClean="0"/>
              <a:t>ай</a:t>
            </a:r>
            <a:r>
              <a:rPr lang="ru-RU" sz="3200" dirty="0" smtClean="0"/>
              <a:t>.</a:t>
            </a:r>
            <a:r>
              <a:rPr lang="ru-RU" sz="3200" smtClean="0"/>
              <a:t> </a:t>
            </a:r>
            <a:endParaRPr lang="ru-RU" sz="3200" dirty="0" smtClean="0"/>
          </a:p>
          <a:p>
            <a:pPr algn="r">
              <a:buFontTx/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40293" name="Picture 5" descr="Картинка 1 из 8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3571868" cy="464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285728"/>
            <a:ext cx="8358214" cy="6572272"/>
          </a:xfrm>
        </p:spPr>
        <p:txBody>
          <a:bodyPr>
            <a:noAutofit/>
          </a:bodyPr>
          <a:lstStyle/>
          <a:p>
            <a:pPr lvl="3" algn="r">
              <a:buFontTx/>
              <a:buNone/>
            </a:pPr>
            <a:r>
              <a:rPr lang="ru-RU" dirty="0"/>
              <a:t>     </a:t>
            </a:r>
            <a:r>
              <a:rPr lang="ru-RU" dirty="0" smtClean="0"/>
              <a:t>    </a:t>
            </a:r>
            <a:r>
              <a:rPr lang="ru-RU" sz="2800" dirty="0"/>
              <a:t>Во главе славянских божеств, стоял </a:t>
            </a:r>
            <a:r>
              <a:rPr lang="ru-RU" sz="2800" dirty="0" smtClean="0"/>
              <a:t>  </a:t>
            </a:r>
            <a:r>
              <a:rPr lang="ru-RU" sz="2800" dirty="0" smtClean="0">
                <a:solidFill>
                  <a:srgbClr val="FFFF00"/>
                </a:solidFill>
              </a:rPr>
              <a:t>великий </a:t>
            </a:r>
            <a:r>
              <a:rPr lang="ru-RU" sz="2800" dirty="0" err="1">
                <a:solidFill>
                  <a:srgbClr val="FFFF00"/>
                </a:solidFill>
              </a:rPr>
              <a:t>Сварог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/>
              <a:t>- бог вселенной, </a:t>
            </a:r>
            <a:endParaRPr lang="ru-RU" sz="2800" dirty="0" smtClean="0"/>
          </a:p>
          <a:p>
            <a:pPr lvl="3" algn="r">
              <a:buFontTx/>
              <a:buNone/>
            </a:pPr>
            <a:r>
              <a:rPr lang="ru-RU" sz="2800" dirty="0" smtClean="0"/>
              <a:t>неба </a:t>
            </a:r>
            <a:r>
              <a:rPr lang="ru-RU" sz="2800" dirty="0"/>
              <a:t>и огня небесного</a:t>
            </a:r>
            <a:r>
              <a:rPr lang="ru-RU" sz="2800" dirty="0" smtClean="0"/>
              <a:t>,</a:t>
            </a:r>
          </a:p>
          <a:p>
            <a:pPr lvl="3" algn="r">
              <a:buFontTx/>
              <a:buNone/>
            </a:pPr>
            <a:r>
              <a:rPr lang="ru-RU" sz="2800" dirty="0" smtClean="0"/>
              <a:t> </a:t>
            </a:r>
            <a:r>
              <a:rPr lang="ru-RU" sz="2800" dirty="0"/>
              <a:t>напоминающий </a:t>
            </a:r>
            <a:r>
              <a:rPr lang="ru-RU" sz="2800" dirty="0" smtClean="0"/>
              <a:t>  древнегреческого </a:t>
            </a:r>
            <a:r>
              <a:rPr lang="ru-RU" sz="2800" dirty="0"/>
              <a:t>Зевса</a:t>
            </a:r>
            <a:r>
              <a:rPr lang="ru-RU" sz="2800" dirty="0" smtClean="0"/>
              <a:t>.</a:t>
            </a:r>
          </a:p>
          <a:p>
            <a:pPr lvl="3" algn="r">
              <a:buFontTx/>
              <a:buNone/>
            </a:pPr>
            <a:endParaRPr lang="ru-RU" sz="2800" dirty="0" smtClean="0"/>
          </a:p>
          <a:p>
            <a:pPr lvl="3" algn="r">
              <a:buFontTx/>
              <a:buNone/>
            </a:pPr>
            <a:endParaRPr lang="ru-RU" sz="2800" dirty="0" smtClean="0"/>
          </a:p>
          <a:p>
            <a:pPr lvl="3">
              <a:buFontTx/>
              <a:buNone/>
            </a:pPr>
            <a:r>
              <a:rPr lang="ru-RU" sz="2400" dirty="0" smtClean="0"/>
              <a:t> </a:t>
            </a:r>
            <a:r>
              <a:rPr lang="ru-RU" sz="2400" dirty="0"/>
              <a:t>По поверьям древних славян</a:t>
            </a:r>
            <a:r>
              <a:rPr lang="ru-RU" sz="2400" dirty="0" smtClean="0"/>
              <a:t>,</a:t>
            </a:r>
          </a:p>
          <a:p>
            <a:pPr lvl="3">
              <a:buFontTx/>
              <a:buNone/>
            </a:pPr>
            <a:r>
              <a:rPr lang="ru-RU" sz="2400" dirty="0" smtClean="0"/>
              <a:t> </a:t>
            </a:r>
            <a:r>
              <a:rPr lang="ru-RU" sz="2400" dirty="0"/>
              <a:t>он разбивал </a:t>
            </a:r>
            <a:r>
              <a:rPr lang="ru-RU" sz="2400" dirty="0" smtClean="0"/>
              <a:t>лучами-стрелами</a:t>
            </a:r>
          </a:p>
          <a:p>
            <a:pPr lvl="3">
              <a:buFontTx/>
              <a:buNone/>
            </a:pPr>
            <a:r>
              <a:rPr lang="ru-RU" sz="2400" dirty="0" smtClean="0"/>
              <a:t> </a:t>
            </a:r>
            <a:r>
              <a:rPr lang="ru-RU" sz="2400" dirty="0"/>
              <a:t>небесный покров</a:t>
            </a:r>
            <a:r>
              <a:rPr lang="ru-RU" sz="2400" dirty="0" smtClean="0"/>
              <a:t>.</a:t>
            </a:r>
          </a:p>
          <a:p>
            <a:pPr>
              <a:buFontTx/>
              <a:buNone/>
            </a:pPr>
            <a:r>
              <a:rPr lang="ru-RU" sz="2400" dirty="0" smtClean="0"/>
              <a:t>Когда-то </a:t>
            </a:r>
            <a:r>
              <a:rPr lang="ru-RU" sz="2400" dirty="0" err="1"/>
              <a:t>Сварог</a:t>
            </a:r>
            <a:r>
              <a:rPr lang="ru-RU" sz="2400" dirty="0"/>
              <a:t> бросил на землю с </a:t>
            </a:r>
            <a:r>
              <a:rPr lang="ru-RU" sz="2400" dirty="0" smtClean="0"/>
              <a:t>неба</a:t>
            </a:r>
          </a:p>
          <a:p>
            <a:pPr>
              <a:buFontTx/>
              <a:buNone/>
            </a:pPr>
            <a:r>
              <a:rPr lang="ru-RU" sz="2400" dirty="0" smtClean="0"/>
              <a:t>кузнечные клещи</a:t>
            </a:r>
            <a:r>
              <a:rPr lang="ru-RU" sz="2400" dirty="0"/>
              <a:t>, и </a:t>
            </a:r>
            <a:r>
              <a:rPr lang="ru-RU" sz="2400" dirty="0" smtClean="0"/>
              <a:t>с тех </a:t>
            </a:r>
            <a:r>
              <a:rPr lang="ru-RU" sz="2400" dirty="0"/>
              <a:t>пор </a:t>
            </a:r>
            <a:r>
              <a:rPr lang="ru-RU" sz="2400" dirty="0" smtClean="0"/>
              <a:t>люди</a:t>
            </a:r>
          </a:p>
          <a:p>
            <a:pPr>
              <a:buFontTx/>
              <a:buNone/>
            </a:pPr>
            <a:r>
              <a:rPr lang="ru-RU" sz="2400" dirty="0" smtClean="0"/>
              <a:t> </a:t>
            </a:r>
            <a:r>
              <a:rPr lang="ru-RU" sz="2400" dirty="0"/>
              <a:t>научились ковать железо. </a:t>
            </a:r>
            <a:endParaRPr lang="ru-RU" sz="2400" dirty="0" smtClean="0"/>
          </a:p>
          <a:p>
            <a:pPr>
              <a:buFontTx/>
              <a:buNone/>
            </a:pPr>
            <a:r>
              <a:rPr lang="ru-RU" sz="2400" dirty="0" smtClean="0"/>
              <a:t>           </a:t>
            </a:r>
            <a:r>
              <a:rPr lang="ru-RU" sz="2800" dirty="0" smtClean="0"/>
              <a:t>Он </a:t>
            </a:r>
            <a:r>
              <a:rPr lang="ru-RU" sz="2800" dirty="0"/>
              <a:t>покровитель </a:t>
            </a:r>
            <a:r>
              <a:rPr lang="ru-RU" sz="2800" dirty="0" smtClean="0"/>
              <a:t>кузнецов.</a:t>
            </a:r>
            <a:endParaRPr lang="ru-RU" sz="2800" dirty="0"/>
          </a:p>
        </p:txBody>
      </p:sp>
      <p:pic>
        <p:nvPicPr>
          <p:cNvPr id="138245" name="Picture 5" descr="Картинка 10 из 71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500042"/>
            <a:ext cx="2857500" cy="3395664"/>
          </a:xfrm>
          <a:prstGeom prst="rect">
            <a:avLst/>
          </a:prstGeom>
          <a:noFill/>
        </p:spPr>
      </p:pic>
      <p:pic>
        <p:nvPicPr>
          <p:cNvPr id="138247" name="Picture 7" descr="Картинка 2 из 1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8900" y="2786058"/>
            <a:ext cx="27051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52"/>
            <a:ext cx="8229600" cy="6166508"/>
          </a:xfrm>
        </p:spPr>
        <p:txBody>
          <a:bodyPr>
            <a:normAutofit lnSpcReduction="10000"/>
          </a:bodyPr>
          <a:lstStyle/>
          <a:p>
            <a:pPr lvl="2" algn="r">
              <a:buFontTx/>
              <a:buNone/>
            </a:pPr>
            <a:r>
              <a:rPr lang="ru-RU" sz="4200" dirty="0" smtClean="0"/>
              <a:t>Бог </a:t>
            </a:r>
            <a:r>
              <a:rPr lang="ru-RU" sz="4200" dirty="0"/>
              <a:t>солнца </a:t>
            </a:r>
            <a:r>
              <a:rPr lang="ru-RU" sz="4200" dirty="0" err="1">
                <a:solidFill>
                  <a:srgbClr val="FFFF00"/>
                </a:solidFill>
              </a:rPr>
              <a:t>Даждьбог</a:t>
            </a:r>
            <a:r>
              <a:rPr lang="ru-RU" sz="4200" dirty="0"/>
              <a:t> весьма </a:t>
            </a:r>
            <a:r>
              <a:rPr lang="ru-RU" sz="4200" dirty="0" smtClean="0"/>
              <a:t>   почитался </a:t>
            </a:r>
            <a:r>
              <a:rPr lang="ru-RU" sz="4200" dirty="0"/>
              <a:t>славянами</a:t>
            </a:r>
            <a:r>
              <a:rPr lang="ru-RU" sz="4200" dirty="0" smtClean="0"/>
              <a:t>.</a:t>
            </a:r>
          </a:p>
          <a:p>
            <a:pPr lvl="2" algn="r">
              <a:buFontTx/>
              <a:buNone/>
            </a:pPr>
            <a:r>
              <a:rPr lang="ru-RU" sz="4200" dirty="0" smtClean="0"/>
              <a:t> Он </a:t>
            </a:r>
            <a:r>
              <a:rPr lang="ru-RU" sz="4200" dirty="0"/>
              <a:t>сын </a:t>
            </a:r>
            <a:r>
              <a:rPr lang="ru-RU" sz="4200" dirty="0" err="1"/>
              <a:t>Сварога</a:t>
            </a:r>
            <a:r>
              <a:rPr lang="ru-RU" sz="4200" dirty="0" smtClean="0"/>
              <a:t>,</a:t>
            </a:r>
          </a:p>
          <a:p>
            <a:pPr lvl="2" algn="r">
              <a:buFontTx/>
              <a:buNone/>
            </a:pPr>
            <a:r>
              <a:rPr lang="ru-RU" sz="4200" dirty="0" smtClean="0"/>
              <a:t> </a:t>
            </a:r>
            <a:r>
              <a:rPr lang="ru-RU" sz="4200" dirty="0"/>
              <a:t>олицетворял </a:t>
            </a:r>
            <a:endParaRPr lang="ru-RU" sz="4200" dirty="0" smtClean="0"/>
          </a:p>
          <a:p>
            <a:pPr lvl="2" algn="r">
              <a:buFontTx/>
              <a:buNone/>
            </a:pPr>
            <a:r>
              <a:rPr lang="ru-RU" sz="4200" dirty="0" smtClean="0"/>
              <a:t>собой </a:t>
            </a:r>
            <a:r>
              <a:rPr lang="ru-RU" sz="4200" dirty="0"/>
              <a:t>солнце</a:t>
            </a:r>
            <a:r>
              <a:rPr lang="ru-RU" sz="4200" dirty="0" smtClean="0"/>
              <a:t>.</a:t>
            </a:r>
            <a:r>
              <a:rPr lang="ru-RU" sz="4000" dirty="0" smtClean="0"/>
              <a:t> </a:t>
            </a:r>
          </a:p>
          <a:p>
            <a:pPr lvl="2" algn="r">
              <a:buFontTx/>
              <a:buNone/>
            </a:pPr>
            <a:r>
              <a:rPr lang="ru-RU" sz="4000" dirty="0" smtClean="0"/>
              <a:t>Считался подателем</a:t>
            </a:r>
          </a:p>
          <a:p>
            <a:pPr lvl="2" algn="r">
              <a:buFontTx/>
              <a:buNone/>
            </a:pPr>
            <a:r>
              <a:rPr lang="ru-RU" sz="4000" dirty="0" smtClean="0"/>
              <a:t> всяких земных благ, </a:t>
            </a:r>
          </a:p>
          <a:p>
            <a:pPr lvl="2" algn="r">
              <a:buFontTx/>
              <a:buNone/>
            </a:pPr>
            <a:r>
              <a:rPr lang="ru-RU" sz="4000" dirty="0" smtClean="0"/>
              <a:t>богатства, счастья, благополучия.</a:t>
            </a:r>
            <a:endParaRPr lang="ru-RU" sz="4000" dirty="0"/>
          </a:p>
        </p:txBody>
      </p:sp>
      <p:pic>
        <p:nvPicPr>
          <p:cNvPr id="139269" name="Picture 5" descr="Картинка 15 из 3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4143372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Бог молнии и грома </a:t>
            </a:r>
            <a:r>
              <a:rPr lang="ru-RU" sz="4400" dirty="0" smtClean="0">
                <a:solidFill>
                  <a:srgbClr val="FFFF00"/>
                </a:solidFill>
              </a:rPr>
              <a:t>Перун.</a:t>
            </a:r>
            <a:r>
              <a:rPr lang="ru-RU" sz="4400" dirty="0" smtClean="0"/>
              <a:t> 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250824" y="1214422"/>
            <a:ext cx="8821769" cy="4479941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ru-RU" dirty="0" smtClean="0"/>
              <a:t>Перун </a:t>
            </a:r>
            <a:r>
              <a:rPr lang="ru-RU" dirty="0"/>
              <a:t>- молния, высшее </a:t>
            </a:r>
            <a:r>
              <a:rPr lang="ru-RU" dirty="0" smtClean="0"/>
              <a:t>божество, </a:t>
            </a:r>
            <a:r>
              <a:rPr lang="ru-RU" dirty="0"/>
              <a:t>был </a:t>
            </a:r>
            <a:r>
              <a:rPr lang="ru-RU" dirty="0" smtClean="0"/>
              <a:t>непобедим.           Перуна считают покровителем воинов. </a:t>
            </a:r>
            <a:endParaRPr lang="ru-RU" dirty="0"/>
          </a:p>
        </p:txBody>
      </p:sp>
      <p:pic>
        <p:nvPicPr>
          <p:cNvPr id="144389" name="Picture 5" descr="Картинка 43 из 19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214554"/>
            <a:ext cx="3500462" cy="4643446"/>
          </a:xfrm>
          <a:prstGeom prst="rect">
            <a:avLst/>
          </a:prstGeom>
          <a:noFill/>
        </p:spPr>
      </p:pic>
      <p:pic>
        <p:nvPicPr>
          <p:cNvPr id="144393" name="Picture 9" descr="Картинка 6 из 23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714488"/>
            <a:ext cx="3786214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52"/>
            <a:ext cx="8686800" cy="616650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dirty="0" smtClean="0"/>
              <a:t>      </a:t>
            </a:r>
            <a:r>
              <a:rPr lang="ru-RU" sz="2400" b="1" dirty="0" smtClean="0"/>
              <a:t>Бог </a:t>
            </a:r>
            <a:r>
              <a:rPr lang="ru-RU" sz="2400" b="1" dirty="0">
                <a:solidFill>
                  <a:srgbClr val="FFFF00"/>
                </a:solidFill>
              </a:rPr>
              <a:t>Велес </a:t>
            </a:r>
            <a:r>
              <a:rPr lang="ru-RU" sz="2400" dirty="0" smtClean="0"/>
              <a:t>– один из самых могущественных славянских богов, бог всех зверей, появляющийся иногда в образе медведя. Почитался </a:t>
            </a:r>
            <a:r>
              <a:rPr lang="ru-RU" sz="2400" dirty="0"/>
              <a:t>у славян в качестве покровителя скотоводства, это был своеобразный "скотный бог". Считалось, что он способствует обогащению</a:t>
            </a:r>
            <a:r>
              <a:rPr lang="ru-RU" sz="2400" dirty="0" smtClean="0"/>
              <a:t>.</a:t>
            </a:r>
          </a:p>
          <a:p>
            <a:pPr lvl="0" algn="r">
              <a:buNone/>
            </a:pPr>
            <a:endParaRPr lang="ru-RU" sz="2400" dirty="0" smtClean="0"/>
          </a:p>
          <a:p>
            <a:pPr lvl="0" algn="r">
              <a:buNone/>
            </a:pPr>
            <a:r>
              <a:rPr lang="ru-RU" sz="2400" dirty="0" smtClean="0"/>
              <a:t> Праздник </a:t>
            </a:r>
            <a:r>
              <a:rPr lang="ru-RU" sz="2400" dirty="0"/>
              <a:t>Велеса </a:t>
            </a:r>
            <a:r>
              <a:rPr lang="ru-RU" sz="2400" dirty="0" smtClean="0"/>
              <a:t>отмечался</a:t>
            </a:r>
          </a:p>
          <a:p>
            <a:pPr lvl="0" algn="r">
              <a:buNone/>
            </a:pPr>
            <a:r>
              <a:rPr lang="ru-RU" sz="2400" dirty="0" smtClean="0"/>
              <a:t> </a:t>
            </a:r>
            <a:r>
              <a:rPr lang="ru-RU" sz="2400" dirty="0"/>
              <a:t>в начале января</a:t>
            </a:r>
            <a:r>
              <a:rPr lang="ru-RU" sz="2400" dirty="0" smtClean="0"/>
              <a:t>.</a:t>
            </a:r>
          </a:p>
          <a:p>
            <a:pPr lvl="0" algn="r">
              <a:buNone/>
            </a:pPr>
            <a:r>
              <a:rPr lang="ru-RU" sz="2400" dirty="0" smtClean="0"/>
              <a:t> </a:t>
            </a:r>
            <a:r>
              <a:rPr lang="ru-RU" sz="2400" dirty="0"/>
              <a:t>К Велесу дня выпекалось особое </a:t>
            </a:r>
            <a:endParaRPr lang="ru-RU" sz="2400" dirty="0" smtClean="0"/>
          </a:p>
          <a:p>
            <a:pPr lvl="0" algn="r">
              <a:buNone/>
            </a:pPr>
            <a:r>
              <a:rPr lang="ru-RU" sz="2400" dirty="0" smtClean="0"/>
              <a:t>печенье </a:t>
            </a:r>
            <a:r>
              <a:rPr lang="ru-RU" sz="2400" dirty="0"/>
              <a:t>в </a:t>
            </a:r>
            <a:r>
              <a:rPr lang="ru-RU" sz="2400" dirty="0" smtClean="0"/>
              <a:t>виде домашних животных</a:t>
            </a:r>
            <a:r>
              <a:rPr lang="ru-RU" sz="2400" dirty="0"/>
              <a:t>. </a:t>
            </a:r>
            <a:endParaRPr lang="ru-RU" sz="2400" dirty="0" smtClean="0"/>
          </a:p>
          <a:p>
            <a:pPr lvl="0" algn="r">
              <a:buNone/>
            </a:pPr>
            <a:r>
              <a:rPr lang="ru-RU" sz="2400" dirty="0" smtClean="0"/>
              <a:t>Люди </a:t>
            </a:r>
            <a:r>
              <a:rPr lang="ru-RU" sz="2400" dirty="0"/>
              <a:t>рядились в звериные маски, </a:t>
            </a:r>
            <a:endParaRPr lang="ru-RU" sz="2400" dirty="0" smtClean="0"/>
          </a:p>
          <a:p>
            <a:pPr lvl="0" algn="r">
              <a:buNone/>
            </a:pPr>
            <a:r>
              <a:rPr lang="ru-RU" sz="2400" dirty="0" smtClean="0"/>
              <a:t>надевали </a:t>
            </a:r>
            <a:r>
              <a:rPr lang="ru-RU" sz="2400" dirty="0"/>
              <a:t>на себя </a:t>
            </a:r>
            <a:endParaRPr lang="ru-RU" sz="2400" dirty="0" smtClean="0"/>
          </a:p>
          <a:p>
            <a:pPr lvl="0" algn="r">
              <a:buNone/>
            </a:pPr>
            <a:r>
              <a:rPr lang="ru-RU" sz="2400" dirty="0" smtClean="0"/>
              <a:t>вывороченные тулупы. </a:t>
            </a:r>
          </a:p>
          <a:p>
            <a:pPr algn="r">
              <a:buNone/>
            </a:pPr>
            <a:r>
              <a:rPr lang="ru-RU" sz="2400" dirty="0" smtClean="0"/>
              <a:t> </a:t>
            </a:r>
          </a:p>
          <a:p>
            <a:pPr>
              <a:buFontTx/>
              <a:buNone/>
            </a:pPr>
            <a:endParaRPr lang="ru-RU" sz="2400" dirty="0"/>
          </a:p>
          <a:p>
            <a:endParaRPr lang="ru-RU" sz="1400" dirty="0"/>
          </a:p>
        </p:txBody>
      </p:sp>
      <p:pic>
        <p:nvPicPr>
          <p:cNvPr id="141317" name="Picture 5" descr="Картинка 2 из 87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3571900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1168</Words>
  <PresentationFormat>Экран (4:3)</PresentationFormat>
  <Paragraphs>174</Paragraphs>
  <Slides>31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Апекс</vt:lpstr>
      <vt:lpstr>ПРЕДАНЬЯ СТАРИНЫ                                    ГЛУБОКОЙ</vt:lpstr>
      <vt:lpstr>Слайд 2</vt:lpstr>
      <vt:lpstr>Происхождение славян</vt:lpstr>
      <vt:lpstr>Боги и богини</vt:lpstr>
      <vt:lpstr>Слайд 5</vt:lpstr>
      <vt:lpstr>Слайд 6</vt:lpstr>
      <vt:lpstr>Слайд 7</vt:lpstr>
      <vt:lpstr>Бог молнии и грома Перун.  </vt:lpstr>
      <vt:lpstr>Слайд 9</vt:lpstr>
      <vt:lpstr>Слайд 10</vt:lpstr>
      <vt:lpstr>Слайд 11</vt:lpstr>
      <vt:lpstr>Злые и добрые духи</vt:lpstr>
      <vt:lpstr>Слайд 13</vt:lpstr>
      <vt:lpstr>КРОССВОРД: «НЕЧИСТАЯ СИЛА»</vt:lpstr>
      <vt:lpstr>МУЗЫКАЛЬНАЯ ПАУЗА</vt:lpstr>
      <vt:lpstr>ПОБЕДИ КАЩЕЯ</vt:lpstr>
      <vt:lpstr>ТАИНСТВЕННЫЙ СУНДУК</vt:lpstr>
      <vt:lpstr>Амулеты, обереги</vt:lpstr>
      <vt:lpstr>Слайд 19</vt:lpstr>
      <vt:lpstr>Слайд 20</vt:lpstr>
      <vt:lpstr>ОБЛИК РУССКОГО ЧЕЛОВЕКА</vt:lpstr>
      <vt:lpstr>Слайд 22</vt:lpstr>
      <vt:lpstr>Слайд 23</vt:lpstr>
      <vt:lpstr>РУССКАЯ ИГРУШКА</vt:lpstr>
      <vt:lpstr>Слайд 25</vt:lpstr>
      <vt:lpstr>ГЖЕЛЬ</vt:lpstr>
      <vt:lpstr>ЗНАЕШЬ ЛИ ТЫ ПОСЛОВИЦЫ И ПОГОВОРКИ</vt:lpstr>
      <vt:lpstr>ЗНАЕШЬ ЛИ ТЫ ПОСЛОВИЦЫ И ПОГОВОРКИ</vt:lpstr>
      <vt:lpstr>РАСШИФРУЙ ПИСЬМЕНА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ПРЕДАНЬЯ СТАРИНЫ                                    ГЛУБОКОЙ</dc:title>
  <dc:creator>Диман</dc:creator>
  <cp:lastModifiedBy>Диман</cp:lastModifiedBy>
  <cp:revision>50</cp:revision>
  <dcterms:created xsi:type="dcterms:W3CDTF">2013-01-13T13:41:45Z</dcterms:created>
  <dcterms:modified xsi:type="dcterms:W3CDTF">2013-01-27T16:54:18Z</dcterms:modified>
</cp:coreProperties>
</file>