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75" r:id="rId3"/>
    <p:sldId id="276" r:id="rId4"/>
    <p:sldId id="269" r:id="rId5"/>
    <p:sldId id="261" r:id="rId6"/>
    <p:sldId id="256" r:id="rId7"/>
    <p:sldId id="257" r:id="rId8"/>
    <p:sldId id="262" r:id="rId9"/>
    <p:sldId id="264" r:id="rId10"/>
    <p:sldId id="268" r:id="rId11"/>
    <p:sldId id="274" r:id="rId12"/>
    <p:sldId id="263" r:id="rId13"/>
    <p:sldId id="267" r:id="rId14"/>
    <p:sldId id="265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jpe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CFC20-5EEC-4350-B5D3-AF0C8661656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0BE9-2ACB-489D-A20D-42F8862D1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УМК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Муравиных</a:t>
            </a:r>
            <a:r>
              <a:rPr lang="ru-RU" baseline="0" dirty="0" smtClean="0"/>
              <a:t> Математика 6. «Решение задач на прямую и обратную пропорциональность»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30BE9-2ACB-489D-A20D-42F8862D16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2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Заполни таблицу прямой пропорциональности. (проверить</a:t>
            </a:r>
            <a:r>
              <a:rPr lang="ru-RU" baseline="0" dirty="0" smtClean="0"/>
              <a:t> правильность составления пропорции.)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30BE9-2ACB-489D-A20D-42F8862D16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1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Заполнить таблицу обратной пропорциональности (проверить правильность составления пропорции)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30BE9-2ACB-489D-A20D-42F8862D16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8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УМК </a:t>
            </a:r>
            <a:r>
              <a:rPr lang="ru-RU" dirty="0" err="1" smtClean="0"/>
              <a:t>Муравиных</a:t>
            </a:r>
            <a:r>
              <a:rPr lang="ru-RU" baseline="0" dirty="0" smtClean="0"/>
              <a:t> п4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30BE9-2ACB-489D-A20D-42F8862D16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0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Ученики сами определяют вид пропорциональности и определяют неизвестную величину </a:t>
            </a:r>
          </a:p>
          <a:p>
            <a:r>
              <a:rPr lang="ru-RU" dirty="0" smtClean="0"/>
              <a:t>через пропорцию,</a:t>
            </a:r>
            <a:r>
              <a:rPr lang="ru-RU" baseline="0" dirty="0" smtClean="0"/>
              <a:t> результат сверяют с доской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30BE9-2ACB-489D-A20D-42F8862D16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3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C122A1-35E7-4B17-9490-D2D7D07106A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699A13-1228-4C6F-8AAF-70C514FBE3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1"/>
            <a:ext cx="4782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Пропорциональные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                величины    6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кл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630" y="4537967"/>
            <a:ext cx="32305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Учитель математики</a:t>
            </a:r>
          </a:p>
          <a:p>
            <a:r>
              <a:rPr lang="ru-RU" sz="2400" i="1" dirty="0" err="1" smtClean="0">
                <a:solidFill>
                  <a:schemeClr val="tx2"/>
                </a:solidFill>
              </a:rPr>
              <a:t>Пентяшкина</a:t>
            </a:r>
            <a:r>
              <a:rPr lang="ru-RU" sz="2400" i="1" dirty="0" smtClean="0">
                <a:solidFill>
                  <a:schemeClr val="tx2"/>
                </a:solidFill>
              </a:rPr>
              <a:t> Т.П.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МБОУ СОШ №1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Вольно </a:t>
            </a:r>
            <a:r>
              <a:rPr lang="ru-RU" sz="2400" i="1" dirty="0" err="1" smtClean="0">
                <a:solidFill>
                  <a:schemeClr val="tx2"/>
                </a:solidFill>
              </a:rPr>
              <a:t>Надеждинское</a:t>
            </a:r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Приморский край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08520" y="692696"/>
            <a:ext cx="7772400" cy="1780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1230" y="2012319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teacher\Desktop\картинки к презентац\i[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79"/>
            <a:ext cx="5184576" cy="39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356832"/>
            <a:ext cx="3600400" cy="954107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anose="03020402040406030203" pitchFamily="66" charset="-78"/>
              </a:rPr>
              <a:t>Пропорциональные  </a:t>
            </a: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cs typeface="Arabic Typesetting" panose="03020402040406030203" pitchFamily="66" charset="-78"/>
              </a:rPr>
              <a:t>в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cs typeface="Arabic Typesetting" panose="03020402040406030203" pitchFamily="66" charset="-78"/>
              </a:rPr>
              <a:t>еличины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23" y="665385"/>
            <a:ext cx="20796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589772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2800" dirty="0"/>
              <a:t>1. </a:t>
            </a:r>
            <a:r>
              <a:rPr lang="ru-RU" altLang="ru-RU" sz="2400" b="1" dirty="0">
                <a:latin typeface="+mn-lt"/>
              </a:rPr>
              <a:t>Какие величины называются прямо пропорциональными? </a:t>
            </a:r>
          </a:p>
          <a:p>
            <a:r>
              <a:rPr lang="ru-RU" altLang="ru-RU" sz="2400" b="1" dirty="0">
                <a:latin typeface="+mn-lt"/>
              </a:rPr>
              <a:t>2. Какие величины называют обратно пропорциональными? </a:t>
            </a:r>
          </a:p>
          <a:p>
            <a:r>
              <a:rPr lang="ru-RU" altLang="ru-RU" sz="2400" b="1" dirty="0">
                <a:latin typeface="+mn-lt"/>
              </a:rPr>
              <a:t>3. Приведите примеры прямо и обратно пропорциональных величин.</a:t>
            </a:r>
          </a:p>
          <a:p>
            <a:r>
              <a:rPr lang="ru-RU" altLang="ru-RU" sz="2400" b="1" dirty="0">
                <a:latin typeface="+mn-lt"/>
              </a:rPr>
              <a:t>4. Каким способом можно решать задачи на прямую и обратную пропорциональность?</a:t>
            </a:r>
          </a:p>
          <a:p>
            <a:r>
              <a:rPr lang="ru-RU" altLang="ru-RU" sz="2400" b="1" dirty="0">
                <a:latin typeface="+mn-lt"/>
              </a:rPr>
              <a:t>5. Что необходимо сделать, чтобы решить задачу с помощью пропорции ?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/>
              <a:t>                          </a:t>
            </a:r>
            <a:r>
              <a:rPr lang="ru-RU" altLang="ru-RU" sz="3600" b="1"/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7407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28625"/>
              </p:ext>
            </p:extLst>
          </p:nvPr>
        </p:nvGraphicFramePr>
        <p:xfrm>
          <a:off x="539552" y="1268760"/>
          <a:ext cx="7008438" cy="15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0"/>
                <a:gridCol w="864096"/>
                <a:gridCol w="1080120"/>
                <a:gridCol w="1008112"/>
                <a:gridCol w="1008112"/>
                <a:gridCol w="95976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Цена товара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120</a:t>
                      </a:r>
                      <a:endParaRPr lang="ru-RU" sz="24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товара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443711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4821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4482154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600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8356" y="4482155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1520" y="1340768"/>
            <a:ext cx="0" cy="136815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136372" y="1340768"/>
            <a:ext cx="0" cy="136815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3608" y="620688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№ 87 (2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2.77778E-7 -0.22153 C -2.77778E-7 -0.32084 0.07361 -0.44306 0.13351 -0.44306 L 0.26719 -0.4430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2.5E-6 -0.17223 C -2.5E-6 -0.24954 0.05347 -0.34445 0.09705 -0.34445 L 0.19427 -0.34445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0625 -0.449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7222 -0.34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9" y="4770754"/>
            <a:ext cx="25415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№ 89</a:t>
            </a:r>
            <a:endParaRPr lang="ru-RU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02276" y="2872762"/>
                <a:ext cx="1584176" cy="719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1.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8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latin typeface="Cambria Math"/>
                          </a:rPr>
                          <m:t>𝟒𝟓</m:t>
                        </m:r>
                      </m:num>
                      <m:den>
                        <m:r>
                          <a:rPr lang="ru-RU" sz="2800" b="1" i="1" dirty="0" smtClean="0">
                            <a:latin typeface="Cambria Math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276" y="2872762"/>
                <a:ext cx="1584176" cy="719364"/>
              </a:xfrm>
              <a:prstGeom prst="rect">
                <a:avLst/>
              </a:prstGeom>
              <a:blipFill rotWithShape="1">
                <a:blip r:embed="rId3"/>
                <a:stretch>
                  <a:fillRect l="-7692" b="-1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43709" y="2908394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Х= 6</a:t>
            </a: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9688" y="5992856"/>
                <a:ext cx="2016224" cy="74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𝟓𝟎</m:t>
                        </m:r>
                        <m:r>
                          <a:rPr lang="ru-RU" sz="28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dirty="0" smtClean="0">
                            <a:latin typeface="Cambria Math"/>
                          </a:rPr>
                          <m:t>𝟓</m:t>
                        </m:r>
                        <m:r>
                          <a:rPr lang="ru-RU" sz="2800" b="1" i="1" dirty="0" smtClean="0">
                            <a:latin typeface="Cambria Math"/>
                          </a:rPr>
                          <m:t>,</m:t>
                        </m:r>
                        <m:r>
                          <a:rPr lang="ru-RU" sz="2800" b="1" i="1" dirty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88" y="5992856"/>
                <a:ext cx="2016224" cy="747962"/>
              </a:xfrm>
              <a:prstGeom prst="rect">
                <a:avLst/>
              </a:prstGeom>
              <a:blipFill rotWithShape="1">
                <a:blip r:embed="rId4"/>
                <a:stretch>
                  <a:fillRect l="-6364" b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96136" y="613600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Х= 90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2477" y="2883098"/>
            <a:ext cx="0" cy="371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39952" y="2883098"/>
            <a:ext cx="0" cy="4616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99792" y="246535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94468" y="6136004"/>
            <a:ext cx="0" cy="4913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608003" y="5992856"/>
            <a:ext cx="0" cy="4913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53072" y="764704"/>
            <a:ext cx="6803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 За  5 конвертов заплатили 45 р. Сколько таких </a:t>
            </a:r>
          </a:p>
          <a:p>
            <a:r>
              <a:rPr lang="ru-RU" sz="2400" b="1" dirty="0" smtClean="0"/>
              <a:t>конвертов можно  купить за 72р.? </a:t>
            </a:r>
            <a:endParaRPr lang="ru-RU" sz="2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8589"/>
              </p:ext>
            </p:extLst>
          </p:nvPr>
        </p:nvGraphicFramePr>
        <p:xfrm>
          <a:off x="1524000" y="16288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конвертов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Стоимость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45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3592126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Путь  от Москвы до   Ярославля автобус проходит со скоростью 50 км/ч за  5,4ч.  Какова скорость поезда, если он тратит на этот же путь  3ч?</a:t>
            </a:r>
            <a:endParaRPr lang="ru-RU" sz="24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86144"/>
              </p:ext>
            </p:extLst>
          </p:nvPr>
        </p:nvGraphicFramePr>
        <p:xfrm>
          <a:off x="1656783" y="4805092"/>
          <a:ext cx="5939552" cy="12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776"/>
                <a:gridCol w="2969776"/>
              </a:tblGrid>
              <a:tr h="4001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4001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</a:t>
                      </a:r>
                      <a:r>
                        <a:rPr lang="ru-RU" sz="2000" b="1" baseline="0" dirty="0" smtClean="0"/>
                        <a:t> км/ч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5,4ч</a:t>
                      </a:r>
                      <a:endParaRPr lang="ru-RU" sz="2000" b="1" dirty="0"/>
                    </a:p>
                  </a:txBody>
                  <a:tcPr/>
                </a:tc>
              </a:tr>
              <a:tr h="4001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км/</a:t>
                      </a:r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r>
                        <a:rPr lang="ru-RU" sz="2000" b="1" baseline="0" dirty="0" smtClean="0"/>
                        <a:t> ч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971600" y="1772816"/>
            <a:ext cx="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244408" y="1772816"/>
            <a:ext cx="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71600" y="4941168"/>
            <a:ext cx="0" cy="12973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244408" y="4941168"/>
            <a:ext cx="0" cy="14256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71927 0.030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55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1052513"/>
            <a:ext cx="8353425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</a:rPr>
              <a:t>1. </a:t>
            </a:r>
            <a:r>
              <a:rPr lang="ru-RU" sz="2400" b="1" dirty="0">
                <a:latin typeface="+mn-lt"/>
              </a:rPr>
              <a:t>Из апельсинов можно получить  70%  сока.  Сколько литров  сока можно получить  из 150 кг апельсинов?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619250" y="333375"/>
            <a:ext cx="46815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/>
              <a:t>Решение задач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5594" y="2435364"/>
            <a:ext cx="8532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</a:rPr>
              <a:t>Составим краткую запись условия задачи:</a:t>
            </a:r>
            <a:endParaRPr lang="ru-RU" sz="2400" b="1" dirty="0">
              <a:latin typeface="+mj-lt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</a:rPr>
              <a:t>  </a:t>
            </a:r>
          </a:p>
        </p:txBody>
      </p:sp>
      <p:graphicFrame>
        <p:nvGraphicFramePr>
          <p:cNvPr id="8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346965"/>
              </p:ext>
            </p:extLst>
          </p:nvPr>
        </p:nvGraphicFramePr>
        <p:xfrm>
          <a:off x="2195513" y="3356993"/>
          <a:ext cx="5472112" cy="2057653"/>
        </p:xfrm>
        <a:graphic>
          <a:graphicData uri="http://schemas.openxmlformats.org/drawingml/2006/table">
            <a:tbl>
              <a:tblPr/>
              <a:tblGrid>
                <a:gridCol w="2016041"/>
                <a:gridCol w="3456071"/>
              </a:tblGrid>
              <a:tr h="1019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  </a:t>
                      </a:r>
                    </a:p>
                  </a:txBody>
                  <a:tcPr marL="91432" marR="9143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</a:p>
                  </a:txBody>
                  <a:tcPr marL="91432" marR="9143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19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апельсины</a:t>
                      </a:r>
                    </a:p>
                  </a:txBody>
                  <a:tcPr marL="91432" marR="9143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 150           100</a:t>
                      </a:r>
                    </a:p>
                  </a:txBody>
                  <a:tcPr marL="91432" marR="9143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18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сок</a:t>
                      </a:r>
                    </a:p>
                  </a:txBody>
                  <a:tcPr marL="91432" marR="9143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х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             70</a:t>
                      </a:r>
                    </a:p>
                  </a:txBody>
                  <a:tcPr marL="91432" marR="9143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867400" y="3213100"/>
            <a:ext cx="0" cy="18002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56100" y="3284538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/>
              <a:t>масса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3357563"/>
            <a:ext cx="180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/>
              <a:t>проценты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067175" y="3357563"/>
            <a:ext cx="0" cy="1366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12088" y="3357563"/>
            <a:ext cx="0" cy="1223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43213" y="5516563"/>
            <a:ext cx="345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b="1"/>
              <a:t>Ответ: 105 литров</a:t>
            </a:r>
          </a:p>
        </p:txBody>
      </p:sp>
      <p:grpSp>
        <p:nvGrpSpPr>
          <p:cNvPr id="12" name="Group 291"/>
          <p:cNvGrpSpPr>
            <a:grpSpLocks/>
          </p:cNvGrpSpPr>
          <p:nvPr/>
        </p:nvGrpSpPr>
        <p:grpSpPr bwMode="auto">
          <a:xfrm rot="2730404">
            <a:off x="8034077" y="1668060"/>
            <a:ext cx="636587" cy="611188"/>
            <a:chOff x="3278" y="2821"/>
            <a:chExt cx="449" cy="433"/>
          </a:xfrm>
        </p:grpSpPr>
        <p:sp>
          <p:nvSpPr>
            <p:cNvPr id="15" name="Freeform 292"/>
            <p:cNvSpPr>
              <a:spLocks/>
            </p:cNvSpPr>
            <p:nvPr/>
          </p:nvSpPr>
          <p:spPr bwMode="auto">
            <a:xfrm>
              <a:off x="3278" y="2821"/>
              <a:ext cx="449" cy="433"/>
            </a:xfrm>
            <a:custGeom>
              <a:avLst/>
              <a:gdLst>
                <a:gd name="T0" fmla="*/ 226 w 449"/>
                <a:gd name="T1" fmla="*/ 3 h 433"/>
                <a:gd name="T2" fmla="*/ 373 w 449"/>
                <a:gd name="T3" fmla="*/ 51 h 433"/>
                <a:gd name="T4" fmla="*/ 418 w 449"/>
                <a:gd name="T5" fmla="*/ 115 h 433"/>
                <a:gd name="T6" fmla="*/ 446 w 449"/>
                <a:gd name="T7" fmla="*/ 274 h 433"/>
                <a:gd name="T8" fmla="*/ 402 w 449"/>
                <a:gd name="T9" fmla="*/ 355 h 433"/>
                <a:gd name="T10" fmla="*/ 306 w 449"/>
                <a:gd name="T11" fmla="*/ 419 h 433"/>
                <a:gd name="T12" fmla="*/ 146 w 449"/>
                <a:gd name="T13" fmla="*/ 419 h 433"/>
                <a:gd name="T14" fmla="*/ 32 w 449"/>
                <a:gd name="T15" fmla="*/ 335 h 433"/>
                <a:gd name="T16" fmla="*/ 2 w 449"/>
                <a:gd name="T17" fmla="*/ 243 h 433"/>
                <a:gd name="T18" fmla="*/ 18 w 449"/>
                <a:gd name="T19" fmla="*/ 163 h 433"/>
                <a:gd name="T20" fmla="*/ 66 w 449"/>
                <a:gd name="T21" fmla="*/ 67 h 433"/>
                <a:gd name="T22" fmla="*/ 226 w 449"/>
                <a:gd name="T23" fmla="*/ 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433">
                  <a:moveTo>
                    <a:pt x="226" y="3"/>
                  </a:moveTo>
                  <a:cubicBezTo>
                    <a:pt x="277" y="0"/>
                    <a:pt x="341" y="32"/>
                    <a:pt x="373" y="51"/>
                  </a:cubicBezTo>
                  <a:cubicBezTo>
                    <a:pt x="405" y="70"/>
                    <a:pt x="406" y="78"/>
                    <a:pt x="418" y="115"/>
                  </a:cubicBezTo>
                  <a:cubicBezTo>
                    <a:pt x="430" y="152"/>
                    <a:pt x="449" y="234"/>
                    <a:pt x="446" y="274"/>
                  </a:cubicBezTo>
                  <a:cubicBezTo>
                    <a:pt x="443" y="314"/>
                    <a:pt x="425" y="331"/>
                    <a:pt x="402" y="355"/>
                  </a:cubicBezTo>
                  <a:cubicBezTo>
                    <a:pt x="379" y="379"/>
                    <a:pt x="349" y="408"/>
                    <a:pt x="306" y="419"/>
                  </a:cubicBezTo>
                  <a:cubicBezTo>
                    <a:pt x="263" y="430"/>
                    <a:pt x="192" y="433"/>
                    <a:pt x="146" y="419"/>
                  </a:cubicBezTo>
                  <a:cubicBezTo>
                    <a:pt x="100" y="405"/>
                    <a:pt x="56" y="364"/>
                    <a:pt x="32" y="335"/>
                  </a:cubicBezTo>
                  <a:cubicBezTo>
                    <a:pt x="8" y="306"/>
                    <a:pt x="4" y="272"/>
                    <a:pt x="2" y="243"/>
                  </a:cubicBezTo>
                  <a:cubicBezTo>
                    <a:pt x="0" y="214"/>
                    <a:pt x="7" y="192"/>
                    <a:pt x="18" y="163"/>
                  </a:cubicBezTo>
                  <a:cubicBezTo>
                    <a:pt x="29" y="134"/>
                    <a:pt x="31" y="94"/>
                    <a:pt x="66" y="67"/>
                  </a:cubicBezTo>
                  <a:cubicBezTo>
                    <a:pt x="101" y="40"/>
                    <a:pt x="175" y="6"/>
                    <a:pt x="226" y="3"/>
                  </a:cubicBezTo>
                  <a:close/>
                </a:path>
              </a:pathLst>
            </a:custGeom>
            <a:solidFill>
              <a:srgbClr val="FF6600"/>
            </a:solidFill>
            <a:ln w="31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93"/>
            <p:cNvSpPr>
              <a:spLocks/>
            </p:cNvSpPr>
            <p:nvPr/>
          </p:nvSpPr>
          <p:spPr bwMode="auto">
            <a:xfrm rot="17225174" flipH="1">
              <a:off x="3265" y="2930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91"/>
          <p:cNvGrpSpPr>
            <a:grpSpLocks/>
          </p:cNvGrpSpPr>
          <p:nvPr/>
        </p:nvGrpSpPr>
        <p:grpSpPr bwMode="auto">
          <a:xfrm rot="2730404">
            <a:off x="6362598" y="1991272"/>
            <a:ext cx="636587" cy="611188"/>
            <a:chOff x="3278" y="2821"/>
            <a:chExt cx="449" cy="433"/>
          </a:xfrm>
        </p:grpSpPr>
        <p:sp>
          <p:nvSpPr>
            <p:cNvPr id="21" name="Freeform 292"/>
            <p:cNvSpPr>
              <a:spLocks/>
            </p:cNvSpPr>
            <p:nvPr/>
          </p:nvSpPr>
          <p:spPr bwMode="auto">
            <a:xfrm>
              <a:off x="3278" y="2821"/>
              <a:ext cx="449" cy="433"/>
            </a:xfrm>
            <a:custGeom>
              <a:avLst/>
              <a:gdLst>
                <a:gd name="T0" fmla="*/ 226 w 449"/>
                <a:gd name="T1" fmla="*/ 3 h 433"/>
                <a:gd name="T2" fmla="*/ 373 w 449"/>
                <a:gd name="T3" fmla="*/ 51 h 433"/>
                <a:gd name="T4" fmla="*/ 418 w 449"/>
                <a:gd name="T5" fmla="*/ 115 h 433"/>
                <a:gd name="T6" fmla="*/ 446 w 449"/>
                <a:gd name="T7" fmla="*/ 274 h 433"/>
                <a:gd name="T8" fmla="*/ 402 w 449"/>
                <a:gd name="T9" fmla="*/ 355 h 433"/>
                <a:gd name="T10" fmla="*/ 306 w 449"/>
                <a:gd name="T11" fmla="*/ 419 h 433"/>
                <a:gd name="T12" fmla="*/ 146 w 449"/>
                <a:gd name="T13" fmla="*/ 419 h 433"/>
                <a:gd name="T14" fmla="*/ 32 w 449"/>
                <a:gd name="T15" fmla="*/ 335 h 433"/>
                <a:gd name="T16" fmla="*/ 2 w 449"/>
                <a:gd name="T17" fmla="*/ 243 h 433"/>
                <a:gd name="T18" fmla="*/ 18 w 449"/>
                <a:gd name="T19" fmla="*/ 163 h 433"/>
                <a:gd name="T20" fmla="*/ 66 w 449"/>
                <a:gd name="T21" fmla="*/ 67 h 433"/>
                <a:gd name="T22" fmla="*/ 226 w 449"/>
                <a:gd name="T23" fmla="*/ 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433">
                  <a:moveTo>
                    <a:pt x="226" y="3"/>
                  </a:moveTo>
                  <a:cubicBezTo>
                    <a:pt x="277" y="0"/>
                    <a:pt x="341" y="32"/>
                    <a:pt x="373" y="51"/>
                  </a:cubicBezTo>
                  <a:cubicBezTo>
                    <a:pt x="405" y="70"/>
                    <a:pt x="406" y="78"/>
                    <a:pt x="418" y="115"/>
                  </a:cubicBezTo>
                  <a:cubicBezTo>
                    <a:pt x="430" y="152"/>
                    <a:pt x="449" y="234"/>
                    <a:pt x="446" y="274"/>
                  </a:cubicBezTo>
                  <a:cubicBezTo>
                    <a:pt x="443" y="314"/>
                    <a:pt x="425" y="331"/>
                    <a:pt x="402" y="355"/>
                  </a:cubicBezTo>
                  <a:cubicBezTo>
                    <a:pt x="379" y="379"/>
                    <a:pt x="349" y="408"/>
                    <a:pt x="306" y="419"/>
                  </a:cubicBezTo>
                  <a:cubicBezTo>
                    <a:pt x="263" y="430"/>
                    <a:pt x="192" y="433"/>
                    <a:pt x="146" y="419"/>
                  </a:cubicBezTo>
                  <a:cubicBezTo>
                    <a:pt x="100" y="405"/>
                    <a:pt x="56" y="364"/>
                    <a:pt x="32" y="335"/>
                  </a:cubicBezTo>
                  <a:cubicBezTo>
                    <a:pt x="8" y="306"/>
                    <a:pt x="4" y="272"/>
                    <a:pt x="2" y="243"/>
                  </a:cubicBezTo>
                  <a:cubicBezTo>
                    <a:pt x="0" y="214"/>
                    <a:pt x="7" y="192"/>
                    <a:pt x="18" y="163"/>
                  </a:cubicBezTo>
                  <a:cubicBezTo>
                    <a:pt x="29" y="134"/>
                    <a:pt x="31" y="94"/>
                    <a:pt x="66" y="67"/>
                  </a:cubicBezTo>
                  <a:cubicBezTo>
                    <a:pt x="101" y="40"/>
                    <a:pt x="175" y="6"/>
                    <a:pt x="226" y="3"/>
                  </a:cubicBezTo>
                  <a:close/>
                </a:path>
              </a:pathLst>
            </a:custGeom>
            <a:solidFill>
              <a:srgbClr val="FF6600"/>
            </a:solidFill>
            <a:ln w="31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93"/>
            <p:cNvSpPr>
              <a:spLocks/>
            </p:cNvSpPr>
            <p:nvPr/>
          </p:nvSpPr>
          <p:spPr bwMode="auto">
            <a:xfrm rot="17225174" flipH="1">
              <a:off x="3265" y="2930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291"/>
          <p:cNvGrpSpPr>
            <a:grpSpLocks/>
          </p:cNvGrpSpPr>
          <p:nvPr/>
        </p:nvGrpSpPr>
        <p:grpSpPr bwMode="auto">
          <a:xfrm rot="2730404">
            <a:off x="7052736" y="1801992"/>
            <a:ext cx="636587" cy="611188"/>
            <a:chOff x="3278" y="2821"/>
            <a:chExt cx="449" cy="433"/>
          </a:xfrm>
        </p:grpSpPr>
        <p:sp>
          <p:nvSpPr>
            <p:cNvPr id="24" name="Freeform 292"/>
            <p:cNvSpPr>
              <a:spLocks/>
            </p:cNvSpPr>
            <p:nvPr/>
          </p:nvSpPr>
          <p:spPr bwMode="auto">
            <a:xfrm>
              <a:off x="3278" y="2821"/>
              <a:ext cx="449" cy="433"/>
            </a:xfrm>
            <a:custGeom>
              <a:avLst/>
              <a:gdLst>
                <a:gd name="T0" fmla="*/ 226 w 449"/>
                <a:gd name="T1" fmla="*/ 3 h 433"/>
                <a:gd name="T2" fmla="*/ 373 w 449"/>
                <a:gd name="T3" fmla="*/ 51 h 433"/>
                <a:gd name="T4" fmla="*/ 418 w 449"/>
                <a:gd name="T5" fmla="*/ 115 h 433"/>
                <a:gd name="T6" fmla="*/ 446 w 449"/>
                <a:gd name="T7" fmla="*/ 274 h 433"/>
                <a:gd name="T8" fmla="*/ 402 w 449"/>
                <a:gd name="T9" fmla="*/ 355 h 433"/>
                <a:gd name="T10" fmla="*/ 306 w 449"/>
                <a:gd name="T11" fmla="*/ 419 h 433"/>
                <a:gd name="T12" fmla="*/ 146 w 449"/>
                <a:gd name="T13" fmla="*/ 419 h 433"/>
                <a:gd name="T14" fmla="*/ 32 w 449"/>
                <a:gd name="T15" fmla="*/ 335 h 433"/>
                <a:gd name="T16" fmla="*/ 2 w 449"/>
                <a:gd name="T17" fmla="*/ 243 h 433"/>
                <a:gd name="T18" fmla="*/ 18 w 449"/>
                <a:gd name="T19" fmla="*/ 163 h 433"/>
                <a:gd name="T20" fmla="*/ 66 w 449"/>
                <a:gd name="T21" fmla="*/ 67 h 433"/>
                <a:gd name="T22" fmla="*/ 226 w 449"/>
                <a:gd name="T23" fmla="*/ 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433">
                  <a:moveTo>
                    <a:pt x="226" y="3"/>
                  </a:moveTo>
                  <a:cubicBezTo>
                    <a:pt x="277" y="0"/>
                    <a:pt x="341" y="32"/>
                    <a:pt x="373" y="51"/>
                  </a:cubicBezTo>
                  <a:cubicBezTo>
                    <a:pt x="405" y="70"/>
                    <a:pt x="406" y="78"/>
                    <a:pt x="418" y="115"/>
                  </a:cubicBezTo>
                  <a:cubicBezTo>
                    <a:pt x="430" y="152"/>
                    <a:pt x="449" y="234"/>
                    <a:pt x="446" y="274"/>
                  </a:cubicBezTo>
                  <a:cubicBezTo>
                    <a:pt x="443" y="314"/>
                    <a:pt x="425" y="331"/>
                    <a:pt x="402" y="355"/>
                  </a:cubicBezTo>
                  <a:cubicBezTo>
                    <a:pt x="379" y="379"/>
                    <a:pt x="349" y="408"/>
                    <a:pt x="306" y="419"/>
                  </a:cubicBezTo>
                  <a:cubicBezTo>
                    <a:pt x="263" y="430"/>
                    <a:pt x="192" y="433"/>
                    <a:pt x="146" y="419"/>
                  </a:cubicBezTo>
                  <a:cubicBezTo>
                    <a:pt x="100" y="405"/>
                    <a:pt x="56" y="364"/>
                    <a:pt x="32" y="335"/>
                  </a:cubicBezTo>
                  <a:cubicBezTo>
                    <a:pt x="8" y="306"/>
                    <a:pt x="4" y="272"/>
                    <a:pt x="2" y="243"/>
                  </a:cubicBezTo>
                  <a:cubicBezTo>
                    <a:pt x="0" y="214"/>
                    <a:pt x="7" y="192"/>
                    <a:pt x="18" y="163"/>
                  </a:cubicBezTo>
                  <a:cubicBezTo>
                    <a:pt x="29" y="134"/>
                    <a:pt x="31" y="94"/>
                    <a:pt x="66" y="67"/>
                  </a:cubicBezTo>
                  <a:cubicBezTo>
                    <a:pt x="101" y="40"/>
                    <a:pt x="175" y="6"/>
                    <a:pt x="226" y="3"/>
                  </a:cubicBezTo>
                  <a:close/>
                </a:path>
              </a:pathLst>
            </a:custGeom>
            <a:solidFill>
              <a:srgbClr val="FF6600"/>
            </a:solidFill>
            <a:ln w="31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93"/>
            <p:cNvSpPr>
              <a:spLocks/>
            </p:cNvSpPr>
            <p:nvPr/>
          </p:nvSpPr>
          <p:spPr bwMode="auto">
            <a:xfrm rot="17225174" flipH="1">
              <a:off x="3265" y="2930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291"/>
          <p:cNvGrpSpPr>
            <a:grpSpLocks/>
          </p:cNvGrpSpPr>
          <p:nvPr/>
        </p:nvGrpSpPr>
        <p:grpSpPr bwMode="auto">
          <a:xfrm rot="2730404">
            <a:off x="6914233" y="2104050"/>
            <a:ext cx="636587" cy="611188"/>
            <a:chOff x="3278" y="2821"/>
            <a:chExt cx="449" cy="433"/>
          </a:xfrm>
        </p:grpSpPr>
        <p:sp>
          <p:nvSpPr>
            <p:cNvPr id="27" name="Freeform 292"/>
            <p:cNvSpPr>
              <a:spLocks/>
            </p:cNvSpPr>
            <p:nvPr/>
          </p:nvSpPr>
          <p:spPr bwMode="auto">
            <a:xfrm>
              <a:off x="3278" y="2821"/>
              <a:ext cx="449" cy="433"/>
            </a:xfrm>
            <a:custGeom>
              <a:avLst/>
              <a:gdLst>
                <a:gd name="T0" fmla="*/ 226 w 449"/>
                <a:gd name="T1" fmla="*/ 3 h 433"/>
                <a:gd name="T2" fmla="*/ 373 w 449"/>
                <a:gd name="T3" fmla="*/ 51 h 433"/>
                <a:gd name="T4" fmla="*/ 418 w 449"/>
                <a:gd name="T5" fmla="*/ 115 h 433"/>
                <a:gd name="T6" fmla="*/ 446 w 449"/>
                <a:gd name="T7" fmla="*/ 274 h 433"/>
                <a:gd name="T8" fmla="*/ 402 w 449"/>
                <a:gd name="T9" fmla="*/ 355 h 433"/>
                <a:gd name="T10" fmla="*/ 306 w 449"/>
                <a:gd name="T11" fmla="*/ 419 h 433"/>
                <a:gd name="T12" fmla="*/ 146 w 449"/>
                <a:gd name="T13" fmla="*/ 419 h 433"/>
                <a:gd name="T14" fmla="*/ 32 w 449"/>
                <a:gd name="T15" fmla="*/ 335 h 433"/>
                <a:gd name="T16" fmla="*/ 2 w 449"/>
                <a:gd name="T17" fmla="*/ 243 h 433"/>
                <a:gd name="T18" fmla="*/ 18 w 449"/>
                <a:gd name="T19" fmla="*/ 163 h 433"/>
                <a:gd name="T20" fmla="*/ 66 w 449"/>
                <a:gd name="T21" fmla="*/ 67 h 433"/>
                <a:gd name="T22" fmla="*/ 226 w 449"/>
                <a:gd name="T23" fmla="*/ 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433">
                  <a:moveTo>
                    <a:pt x="226" y="3"/>
                  </a:moveTo>
                  <a:cubicBezTo>
                    <a:pt x="277" y="0"/>
                    <a:pt x="341" y="32"/>
                    <a:pt x="373" y="51"/>
                  </a:cubicBezTo>
                  <a:cubicBezTo>
                    <a:pt x="405" y="70"/>
                    <a:pt x="406" y="78"/>
                    <a:pt x="418" y="115"/>
                  </a:cubicBezTo>
                  <a:cubicBezTo>
                    <a:pt x="430" y="152"/>
                    <a:pt x="449" y="234"/>
                    <a:pt x="446" y="274"/>
                  </a:cubicBezTo>
                  <a:cubicBezTo>
                    <a:pt x="443" y="314"/>
                    <a:pt x="425" y="331"/>
                    <a:pt x="402" y="355"/>
                  </a:cubicBezTo>
                  <a:cubicBezTo>
                    <a:pt x="379" y="379"/>
                    <a:pt x="349" y="408"/>
                    <a:pt x="306" y="419"/>
                  </a:cubicBezTo>
                  <a:cubicBezTo>
                    <a:pt x="263" y="430"/>
                    <a:pt x="192" y="433"/>
                    <a:pt x="146" y="419"/>
                  </a:cubicBezTo>
                  <a:cubicBezTo>
                    <a:pt x="100" y="405"/>
                    <a:pt x="56" y="364"/>
                    <a:pt x="32" y="335"/>
                  </a:cubicBezTo>
                  <a:cubicBezTo>
                    <a:pt x="8" y="306"/>
                    <a:pt x="4" y="272"/>
                    <a:pt x="2" y="243"/>
                  </a:cubicBezTo>
                  <a:cubicBezTo>
                    <a:pt x="0" y="214"/>
                    <a:pt x="7" y="192"/>
                    <a:pt x="18" y="163"/>
                  </a:cubicBezTo>
                  <a:cubicBezTo>
                    <a:pt x="29" y="134"/>
                    <a:pt x="31" y="94"/>
                    <a:pt x="66" y="67"/>
                  </a:cubicBezTo>
                  <a:cubicBezTo>
                    <a:pt x="101" y="40"/>
                    <a:pt x="175" y="6"/>
                    <a:pt x="226" y="3"/>
                  </a:cubicBezTo>
                  <a:close/>
                </a:path>
              </a:pathLst>
            </a:custGeom>
            <a:solidFill>
              <a:srgbClr val="FF6600"/>
            </a:solidFill>
            <a:ln w="31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93"/>
            <p:cNvSpPr>
              <a:spLocks/>
            </p:cNvSpPr>
            <p:nvPr/>
          </p:nvSpPr>
          <p:spPr bwMode="auto">
            <a:xfrm rot="17225174" flipH="1">
              <a:off x="3265" y="2930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291"/>
          <p:cNvGrpSpPr>
            <a:grpSpLocks/>
          </p:cNvGrpSpPr>
          <p:nvPr/>
        </p:nvGrpSpPr>
        <p:grpSpPr bwMode="auto">
          <a:xfrm rot="2730404">
            <a:off x="7508397" y="1688550"/>
            <a:ext cx="636587" cy="611188"/>
            <a:chOff x="3278" y="2821"/>
            <a:chExt cx="449" cy="433"/>
          </a:xfrm>
        </p:grpSpPr>
        <p:sp>
          <p:nvSpPr>
            <p:cNvPr id="30" name="Freeform 292"/>
            <p:cNvSpPr>
              <a:spLocks/>
            </p:cNvSpPr>
            <p:nvPr/>
          </p:nvSpPr>
          <p:spPr bwMode="auto">
            <a:xfrm>
              <a:off x="3278" y="2821"/>
              <a:ext cx="449" cy="433"/>
            </a:xfrm>
            <a:custGeom>
              <a:avLst/>
              <a:gdLst>
                <a:gd name="T0" fmla="*/ 226 w 449"/>
                <a:gd name="T1" fmla="*/ 3 h 433"/>
                <a:gd name="T2" fmla="*/ 373 w 449"/>
                <a:gd name="T3" fmla="*/ 51 h 433"/>
                <a:gd name="T4" fmla="*/ 418 w 449"/>
                <a:gd name="T5" fmla="*/ 115 h 433"/>
                <a:gd name="T6" fmla="*/ 446 w 449"/>
                <a:gd name="T7" fmla="*/ 274 h 433"/>
                <a:gd name="T8" fmla="*/ 402 w 449"/>
                <a:gd name="T9" fmla="*/ 355 h 433"/>
                <a:gd name="T10" fmla="*/ 306 w 449"/>
                <a:gd name="T11" fmla="*/ 419 h 433"/>
                <a:gd name="T12" fmla="*/ 146 w 449"/>
                <a:gd name="T13" fmla="*/ 419 h 433"/>
                <a:gd name="T14" fmla="*/ 32 w 449"/>
                <a:gd name="T15" fmla="*/ 335 h 433"/>
                <a:gd name="T16" fmla="*/ 2 w 449"/>
                <a:gd name="T17" fmla="*/ 243 h 433"/>
                <a:gd name="T18" fmla="*/ 18 w 449"/>
                <a:gd name="T19" fmla="*/ 163 h 433"/>
                <a:gd name="T20" fmla="*/ 66 w 449"/>
                <a:gd name="T21" fmla="*/ 67 h 433"/>
                <a:gd name="T22" fmla="*/ 226 w 449"/>
                <a:gd name="T23" fmla="*/ 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433">
                  <a:moveTo>
                    <a:pt x="226" y="3"/>
                  </a:moveTo>
                  <a:cubicBezTo>
                    <a:pt x="277" y="0"/>
                    <a:pt x="341" y="32"/>
                    <a:pt x="373" y="51"/>
                  </a:cubicBezTo>
                  <a:cubicBezTo>
                    <a:pt x="405" y="70"/>
                    <a:pt x="406" y="78"/>
                    <a:pt x="418" y="115"/>
                  </a:cubicBezTo>
                  <a:cubicBezTo>
                    <a:pt x="430" y="152"/>
                    <a:pt x="449" y="234"/>
                    <a:pt x="446" y="274"/>
                  </a:cubicBezTo>
                  <a:cubicBezTo>
                    <a:pt x="443" y="314"/>
                    <a:pt x="425" y="331"/>
                    <a:pt x="402" y="355"/>
                  </a:cubicBezTo>
                  <a:cubicBezTo>
                    <a:pt x="379" y="379"/>
                    <a:pt x="349" y="408"/>
                    <a:pt x="306" y="419"/>
                  </a:cubicBezTo>
                  <a:cubicBezTo>
                    <a:pt x="263" y="430"/>
                    <a:pt x="192" y="433"/>
                    <a:pt x="146" y="419"/>
                  </a:cubicBezTo>
                  <a:cubicBezTo>
                    <a:pt x="100" y="405"/>
                    <a:pt x="56" y="364"/>
                    <a:pt x="32" y="335"/>
                  </a:cubicBezTo>
                  <a:cubicBezTo>
                    <a:pt x="8" y="306"/>
                    <a:pt x="4" y="272"/>
                    <a:pt x="2" y="243"/>
                  </a:cubicBezTo>
                  <a:cubicBezTo>
                    <a:pt x="0" y="214"/>
                    <a:pt x="7" y="192"/>
                    <a:pt x="18" y="163"/>
                  </a:cubicBezTo>
                  <a:cubicBezTo>
                    <a:pt x="29" y="134"/>
                    <a:pt x="31" y="94"/>
                    <a:pt x="66" y="67"/>
                  </a:cubicBezTo>
                  <a:cubicBezTo>
                    <a:pt x="101" y="40"/>
                    <a:pt x="175" y="6"/>
                    <a:pt x="226" y="3"/>
                  </a:cubicBezTo>
                  <a:close/>
                </a:path>
              </a:pathLst>
            </a:custGeom>
            <a:solidFill>
              <a:srgbClr val="FF6600"/>
            </a:solidFill>
            <a:ln w="31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3"/>
            <p:cNvSpPr>
              <a:spLocks/>
            </p:cNvSpPr>
            <p:nvPr/>
          </p:nvSpPr>
          <p:spPr bwMode="auto">
            <a:xfrm rot="17225174" flipH="1">
              <a:off x="3265" y="2930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" name="Group 291"/>
          <p:cNvGrpSpPr>
            <a:grpSpLocks/>
          </p:cNvGrpSpPr>
          <p:nvPr/>
        </p:nvGrpSpPr>
        <p:grpSpPr bwMode="auto">
          <a:xfrm rot="2730404">
            <a:off x="7349330" y="2262265"/>
            <a:ext cx="636587" cy="611188"/>
            <a:chOff x="3278" y="2821"/>
            <a:chExt cx="449" cy="433"/>
          </a:xfrm>
        </p:grpSpPr>
        <p:sp>
          <p:nvSpPr>
            <p:cNvPr id="33" name="Freeform 292"/>
            <p:cNvSpPr>
              <a:spLocks/>
            </p:cNvSpPr>
            <p:nvPr/>
          </p:nvSpPr>
          <p:spPr bwMode="auto">
            <a:xfrm>
              <a:off x="3278" y="2821"/>
              <a:ext cx="449" cy="433"/>
            </a:xfrm>
            <a:custGeom>
              <a:avLst/>
              <a:gdLst>
                <a:gd name="T0" fmla="*/ 226 w 449"/>
                <a:gd name="T1" fmla="*/ 3 h 433"/>
                <a:gd name="T2" fmla="*/ 373 w 449"/>
                <a:gd name="T3" fmla="*/ 51 h 433"/>
                <a:gd name="T4" fmla="*/ 418 w 449"/>
                <a:gd name="T5" fmla="*/ 115 h 433"/>
                <a:gd name="T6" fmla="*/ 446 w 449"/>
                <a:gd name="T7" fmla="*/ 274 h 433"/>
                <a:gd name="T8" fmla="*/ 402 w 449"/>
                <a:gd name="T9" fmla="*/ 355 h 433"/>
                <a:gd name="T10" fmla="*/ 306 w 449"/>
                <a:gd name="T11" fmla="*/ 419 h 433"/>
                <a:gd name="T12" fmla="*/ 146 w 449"/>
                <a:gd name="T13" fmla="*/ 419 h 433"/>
                <a:gd name="T14" fmla="*/ 32 w 449"/>
                <a:gd name="T15" fmla="*/ 335 h 433"/>
                <a:gd name="T16" fmla="*/ 2 w 449"/>
                <a:gd name="T17" fmla="*/ 243 h 433"/>
                <a:gd name="T18" fmla="*/ 18 w 449"/>
                <a:gd name="T19" fmla="*/ 163 h 433"/>
                <a:gd name="T20" fmla="*/ 66 w 449"/>
                <a:gd name="T21" fmla="*/ 67 h 433"/>
                <a:gd name="T22" fmla="*/ 226 w 449"/>
                <a:gd name="T23" fmla="*/ 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433">
                  <a:moveTo>
                    <a:pt x="226" y="3"/>
                  </a:moveTo>
                  <a:cubicBezTo>
                    <a:pt x="277" y="0"/>
                    <a:pt x="341" y="32"/>
                    <a:pt x="373" y="51"/>
                  </a:cubicBezTo>
                  <a:cubicBezTo>
                    <a:pt x="405" y="70"/>
                    <a:pt x="406" y="78"/>
                    <a:pt x="418" y="115"/>
                  </a:cubicBezTo>
                  <a:cubicBezTo>
                    <a:pt x="430" y="152"/>
                    <a:pt x="449" y="234"/>
                    <a:pt x="446" y="274"/>
                  </a:cubicBezTo>
                  <a:cubicBezTo>
                    <a:pt x="443" y="314"/>
                    <a:pt x="425" y="331"/>
                    <a:pt x="402" y="355"/>
                  </a:cubicBezTo>
                  <a:cubicBezTo>
                    <a:pt x="379" y="379"/>
                    <a:pt x="349" y="408"/>
                    <a:pt x="306" y="419"/>
                  </a:cubicBezTo>
                  <a:cubicBezTo>
                    <a:pt x="263" y="430"/>
                    <a:pt x="192" y="433"/>
                    <a:pt x="146" y="419"/>
                  </a:cubicBezTo>
                  <a:cubicBezTo>
                    <a:pt x="100" y="405"/>
                    <a:pt x="56" y="364"/>
                    <a:pt x="32" y="335"/>
                  </a:cubicBezTo>
                  <a:cubicBezTo>
                    <a:pt x="8" y="306"/>
                    <a:pt x="4" y="272"/>
                    <a:pt x="2" y="243"/>
                  </a:cubicBezTo>
                  <a:cubicBezTo>
                    <a:pt x="0" y="214"/>
                    <a:pt x="7" y="192"/>
                    <a:pt x="18" y="163"/>
                  </a:cubicBezTo>
                  <a:cubicBezTo>
                    <a:pt x="29" y="134"/>
                    <a:pt x="31" y="94"/>
                    <a:pt x="66" y="67"/>
                  </a:cubicBezTo>
                  <a:cubicBezTo>
                    <a:pt x="101" y="40"/>
                    <a:pt x="175" y="6"/>
                    <a:pt x="226" y="3"/>
                  </a:cubicBezTo>
                  <a:close/>
                </a:path>
              </a:pathLst>
            </a:custGeom>
            <a:solidFill>
              <a:srgbClr val="FF6600"/>
            </a:solidFill>
            <a:ln w="31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3"/>
            <p:cNvSpPr>
              <a:spLocks/>
            </p:cNvSpPr>
            <p:nvPr/>
          </p:nvSpPr>
          <p:spPr bwMode="auto">
            <a:xfrm rot="17225174" flipH="1">
              <a:off x="3265" y="2930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" name="Group 291"/>
          <p:cNvGrpSpPr>
            <a:grpSpLocks/>
          </p:cNvGrpSpPr>
          <p:nvPr/>
        </p:nvGrpSpPr>
        <p:grpSpPr bwMode="auto">
          <a:xfrm rot="2730404">
            <a:off x="7790389" y="2129769"/>
            <a:ext cx="636587" cy="611188"/>
            <a:chOff x="3278" y="2821"/>
            <a:chExt cx="449" cy="433"/>
          </a:xfrm>
        </p:grpSpPr>
        <p:sp>
          <p:nvSpPr>
            <p:cNvPr id="36" name="Freeform 292"/>
            <p:cNvSpPr>
              <a:spLocks/>
            </p:cNvSpPr>
            <p:nvPr/>
          </p:nvSpPr>
          <p:spPr bwMode="auto">
            <a:xfrm>
              <a:off x="3278" y="2821"/>
              <a:ext cx="449" cy="433"/>
            </a:xfrm>
            <a:custGeom>
              <a:avLst/>
              <a:gdLst>
                <a:gd name="T0" fmla="*/ 226 w 449"/>
                <a:gd name="T1" fmla="*/ 3 h 433"/>
                <a:gd name="T2" fmla="*/ 373 w 449"/>
                <a:gd name="T3" fmla="*/ 51 h 433"/>
                <a:gd name="T4" fmla="*/ 418 w 449"/>
                <a:gd name="T5" fmla="*/ 115 h 433"/>
                <a:gd name="T6" fmla="*/ 446 w 449"/>
                <a:gd name="T7" fmla="*/ 274 h 433"/>
                <a:gd name="T8" fmla="*/ 402 w 449"/>
                <a:gd name="T9" fmla="*/ 355 h 433"/>
                <a:gd name="T10" fmla="*/ 306 w 449"/>
                <a:gd name="T11" fmla="*/ 419 h 433"/>
                <a:gd name="T12" fmla="*/ 146 w 449"/>
                <a:gd name="T13" fmla="*/ 419 h 433"/>
                <a:gd name="T14" fmla="*/ 32 w 449"/>
                <a:gd name="T15" fmla="*/ 335 h 433"/>
                <a:gd name="T16" fmla="*/ 2 w 449"/>
                <a:gd name="T17" fmla="*/ 243 h 433"/>
                <a:gd name="T18" fmla="*/ 18 w 449"/>
                <a:gd name="T19" fmla="*/ 163 h 433"/>
                <a:gd name="T20" fmla="*/ 66 w 449"/>
                <a:gd name="T21" fmla="*/ 67 h 433"/>
                <a:gd name="T22" fmla="*/ 226 w 449"/>
                <a:gd name="T23" fmla="*/ 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433">
                  <a:moveTo>
                    <a:pt x="226" y="3"/>
                  </a:moveTo>
                  <a:cubicBezTo>
                    <a:pt x="277" y="0"/>
                    <a:pt x="341" y="32"/>
                    <a:pt x="373" y="51"/>
                  </a:cubicBezTo>
                  <a:cubicBezTo>
                    <a:pt x="405" y="70"/>
                    <a:pt x="406" y="78"/>
                    <a:pt x="418" y="115"/>
                  </a:cubicBezTo>
                  <a:cubicBezTo>
                    <a:pt x="430" y="152"/>
                    <a:pt x="449" y="234"/>
                    <a:pt x="446" y="274"/>
                  </a:cubicBezTo>
                  <a:cubicBezTo>
                    <a:pt x="443" y="314"/>
                    <a:pt x="425" y="331"/>
                    <a:pt x="402" y="355"/>
                  </a:cubicBezTo>
                  <a:cubicBezTo>
                    <a:pt x="379" y="379"/>
                    <a:pt x="349" y="408"/>
                    <a:pt x="306" y="419"/>
                  </a:cubicBezTo>
                  <a:cubicBezTo>
                    <a:pt x="263" y="430"/>
                    <a:pt x="192" y="433"/>
                    <a:pt x="146" y="419"/>
                  </a:cubicBezTo>
                  <a:cubicBezTo>
                    <a:pt x="100" y="405"/>
                    <a:pt x="56" y="364"/>
                    <a:pt x="32" y="335"/>
                  </a:cubicBezTo>
                  <a:cubicBezTo>
                    <a:pt x="8" y="306"/>
                    <a:pt x="4" y="272"/>
                    <a:pt x="2" y="243"/>
                  </a:cubicBezTo>
                  <a:cubicBezTo>
                    <a:pt x="0" y="214"/>
                    <a:pt x="7" y="192"/>
                    <a:pt x="18" y="163"/>
                  </a:cubicBezTo>
                  <a:cubicBezTo>
                    <a:pt x="29" y="134"/>
                    <a:pt x="31" y="94"/>
                    <a:pt x="66" y="67"/>
                  </a:cubicBezTo>
                  <a:cubicBezTo>
                    <a:pt x="101" y="40"/>
                    <a:pt x="175" y="6"/>
                    <a:pt x="226" y="3"/>
                  </a:cubicBezTo>
                  <a:close/>
                </a:path>
              </a:pathLst>
            </a:custGeom>
            <a:solidFill>
              <a:srgbClr val="FF6600"/>
            </a:solidFill>
            <a:ln w="31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93"/>
            <p:cNvSpPr>
              <a:spLocks/>
            </p:cNvSpPr>
            <p:nvPr/>
          </p:nvSpPr>
          <p:spPr bwMode="auto">
            <a:xfrm rot="17225174" flipH="1">
              <a:off x="3265" y="2930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797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92150"/>
            <a:ext cx="78501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2</a:t>
            </a:r>
            <a:r>
              <a:rPr lang="ru-RU" sz="2800" b="1" dirty="0" smtClean="0">
                <a:latin typeface="+mn-lt"/>
              </a:rPr>
              <a:t>. </a:t>
            </a:r>
            <a:r>
              <a:rPr lang="ru-RU" sz="2400" b="1" dirty="0">
                <a:latin typeface="+mn-lt"/>
              </a:rPr>
              <a:t>Для выпечки 30 праздничных   пирогов взяли 8,4 кг пшеничной муки. Сколько муки потребуется, чтобы испечь 45 пирогов</a:t>
            </a:r>
            <a:r>
              <a:rPr lang="ru-RU" sz="2800" b="1" dirty="0">
                <a:latin typeface="+mn-lt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2349500"/>
            <a:ext cx="5761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dirty="0"/>
              <a:t>мука</a:t>
            </a:r>
          </a:p>
          <a:p>
            <a:pPr eaLnBrk="1" hangingPunct="1"/>
            <a:r>
              <a:rPr lang="ru-RU" altLang="ru-RU" sz="2800" dirty="0"/>
              <a:t>8,4 кг</a:t>
            </a:r>
          </a:p>
          <a:p>
            <a:pPr eaLnBrk="1" hangingPunct="1"/>
            <a:r>
              <a:rPr lang="ru-RU" altLang="ru-RU" sz="2800" dirty="0"/>
              <a:t>х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4300" y="2349500"/>
            <a:ext cx="2376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dirty="0"/>
              <a:t>пироги</a:t>
            </a:r>
          </a:p>
          <a:p>
            <a:pPr eaLnBrk="1" hangingPunct="1"/>
            <a:r>
              <a:rPr lang="ru-RU" altLang="ru-RU" sz="2800" dirty="0"/>
              <a:t>30 штук</a:t>
            </a:r>
          </a:p>
          <a:p>
            <a:pPr eaLnBrk="1" hangingPunct="1"/>
            <a:r>
              <a:rPr lang="ru-RU" altLang="ru-RU" sz="2800" dirty="0"/>
              <a:t>45 штук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42988" y="2492375"/>
            <a:ext cx="0" cy="1223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92280" y="2565400"/>
            <a:ext cx="0" cy="1150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2138" y="4076700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b="1" dirty="0"/>
              <a:t>Ответ: 12,6 кг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2332038"/>
            <a:ext cx="5761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dirty="0"/>
              <a:t>мука</a:t>
            </a:r>
          </a:p>
          <a:p>
            <a:pPr eaLnBrk="1" hangingPunct="1"/>
            <a:r>
              <a:rPr lang="ru-RU" altLang="ru-RU" sz="2800" dirty="0"/>
              <a:t>8,4 кг</a:t>
            </a:r>
          </a:p>
          <a:p>
            <a:pPr eaLnBrk="1" hangingPunct="1"/>
            <a:r>
              <a:rPr lang="ru-RU" altLang="ru-RU" sz="2800" dirty="0" smtClean="0"/>
              <a:t>     </a:t>
            </a:r>
            <a:endParaRPr lang="ru-RU" altLang="ru-RU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127400"/>
            <a:ext cx="2812300" cy="231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4" y="5013176"/>
            <a:ext cx="3730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4415">
            <a:off x="1171251" y="4477227"/>
            <a:ext cx="17684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8458">
            <a:off x="303212" y="4511469"/>
            <a:ext cx="17684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600575"/>
            <a:ext cx="17684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72829"/>
            <a:ext cx="17684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06" y="4742960"/>
            <a:ext cx="17684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836613"/>
            <a:ext cx="8281988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3</a:t>
            </a:r>
            <a:r>
              <a:rPr lang="ru-RU" sz="2800" b="1" dirty="0" smtClean="0">
                <a:latin typeface="+mn-lt"/>
              </a:rPr>
              <a:t>. </a:t>
            </a:r>
            <a:r>
              <a:rPr lang="ru-RU" sz="2400" b="1" dirty="0">
                <a:latin typeface="+mn-lt"/>
              </a:rPr>
              <a:t>К Рождеству для детей четверо сотрудниц фабрики игрушек выполнили заказ за 10 дней. За сколько дней выполнят тот  же заказ пятеро  сотрудниц? 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813" y="2852738"/>
            <a:ext cx="2232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dirty="0"/>
              <a:t>Количество сотрудниц</a:t>
            </a:r>
          </a:p>
          <a:p>
            <a:pPr eaLnBrk="1" hangingPunct="1"/>
            <a:r>
              <a:rPr lang="ru-RU" altLang="ru-RU" sz="2800" dirty="0"/>
              <a:t>4</a:t>
            </a:r>
          </a:p>
          <a:p>
            <a:pPr eaLnBrk="1" hangingPunct="1"/>
            <a:r>
              <a:rPr lang="ru-RU" altLang="ru-RU" sz="2800" dirty="0"/>
              <a:t>5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9338" y="2852738"/>
            <a:ext cx="1657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dirty="0"/>
              <a:t>Время</a:t>
            </a:r>
          </a:p>
          <a:p>
            <a:pPr eaLnBrk="1" hangingPunct="1"/>
            <a:r>
              <a:rPr lang="ru-RU" altLang="ru-RU" sz="2800" dirty="0"/>
              <a:t>(дни)</a:t>
            </a:r>
          </a:p>
          <a:p>
            <a:pPr eaLnBrk="1" hangingPunct="1"/>
            <a:r>
              <a:rPr lang="ru-RU" altLang="ru-RU" sz="2800" dirty="0"/>
              <a:t>10</a:t>
            </a:r>
          </a:p>
          <a:p>
            <a:pPr eaLnBrk="1" hangingPunct="1"/>
            <a:r>
              <a:rPr lang="ru-RU" altLang="ru-RU" sz="2800" dirty="0"/>
              <a:t>х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76375" y="2997200"/>
            <a:ext cx="0" cy="15113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227763" y="2997200"/>
            <a:ext cx="0" cy="15843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875463" y="3284538"/>
          <a:ext cx="12557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Формула" r:id="rId3" imgW="457200" imgH="393480" progId="Equation.3">
                  <p:embed/>
                </p:oleObj>
              </mc:Choice>
              <mc:Fallback>
                <p:oleObj name="Формула" r:id="rId3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284538"/>
                        <a:ext cx="125571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2138" y="52292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b="1"/>
              <a:t>Ответ: 8 дней</a:t>
            </a:r>
          </a:p>
        </p:txBody>
      </p:sp>
    </p:spTree>
    <p:extLst>
      <p:ext uri="{BB962C8B-B14F-4D97-AF65-F5344CB8AC3E}">
        <p14:creationId xmlns:p14="http://schemas.microsoft.com/office/powerpoint/2010/main" val="37733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508"/>
          <p:cNvGrpSpPr>
            <a:grpSpLocks/>
          </p:cNvGrpSpPr>
          <p:nvPr/>
        </p:nvGrpSpPr>
        <p:grpSpPr bwMode="auto">
          <a:xfrm>
            <a:off x="7029883" y="3524250"/>
            <a:ext cx="1714500" cy="1600200"/>
            <a:chOff x="2640" y="3120"/>
            <a:chExt cx="1080" cy="1008"/>
          </a:xfrm>
        </p:grpSpPr>
        <p:sp>
          <p:nvSpPr>
            <p:cNvPr id="20" name="Freeform 509"/>
            <p:cNvSpPr>
              <a:spLocks/>
            </p:cNvSpPr>
            <p:nvPr/>
          </p:nvSpPr>
          <p:spPr bwMode="auto">
            <a:xfrm>
              <a:off x="3014" y="3120"/>
              <a:ext cx="538" cy="192"/>
            </a:xfrm>
            <a:custGeom>
              <a:avLst/>
              <a:gdLst>
                <a:gd name="T0" fmla="*/ 0 w 538"/>
                <a:gd name="T1" fmla="*/ 185 h 192"/>
                <a:gd name="T2" fmla="*/ 58 w 538"/>
                <a:gd name="T3" fmla="*/ 0 h 192"/>
                <a:gd name="T4" fmla="*/ 538 w 538"/>
                <a:gd name="T5" fmla="*/ 0 h 192"/>
                <a:gd name="T6" fmla="*/ 490 w 538"/>
                <a:gd name="T7" fmla="*/ 192 h 192"/>
                <a:gd name="T8" fmla="*/ 0 w 538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192">
                  <a:moveTo>
                    <a:pt x="0" y="185"/>
                  </a:moveTo>
                  <a:lnTo>
                    <a:pt x="58" y="0"/>
                  </a:lnTo>
                  <a:lnTo>
                    <a:pt x="538" y="0"/>
                  </a:lnTo>
                  <a:lnTo>
                    <a:pt x="490" y="19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510"/>
            <p:cNvSpPr>
              <a:spLocks/>
            </p:cNvSpPr>
            <p:nvPr/>
          </p:nvSpPr>
          <p:spPr bwMode="auto">
            <a:xfrm>
              <a:off x="2640" y="3286"/>
              <a:ext cx="360" cy="108"/>
            </a:xfrm>
            <a:custGeom>
              <a:avLst/>
              <a:gdLst>
                <a:gd name="T0" fmla="*/ 130 w 360"/>
                <a:gd name="T1" fmla="*/ 0 h 108"/>
                <a:gd name="T2" fmla="*/ 360 w 360"/>
                <a:gd name="T3" fmla="*/ 4 h 108"/>
                <a:gd name="T4" fmla="*/ 260 w 360"/>
                <a:gd name="T5" fmla="*/ 108 h 108"/>
                <a:gd name="T6" fmla="*/ 0 w 360"/>
                <a:gd name="T7" fmla="*/ 108 h 108"/>
                <a:gd name="T8" fmla="*/ 130 w 360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108">
                  <a:moveTo>
                    <a:pt x="130" y="0"/>
                  </a:moveTo>
                  <a:lnTo>
                    <a:pt x="360" y="4"/>
                  </a:lnTo>
                  <a:lnTo>
                    <a:pt x="260" y="108"/>
                  </a:lnTo>
                  <a:lnTo>
                    <a:pt x="0" y="10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AutoShape 511"/>
            <p:cNvSpPr>
              <a:spLocks noChangeArrowheads="1"/>
            </p:cNvSpPr>
            <p:nvPr/>
          </p:nvSpPr>
          <p:spPr bwMode="auto">
            <a:xfrm>
              <a:off x="2880" y="3312"/>
              <a:ext cx="624" cy="816"/>
            </a:xfrm>
            <a:prstGeom prst="cube">
              <a:avLst>
                <a:gd name="adj" fmla="val 18111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Freeform 512" descr="Пергамент"/>
            <p:cNvSpPr>
              <a:spLocks/>
            </p:cNvSpPr>
            <p:nvPr/>
          </p:nvSpPr>
          <p:spPr bwMode="auto">
            <a:xfrm>
              <a:off x="2880" y="3264"/>
              <a:ext cx="576" cy="144"/>
            </a:xfrm>
            <a:custGeom>
              <a:avLst/>
              <a:gdLst>
                <a:gd name="T0" fmla="*/ 0 w 576"/>
                <a:gd name="T1" fmla="*/ 144 h 240"/>
                <a:gd name="T2" fmla="*/ 528 w 576"/>
                <a:gd name="T3" fmla="*/ 144 h 240"/>
                <a:gd name="T4" fmla="*/ 576 w 576"/>
                <a:gd name="T5" fmla="*/ 86 h 240"/>
                <a:gd name="T6" fmla="*/ 528 w 576"/>
                <a:gd name="T7" fmla="*/ 86 h 240"/>
                <a:gd name="T8" fmla="*/ 480 w 576"/>
                <a:gd name="T9" fmla="*/ 29 h 240"/>
                <a:gd name="T10" fmla="*/ 384 w 576"/>
                <a:gd name="T11" fmla="*/ 0 h 240"/>
                <a:gd name="T12" fmla="*/ 336 w 576"/>
                <a:gd name="T13" fmla="*/ 0 h 240"/>
                <a:gd name="T14" fmla="*/ 288 w 576"/>
                <a:gd name="T15" fmla="*/ 29 h 240"/>
                <a:gd name="T16" fmla="*/ 192 w 576"/>
                <a:gd name="T17" fmla="*/ 29 h 240"/>
                <a:gd name="T18" fmla="*/ 144 w 576"/>
                <a:gd name="T19" fmla="*/ 58 h 240"/>
                <a:gd name="T20" fmla="*/ 96 w 576"/>
                <a:gd name="T21" fmla="*/ 86 h 240"/>
                <a:gd name="T22" fmla="*/ 48 w 576"/>
                <a:gd name="T23" fmla="*/ 144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6" h="240">
                  <a:moveTo>
                    <a:pt x="0" y="240"/>
                  </a:moveTo>
                  <a:lnTo>
                    <a:pt x="528" y="240"/>
                  </a:lnTo>
                  <a:lnTo>
                    <a:pt x="576" y="144"/>
                  </a:lnTo>
                  <a:lnTo>
                    <a:pt x="528" y="144"/>
                  </a:lnTo>
                  <a:lnTo>
                    <a:pt x="480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24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3175" cap="flat" cmpd="sng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Text Box 513"/>
            <p:cNvSpPr txBox="1">
              <a:spLocks noChangeArrowheads="1"/>
            </p:cNvSpPr>
            <p:nvPr/>
          </p:nvSpPr>
          <p:spPr bwMode="auto">
            <a:xfrm>
              <a:off x="2832" y="3648"/>
              <a:ext cx="5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соль</a:t>
              </a:r>
            </a:p>
          </p:txBody>
        </p:sp>
        <p:sp>
          <p:nvSpPr>
            <p:cNvPr id="25" name="Freeform 514"/>
            <p:cNvSpPr>
              <a:spLocks/>
            </p:cNvSpPr>
            <p:nvPr/>
          </p:nvSpPr>
          <p:spPr bwMode="auto">
            <a:xfrm>
              <a:off x="2832" y="3408"/>
              <a:ext cx="538" cy="192"/>
            </a:xfrm>
            <a:custGeom>
              <a:avLst/>
              <a:gdLst>
                <a:gd name="T0" fmla="*/ 0 w 538"/>
                <a:gd name="T1" fmla="*/ 185 h 192"/>
                <a:gd name="T2" fmla="*/ 58 w 538"/>
                <a:gd name="T3" fmla="*/ 0 h 192"/>
                <a:gd name="T4" fmla="*/ 538 w 538"/>
                <a:gd name="T5" fmla="*/ 0 h 192"/>
                <a:gd name="T6" fmla="*/ 490 w 538"/>
                <a:gd name="T7" fmla="*/ 192 h 192"/>
                <a:gd name="T8" fmla="*/ 0 w 538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192">
                  <a:moveTo>
                    <a:pt x="0" y="185"/>
                  </a:moveTo>
                  <a:lnTo>
                    <a:pt x="58" y="0"/>
                  </a:lnTo>
                  <a:lnTo>
                    <a:pt x="538" y="0"/>
                  </a:lnTo>
                  <a:lnTo>
                    <a:pt x="490" y="19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515"/>
            <p:cNvSpPr>
              <a:spLocks/>
            </p:cNvSpPr>
            <p:nvPr/>
          </p:nvSpPr>
          <p:spPr bwMode="auto">
            <a:xfrm>
              <a:off x="3374" y="3290"/>
              <a:ext cx="346" cy="130"/>
            </a:xfrm>
            <a:custGeom>
              <a:avLst/>
              <a:gdLst>
                <a:gd name="T0" fmla="*/ 130 w 346"/>
                <a:gd name="T1" fmla="*/ 22 h 130"/>
                <a:gd name="T2" fmla="*/ 346 w 346"/>
                <a:gd name="T3" fmla="*/ 0 h 130"/>
                <a:gd name="T4" fmla="*/ 260 w 346"/>
                <a:gd name="T5" fmla="*/ 130 h 130"/>
                <a:gd name="T6" fmla="*/ 0 w 346"/>
                <a:gd name="T7" fmla="*/ 130 h 130"/>
                <a:gd name="T8" fmla="*/ 130 w 346"/>
                <a:gd name="T9" fmla="*/ 2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130">
                  <a:moveTo>
                    <a:pt x="130" y="22"/>
                  </a:moveTo>
                  <a:lnTo>
                    <a:pt x="346" y="0"/>
                  </a:lnTo>
                  <a:lnTo>
                    <a:pt x="260" y="130"/>
                  </a:lnTo>
                  <a:lnTo>
                    <a:pt x="0" y="130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08"/>
          <p:cNvGrpSpPr>
            <a:grpSpLocks/>
          </p:cNvGrpSpPr>
          <p:nvPr/>
        </p:nvGrpSpPr>
        <p:grpSpPr bwMode="auto">
          <a:xfrm>
            <a:off x="5729287" y="3287712"/>
            <a:ext cx="1714500" cy="1600200"/>
            <a:chOff x="2640" y="3120"/>
            <a:chExt cx="1080" cy="1008"/>
          </a:xfrm>
        </p:grpSpPr>
        <p:sp>
          <p:nvSpPr>
            <p:cNvPr id="12" name="Freeform 509"/>
            <p:cNvSpPr>
              <a:spLocks/>
            </p:cNvSpPr>
            <p:nvPr/>
          </p:nvSpPr>
          <p:spPr bwMode="auto">
            <a:xfrm>
              <a:off x="3014" y="3120"/>
              <a:ext cx="538" cy="192"/>
            </a:xfrm>
            <a:custGeom>
              <a:avLst/>
              <a:gdLst>
                <a:gd name="T0" fmla="*/ 0 w 538"/>
                <a:gd name="T1" fmla="*/ 185 h 192"/>
                <a:gd name="T2" fmla="*/ 58 w 538"/>
                <a:gd name="T3" fmla="*/ 0 h 192"/>
                <a:gd name="T4" fmla="*/ 538 w 538"/>
                <a:gd name="T5" fmla="*/ 0 h 192"/>
                <a:gd name="T6" fmla="*/ 490 w 538"/>
                <a:gd name="T7" fmla="*/ 192 h 192"/>
                <a:gd name="T8" fmla="*/ 0 w 538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192">
                  <a:moveTo>
                    <a:pt x="0" y="185"/>
                  </a:moveTo>
                  <a:lnTo>
                    <a:pt x="58" y="0"/>
                  </a:lnTo>
                  <a:lnTo>
                    <a:pt x="538" y="0"/>
                  </a:lnTo>
                  <a:lnTo>
                    <a:pt x="490" y="19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10"/>
            <p:cNvSpPr>
              <a:spLocks/>
            </p:cNvSpPr>
            <p:nvPr/>
          </p:nvSpPr>
          <p:spPr bwMode="auto">
            <a:xfrm>
              <a:off x="2640" y="3286"/>
              <a:ext cx="360" cy="108"/>
            </a:xfrm>
            <a:custGeom>
              <a:avLst/>
              <a:gdLst>
                <a:gd name="T0" fmla="*/ 130 w 360"/>
                <a:gd name="T1" fmla="*/ 0 h 108"/>
                <a:gd name="T2" fmla="*/ 360 w 360"/>
                <a:gd name="T3" fmla="*/ 4 h 108"/>
                <a:gd name="T4" fmla="*/ 260 w 360"/>
                <a:gd name="T5" fmla="*/ 108 h 108"/>
                <a:gd name="T6" fmla="*/ 0 w 360"/>
                <a:gd name="T7" fmla="*/ 108 h 108"/>
                <a:gd name="T8" fmla="*/ 130 w 360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108">
                  <a:moveTo>
                    <a:pt x="130" y="0"/>
                  </a:moveTo>
                  <a:lnTo>
                    <a:pt x="360" y="4"/>
                  </a:lnTo>
                  <a:lnTo>
                    <a:pt x="260" y="108"/>
                  </a:lnTo>
                  <a:lnTo>
                    <a:pt x="0" y="10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AutoShape 511"/>
            <p:cNvSpPr>
              <a:spLocks noChangeArrowheads="1"/>
            </p:cNvSpPr>
            <p:nvPr/>
          </p:nvSpPr>
          <p:spPr bwMode="auto">
            <a:xfrm>
              <a:off x="2880" y="3312"/>
              <a:ext cx="624" cy="816"/>
            </a:xfrm>
            <a:prstGeom prst="cube">
              <a:avLst>
                <a:gd name="adj" fmla="val 18111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Freeform 512" descr="Пергамент"/>
            <p:cNvSpPr>
              <a:spLocks/>
            </p:cNvSpPr>
            <p:nvPr/>
          </p:nvSpPr>
          <p:spPr bwMode="auto">
            <a:xfrm>
              <a:off x="2880" y="3264"/>
              <a:ext cx="576" cy="144"/>
            </a:xfrm>
            <a:custGeom>
              <a:avLst/>
              <a:gdLst>
                <a:gd name="T0" fmla="*/ 0 w 576"/>
                <a:gd name="T1" fmla="*/ 144 h 240"/>
                <a:gd name="T2" fmla="*/ 528 w 576"/>
                <a:gd name="T3" fmla="*/ 144 h 240"/>
                <a:gd name="T4" fmla="*/ 576 w 576"/>
                <a:gd name="T5" fmla="*/ 86 h 240"/>
                <a:gd name="T6" fmla="*/ 528 w 576"/>
                <a:gd name="T7" fmla="*/ 86 h 240"/>
                <a:gd name="T8" fmla="*/ 480 w 576"/>
                <a:gd name="T9" fmla="*/ 29 h 240"/>
                <a:gd name="T10" fmla="*/ 384 w 576"/>
                <a:gd name="T11" fmla="*/ 0 h 240"/>
                <a:gd name="T12" fmla="*/ 336 w 576"/>
                <a:gd name="T13" fmla="*/ 0 h 240"/>
                <a:gd name="T14" fmla="*/ 288 w 576"/>
                <a:gd name="T15" fmla="*/ 29 h 240"/>
                <a:gd name="T16" fmla="*/ 192 w 576"/>
                <a:gd name="T17" fmla="*/ 29 h 240"/>
                <a:gd name="T18" fmla="*/ 144 w 576"/>
                <a:gd name="T19" fmla="*/ 58 h 240"/>
                <a:gd name="T20" fmla="*/ 96 w 576"/>
                <a:gd name="T21" fmla="*/ 86 h 240"/>
                <a:gd name="T22" fmla="*/ 48 w 576"/>
                <a:gd name="T23" fmla="*/ 144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6" h="240">
                  <a:moveTo>
                    <a:pt x="0" y="240"/>
                  </a:moveTo>
                  <a:lnTo>
                    <a:pt x="528" y="240"/>
                  </a:lnTo>
                  <a:lnTo>
                    <a:pt x="576" y="144"/>
                  </a:lnTo>
                  <a:lnTo>
                    <a:pt x="528" y="144"/>
                  </a:lnTo>
                  <a:lnTo>
                    <a:pt x="480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24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3175" cap="flat" cmpd="sng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13"/>
            <p:cNvSpPr txBox="1">
              <a:spLocks noChangeArrowheads="1"/>
            </p:cNvSpPr>
            <p:nvPr/>
          </p:nvSpPr>
          <p:spPr bwMode="auto">
            <a:xfrm>
              <a:off x="2832" y="3648"/>
              <a:ext cx="5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соль</a:t>
              </a:r>
            </a:p>
          </p:txBody>
        </p:sp>
        <p:sp>
          <p:nvSpPr>
            <p:cNvPr id="17" name="Freeform 514"/>
            <p:cNvSpPr>
              <a:spLocks/>
            </p:cNvSpPr>
            <p:nvPr/>
          </p:nvSpPr>
          <p:spPr bwMode="auto">
            <a:xfrm>
              <a:off x="2832" y="3408"/>
              <a:ext cx="538" cy="192"/>
            </a:xfrm>
            <a:custGeom>
              <a:avLst/>
              <a:gdLst>
                <a:gd name="T0" fmla="*/ 0 w 538"/>
                <a:gd name="T1" fmla="*/ 185 h 192"/>
                <a:gd name="T2" fmla="*/ 58 w 538"/>
                <a:gd name="T3" fmla="*/ 0 h 192"/>
                <a:gd name="T4" fmla="*/ 538 w 538"/>
                <a:gd name="T5" fmla="*/ 0 h 192"/>
                <a:gd name="T6" fmla="*/ 490 w 538"/>
                <a:gd name="T7" fmla="*/ 192 h 192"/>
                <a:gd name="T8" fmla="*/ 0 w 538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192">
                  <a:moveTo>
                    <a:pt x="0" y="185"/>
                  </a:moveTo>
                  <a:lnTo>
                    <a:pt x="58" y="0"/>
                  </a:lnTo>
                  <a:lnTo>
                    <a:pt x="538" y="0"/>
                  </a:lnTo>
                  <a:lnTo>
                    <a:pt x="490" y="19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515"/>
            <p:cNvSpPr>
              <a:spLocks/>
            </p:cNvSpPr>
            <p:nvPr/>
          </p:nvSpPr>
          <p:spPr bwMode="auto">
            <a:xfrm>
              <a:off x="3374" y="3290"/>
              <a:ext cx="346" cy="130"/>
            </a:xfrm>
            <a:custGeom>
              <a:avLst/>
              <a:gdLst>
                <a:gd name="T0" fmla="*/ 130 w 346"/>
                <a:gd name="T1" fmla="*/ 22 h 130"/>
                <a:gd name="T2" fmla="*/ 346 w 346"/>
                <a:gd name="T3" fmla="*/ 0 h 130"/>
                <a:gd name="T4" fmla="*/ 260 w 346"/>
                <a:gd name="T5" fmla="*/ 130 h 130"/>
                <a:gd name="T6" fmla="*/ 0 w 346"/>
                <a:gd name="T7" fmla="*/ 130 h 130"/>
                <a:gd name="T8" fmla="*/ 130 w 346"/>
                <a:gd name="T9" fmla="*/ 2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130">
                  <a:moveTo>
                    <a:pt x="130" y="22"/>
                  </a:moveTo>
                  <a:lnTo>
                    <a:pt x="346" y="0"/>
                  </a:lnTo>
                  <a:lnTo>
                    <a:pt x="260" y="130"/>
                  </a:lnTo>
                  <a:lnTo>
                    <a:pt x="0" y="130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08"/>
          <p:cNvGrpSpPr>
            <a:grpSpLocks/>
          </p:cNvGrpSpPr>
          <p:nvPr/>
        </p:nvGrpSpPr>
        <p:grpSpPr bwMode="auto">
          <a:xfrm>
            <a:off x="7255346" y="2057400"/>
            <a:ext cx="1714500" cy="1600200"/>
            <a:chOff x="2640" y="3120"/>
            <a:chExt cx="1080" cy="1008"/>
          </a:xfrm>
        </p:grpSpPr>
        <p:sp>
          <p:nvSpPr>
            <p:cNvPr id="4" name="Freeform 509"/>
            <p:cNvSpPr>
              <a:spLocks/>
            </p:cNvSpPr>
            <p:nvPr/>
          </p:nvSpPr>
          <p:spPr bwMode="auto">
            <a:xfrm>
              <a:off x="3014" y="3120"/>
              <a:ext cx="538" cy="192"/>
            </a:xfrm>
            <a:custGeom>
              <a:avLst/>
              <a:gdLst>
                <a:gd name="T0" fmla="*/ 0 w 538"/>
                <a:gd name="T1" fmla="*/ 185 h 192"/>
                <a:gd name="T2" fmla="*/ 58 w 538"/>
                <a:gd name="T3" fmla="*/ 0 h 192"/>
                <a:gd name="T4" fmla="*/ 538 w 538"/>
                <a:gd name="T5" fmla="*/ 0 h 192"/>
                <a:gd name="T6" fmla="*/ 490 w 538"/>
                <a:gd name="T7" fmla="*/ 192 h 192"/>
                <a:gd name="T8" fmla="*/ 0 w 538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192">
                  <a:moveTo>
                    <a:pt x="0" y="185"/>
                  </a:moveTo>
                  <a:lnTo>
                    <a:pt x="58" y="0"/>
                  </a:lnTo>
                  <a:lnTo>
                    <a:pt x="538" y="0"/>
                  </a:lnTo>
                  <a:lnTo>
                    <a:pt x="490" y="19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10"/>
            <p:cNvSpPr>
              <a:spLocks/>
            </p:cNvSpPr>
            <p:nvPr/>
          </p:nvSpPr>
          <p:spPr bwMode="auto">
            <a:xfrm>
              <a:off x="2640" y="3286"/>
              <a:ext cx="360" cy="108"/>
            </a:xfrm>
            <a:custGeom>
              <a:avLst/>
              <a:gdLst>
                <a:gd name="T0" fmla="*/ 130 w 360"/>
                <a:gd name="T1" fmla="*/ 0 h 108"/>
                <a:gd name="T2" fmla="*/ 360 w 360"/>
                <a:gd name="T3" fmla="*/ 4 h 108"/>
                <a:gd name="T4" fmla="*/ 260 w 360"/>
                <a:gd name="T5" fmla="*/ 108 h 108"/>
                <a:gd name="T6" fmla="*/ 0 w 360"/>
                <a:gd name="T7" fmla="*/ 108 h 108"/>
                <a:gd name="T8" fmla="*/ 130 w 360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108">
                  <a:moveTo>
                    <a:pt x="130" y="0"/>
                  </a:moveTo>
                  <a:lnTo>
                    <a:pt x="360" y="4"/>
                  </a:lnTo>
                  <a:lnTo>
                    <a:pt x="260" y="108"/>
                  </a:lnTo>
                  <a:lnTo>
                    <a:pt x="0" y="10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511"/>
            <p:cNvSpPr>
              <a:spLocks noChangeArrowheads="1"/>
            </p:cNvSpPr>
            <p:nvPr/>
          </p:nvSpPr>
          <p:spPr bwMode="auto">
            <a:xfrm>
              <a:off x="2880" y="3312"/>
              <a:ext cx="624" cy="816"/>
            </a:xfrm>
            <a:prstGeom prst="cube">
              <a:avLst>
                <a:gd name="adj" fmla="val 18111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Freeform 512" descr="Пергамент"/>
            <p:cNvSpPr>
              <a:spLocks/>
            </p:cNvSpPr>
            <p:nvPr/>
          </p:nvSpPr>
          <p:spPr bwMode="auto">
            <a:xfrm>
              <a:off x="2880" y="3264"/>
              <a:ext cx="576" cy="144"/>
            </a:xfrm>
            <a:custGeom>
              <a:avLst/>
              <a:gdLst>
                <a:gd name="T0" fmla="*/ 0 w 576"/>
                <a:gd name="T1" fmla="*/ 144 h 240"/>
                <a:gd name="T2" fmla="*/ 528 w 576"/>
                <a:gd name="T3" fmla="*/ 144 h 240"/>
                <a:gd name="T4" fmla="*/ 576 w 576"/>
                <a:gd name="T5" fmla="*/ 86 h 240"/>
                <a:gd name="T6" fmla="*/ 528 w 576"/>
                <a:gd name="T7" fmla="*/ 86 h 240"/>
                <a:gd name="T8" fmla="*/ 480 w 576"/>
                <a:gd name="T9" fmla="*/ 29 h 240"/>
                <a:gd name="T10" fmla="*/ 384 w 576"/>
                <a:gd name="T11" fmla="*/ 0 h 240"/>
                <a:gd name="T12" fmla="*/ 336 w 576"/>
                <a:gd name="T13" fmla="*/ 0 h 240"/>
                <a:gd name="T14" fmla="*/ 288 w 576"/>
                <a:gd name="T15" fmla="*/ 29 h 240"/>
                <a:gd name="T16" fmla="*/ 192 w 576"/>
                <a:gd name="T17" fmla="*/ 29 h 240"/>
                <a:gd name="T18" fmla="*/ 144 w 576"/>
                <a:gd name="T19" fmla="*/ 58 h 240"/>
                <a:gd name="T20" fmla="*/ 96 w 576"/>
                <a:gd name="T21" fmla="*/ 86 h 240"/>
                <a:gd name="T22" fmla="*/ 48 w 576"/>
                <a:gd name="T23" fmla="*/ 144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6" h="240">
                  <a:moveTo>
                    <a:pt x="0" y="240"/>
                  </a:moveTo>
                  <a:lnTo>
                    <a:pt x="528" y="240"/>
                  </a:lnTo>
                  <a:lnTo>
                    <a:pt x="576" y="144"/>
                  </a:lnTo>
                  <a:lnTo>
                    <a:pt x="528" y="144"/>
                  </a:lnTo>
                  <a:lnTo>
                    <a:pt x="480" y="48"/>
                  </a:lnTo>
                  <a:lnTo>
                    <a:pt x="384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96" y="144"/>
                  </a:lnTo>
                  <a:lnTo>
                    <a:pt x="48" y="24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3175" cap="flat" cmpd="sng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513"/>
            <p:cNvSpPr txBox="1">
              <a:spLocks noChangeArrowheads="1"/>
            </p:cNvSpPr>
            <p:nvPr/>
          </p:nvSpPr>
          <p:spPr bwMode="auto">
            <a:xfrm>
              <a:off x="2832" y="3648"/>
              <a:ext cx="5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соль</a:t>
              </a:r>
            </a:p>
          </p:txBody>
        </p:sp>
        <p:sp>
          <p:nvSpPr>
            <p:cNvPr id="9" name="Freeform 514"/>
            <p:cNvSpPr>
              <a:spLocks/>
            </p:cNvSpPr>
            <p:nvPr/>
          </p:nvSpPr>
          <p:spPr bwMode="auto">
            <a:xfrm>
              <a:off x="2832" y="3408"/>
              <a:ext cx="538" cy="192"/>
            </a:xfrm>
            <a:custGeom>
              <a:avLst/>
              <a:gdLst>
                <a:gd name="T0" fmla="*/ 0 w 538"/>
                <a:gd name="T1" fmla="*/ 185 h 192"/>
                <a:gd name="T2" fmla="*/ 58 w 538"/>
                <a:gd name="T3" fmla="*/ 0 h 192"/>
                <a:gd name="T4" fmla="*/ 538 w 538"/>
                <a:gd name="T5" fmla="*/ 0 h 192"/>
                <a:gd name="T6" fmla="*/ 490 w 538"/>
                <a:gd name="T7" fmla="*/ 192 h 192"/>
                <a:gd name="T8" fmla="*/ 0 w 538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192">
                  <a:moveTo>
                    <a:pt x="0" y="185"/>
                  </a:moveTo>
                  <a:lnTo>
                    <a:pt x="58" y="0"/>
                  </a:lnTo>
                  <a:lnTo>
                    <a:pt x="538" y="0"/>
                  </a:lnTo>
                  <a:lnTo>
                    <a:pt x="490" y="19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515"/>
            <p:cNvSpPr>
              <a:spLocks/>
            </p:cNvSpPr>
            <p:nvPr/>
          </p:nvSpPr>
          <p:spPr bwMode="auto">
            <a:xfrm>
              <a:off x="3374" y="3290"/>
              <a:ext cx="346" cy="130"/>
            </a:xfrm>
            <a:custGeom>
              <a:avLst/>
              <a:gdLst>
                <a:gd name="T0" fmla="*/ 130 w 346"/>
                <a:gd name="T1" fmla="*/ 22 h 130"/>
                <a:gd name="T2" fmla="*/ 346 w 346"/>
                <a:gd name="T3" fmla="*/ 0 h 130"/>
                <a:gd name="T4" fmla="*/ 260 w 346"/>
                <a:gd name="T5" fmla="*/ 130 h 130"/>
                <a:gd name="T6" fmla="*/ 0 w 346"/>
                <a:gd name="T7" fmla="*/ 130 h 130"/>
                <a:gd name="T8" fmla="*/ 130 w 346"/>
                <a:gd name="T9" fmla="*/ 2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130">
                  <a:moveTo>
                    <a:pt x="130" y="22"/>
                  </a:moveTo>
                  <a:lnTo>
                    <a:pt x="346" y="0"/>
                  </a:lnTo>
                  <a:lnTo>
                    <a:pt x="260" y="130"/>
                  </a:lnTo>
                  <a:lnTo>
                    <a:pt x="0" y="130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79388" y="620713"/>
            <a:ext cx="86407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u="sng" dirty="0"/>
              <a:t>Домашнее задание: </a:t>
            </a:r>
          </a:p>
          <a:p>
            <a:pPr eaLnBrk="1" hangingPunct="1"/>
            <a:endParaRPr lang="ru-RU" altLang="ru-RU" sz="2800" b="1" dirty="0">
              <a:cs typeface="Arial" charset="0"/>
            </a:endParaRPr>
          </a:p>
          <a:p>
            <a:r>
              <a:rPr lang="ru-RU" altLang="ru-RU" sz="2800" b="1" dirty="0"/>
              <a:t>1</a:t>
            </a:r>
            <a:r>
              <a:rPr lang="ru-RU" altLang="ru-RU" sz="2400" b="1" dirty="0">
                <a:latin typeface="+mn-lt"/>
              </a:rPr>
              <a:t>.   В 100 граммах раствора содержится 24 грамма соли. Сколько граммов соли содержится в 500 граммах раствора?</a:t>
            </a:r>
          </a:p>
          <a:p>
            <a:endParaRPr lang="ru-RU" altLang="ru-RU" sz="2400" b="1" dirty="0">
              <a:latin typeface="+mn-lt"/>
              <a:cs typeface="Arial" charset="0"/>
            </a:endParaRPr>
          </a:p>
          <a:p>
            <a:r>
              <a:rPr lang="ru-RU" altLang="ru-RU" sz="2400" b="1" dirty="0">
                <a:latin typeface="+mn-lt"/>
              </a:rPr>
              <a:t>2.   8 комбайнов могут убрать пшеницу с поля за </a:t>
            </a:r>
          </a:p>
          <a:p>
            <a:r>
              <a:rPr lang="ru-RU" altLang="ru-RU" sz="2400" b="1" dirty="0">
                <a:latin typeface="+mn-lt"/>
              </a:rPr>
              <a:t>      12 дней. За сколько дней уберут это поле 12  комбайнов?</a:t>
            </a:r>
            <a:endParaRPr lang="ru-RU" altLang="ru-RU" sz="2400" b="1" dirty="0">
              <a:latin typeface="+mn-lt"/>
              <a:cs typeface="Arial" charset="0"/>
            </a:endParaRPr>
          </a:p>
          <a:p>
            <a:endParaRPr lang="ru-RU" altLang="ru-RU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313" y="620713"/>
            <a:ext cx="3744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Итог </a:t>
            </a:r>
            <a:r>
              <a:rPr lang="ru-RU" sz="3600" b="1" dirty="0" smtClean="0">
                <a:latin typeface="+mn-lt"/>
              </a:rPr>
              <a:t>урока: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412875"/>
            <a:ext cx="8208963" cy="1261884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b="1" dirty="0">
                <a:latin typeface="+mn-lt"/>
                <a:ea typeface="Times New Roman" pitchFamily="18" charset="0"/>
                <a:cs typeface="Arial" charset="0"/>
              </a:rPr>
              <a:t>Определите, величины указанные в краткой записи задачи  прямо пропорциональны или  обратно пропорциональны и составьте пропорцию.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4130675"/>
            <a:ext cx="75596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latin typeface="+mn-lt"/>
                <a:ea typeface="Times New Roman" pitchFamily="18" charset="0"/>
                <a:cs typeface="Arial" pitchFamily="34" charset="0"/>
              </a:rPr>
              <a:t>5 машин убрали снег за           -       12 дней</a:t>
            </a:r>
            <a:br>
              <a:rPr lang="ru-RU" sz="2400" b="1" dirty="0"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+mn-lt"/>
                <a:ea typeface="Times New Roman" pitchFamily="18" charset="0"/>
                <a:cs typeface="Arial" pitchFamily="34" charset="0"/>
              </a:rPr>
              <a:t>4 машины могут убрать  за     -      </a:t>
            </a:r>
            <a:r>
              <a:rPr lang="ru-RU" sz="2400" b="1" dirty="0" err="1">
                <a:latin typeface="+mn-lt"/>
                <a:ea typeface="Times New Roman" pitchFamily="18" charset="0"/>
                <a:cs typeface="Arial" pitchFamily="34" charset="0"/>
              </a:rPr>
              <a:t>х</a:t>
            </a:r>
            <a:r>
              <a:rPr lang="ru-RU" sz="2400" b="1" dirty="0">
                <a:latin typeface="+mn-lt"/>
                <a:ea typeface="Times New Roman" pitchFamily="18" charset="0"/>
                <a:cs typeface="Arial" pitchFamily="34" charset="0"/>
              </a:rPr>
              <a:t> дней</a:t>
            </a:r>
            <a:endParaRPr lang="ru-RU" sz="2400" b="1" dirty="0">
              <a:latin typeface="+mn-lt"/>
              <a:cs typeface="Arial" pitchFamily="34" charset="0"/>
            </a:endParaRPr>
          </a:p>
        </p:txBody>
      </p:sp>
      <p:pic>
        <p:nvPicPr>
          <p:cNvPr id="7170" name="Picture 2" descr="C:\Users\teacher\Desktop\картинки к презентац\ZGTD9CAG1D3XDCAV8X4LCCAXCGD2RCAB8MDD1CAPCP0V8CASC0CDRCAKEP3NPCA16NSAUCABFZD7FCAKN5ZPJCA7A449NCAGAVV4YCA6QG51FCA72DJPDCABWKOKMCAA4G9J4CARELWUJCAW35IO1CAI9IW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31" y="2680795"/>
            <a:ext cx="1597521" cy="31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Рисунок13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2672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188640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altLang="ru-RU" sz="2400" b="1" dirty="0"/>
              <a:t>   Какую часть урока заняла самостоятельная работа, </a:t>
            </a:r>
          </a:p>
          <a:p>
            <a:r>
              <a:rPr lang="ru-RU" altLang="ru-RU" sz="2400" b="1" dirty="0"/>
              <a:t>      которая длилась </a:t>
            </a:r>
            <a:r>
              <a:rPr lang="ru-RU" alt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мин</a:t>
            </a:r>
            <a:r>
              <a:rPr lang="ru-RU" altLang="ru-RU" sz="2400" b="1" dirty="0"/>
              <a:t>, </a:t>
            </a:r>
          </a:p>
          <a:p>
            <a:r>
              <a:rPr lang="ru-RU" altLang="ru-RU" sz="2400" b="1" dirty="0"/>
              <a:t>      если продолжительность урока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45 мин</a:t>
            </a:r>
            <a:r>
              <a:rPr lang="ru-RU" altLang="ru-RU" sz="2400" b="1" dirty="0"/>
              <a:t>?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39552" y="1477111"/>
            <a:ext cx="738944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altLang="ru-RU" sz="2400" b="1" dirty="0"/>
              <a:t>   </a:t>
            </a:r>
            <a:r>
              <a:rPr lang="ru-RU" altLang="ru-RU" sz="2400" b="1" dirty="0">
                <a:solidFill>
                  <a:schemeClr val="tx1"/>
                </a:solidFill>
              </a:rPr>
              <a:t>В классе </a:t>
            </a:r>
            <a:r>
              <a:rPr lang="ru-RU" altLang="ru-RU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 учащихся</a:t>
            </a:r>
            <a:r>
              <a:rPr lang="ru-RU" altLang="ru-RU" sz="2400" b="1" dirty="0">
                <a:solidFill>
                  <a:schemeClr val="tx1"/>
                </a:solidFill>
              </a:rPr>
              <a:t>. Из них </a:t>
            </a:r>
            <a:r>
              <a:rPr lang="ru-RU" alt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мальчиков</a:t>
            </a:r>
            <a:r>
              <a:rPr lang="ru-RU" altLang="ru-RU" sz="2400" b="1" dirty="0"/>
              <a:t>, </a:t>
            </a:r>
          </a:p>
          <a:p>
            <a:r>
              <a:rPr lang="ru-RU" altLang="ru-RU" sz="2400" b="1" dirty="0">
                <a:solidFill>
                  <a:schemeClr val="tx1"/>
                </a:solidFill>
              </a:rPr>
              <a:t>      а остальные девочки. Какую часть учащихся </a:t>
            </a:r>
          </a:p>
          <a:p>
            <a:r>
              <a:rPr lang="ru-RU" altLang="ru-RU" sz="2400" b="1" dirty="0">
                <a:solidFill>
                  <a:schemeClr val="tx1"/>
                </a:solidFill>
              </a:rPr>
              <a:t>      составляют девочки, а какую мальчики?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6016" y="2514600"/>
            <a:ext cx="42755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/>
              <a:t>    Чему равно отношение числа </a:t>
            </a:r>
          </a:p>
          <a:p>
            <a:r>
              <a:rPr lang="ru-RU" altLang="ru-RU" sz="2400" b="1" dirty="0"/>
              <a:t>       мальчиков к числу девочек?</a:t>
            </a:r>
          </a:p>
        </p:txBody>
      </p:sp>
    </p:spTree>
    <p:extLst>
      <p:ext uri="{BB962C8B-B14F-4D97-AF65-F5344CB8AC3E}">
        <p14:creationId xmlns:p14="http://schemas.microsoft.com/office/powerpoint/2010/main" val="33819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0"/>
          <p:cNvSpPr>
            <a:spLocks noChangeArrowheads="1"/>
          </p:cNvSpPr>
          <p:nvPr/>
        </p:nvSpPr>
        <p:spPr bwMode="auto">
          <a:xfrm flipH="1">
            <a:off x="228600" y="533400"/>
            <a:ext cx="3810000" cy="2133600"/>
          </a:xfrm>
          <a:prstGeom prst="cloudCallout">
            <a:avLst>
              <a:gd name="adj1" fmla="val 19375"/>
              <a:gd name="adj2" fmla="val 667"/>
            </a:avLst>
          </a:prstGeom>
          <a:gradFill rotWithShape="1">
            <a:gsLst>
              <a:gs pos="0">
                <a:srgbClr val="5F5F5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4" name="AutoShape 139"/>
          <p:cNvSpPr>
            <a:spLocks noChangeArrowheads="1"/>
          </p:cNvSpPr>
          <p:nvPr/>
        </p:nvSpPr>
        <p:spPr bwMode="auto">
          <a:xfrm flipH="1">
            <a:off x="3581400" y="457200"/>
            <a:ext cx="4038600" cy="1524000"/>
          </a:xfrm>
          <a:prstGeom prst="cloudCallout">
            <a:avLst>
              <a:gd name="adj1" fmla="val -3421"/>
              <a:gd name="adj2" fmla="val 6250"/>
            </a:avLst>
          </a:prstGeom>
          <a:gradFill rotWithShape="1">
            <a:gsLst>
              <a:gs pos="0">
                <a:srgbClr val="5F5F5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flipH="1">
            <a:off x="1056481" y="580560"/>
            <a:ext cx="2154238" cy="676275"/>
          </a:xfrm>
          <a:prstGeom prst="cloudCallout">
            <a:avLst>
              <a:gd name="adj1" fmla="val -4167"/>
              <a:gd name="adj2" fmla="val 6244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2" name="Picture 141" descr="nature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4" y="1219200"/>
            <a:ext cx="31480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9" y="635978"/>
            <a:ext cx="88709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994459"/>
            <a:ext cx="929163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4876800"/>
            <a:ext cx="9199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495800" y="4114800"/>
            <a:ext cx="1738313" cy="1092200"/>
            <a:chOff x="4512" y="1104"/>
            <a:chExt cx="1095" cy="688"/>
          </a:xfrm>
        </p:grpSpPr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4536" y="1104"/>
              <a:ext cx="936" cy="688"/>
            </a:xfrm>
            <a:custGeom>
              <a:avLst/>
              <a:gdLst>
                <a:gd name="T0" fmla="*/ 0 w 1104"/>
                <a:gd name="T1" fmla="*/ 592 h 1024"/>
                <a:gd name="T2" fmla="*/ 160 w 1104"/>
                <a:gd name="T3" fmla="*/ 624 h 1024"/>
                <a:gd name="T4" fmla="*/ 272 w 1104"/>
                <a:gd name="T5" fmla="*/ 656 h 1024"/>
                <a:gd name="T6" fmla="*/ 448 w 1104"/>
                <a:gd name="T7" fmla="*/ 656 h 1024"/>
                <a:gd name="T8" fmla="*/ 592 w 1104"/>
                <a:gd name="T9" fmla="*/ 624 h 1024"/>
                <a:gd name="T10" fmla="*/ 736 w 1104"/>
                <a:gd name="T11" fmla="*/ 592 h 1024"/>
                <a:gd name="T12" fmla="*/ 912 w 1104"/>
                <a:gd name="T13" fmla="*/ 608 h 1024"/>
                <a:gd name="T14" fmla="*/ 992 w 1104"/>
                <a:gd name="T15" fmla="*/ 640 h 1024"/>
                <a:gd name="T16" fmla="*/ 1104 w 1104"/>
                <a:gd name="T17" fmla="*/ 656 h 1024"/>
                <a:gd name="T18" fmla="*/ 1088 w 1104"/>
                <a:gd name="T19" fmla="*/ 592 h 1024"/>
                <a:gd name="T20" fmla="*/ 1080 w 1104"/>
                <a:gd name="T21" fmla="*/ 526 h 1024"/>
                <a:gd name="T22" fmla="*/ 1056 w 1104"/>
                <a:gd name="T23" fmla="*/ 464 h 1024"/>
                <a:gd name="T24" fmla="*/ 1056 w 1104"/>
                <a:gd name="T25" fmla="*/ 382 h 1024"/>
                <a:gd name="T26" fmla="*/ 1032 w 1104"/>
                <a:gd name="T27" fmla="*/ 304 h 1024"/>
                <a:gd name="T28" fmla="*/ 1008 w 1104"/>
                <a:gd name="T29" fmla="*/ 244 h 1024"/>
                <a:gd name="T30" fmla="*/ 1014 w 1104"/>
                <a:gd name="T31" fmla="*/ 190 h 1024"/>
                <a:gd name="T32" fmla="*/ 1072 w 1104"/>
                <a:gd name="T33" fmla="*/ 112 h 1024"/>
                <a:gd name="T34" fmla="*/ 960 w 1104"/>
                <a:gd name="T35" fmla="*/ 48 h 1024"/>
                <a:gd name="T36" fmla="*/ 832 w 1104"/>
                <a:gd name="T37" fmla="*/ 16 h 1024"/>
                <a:gd name="T38" fmla="*/ 704 w 1104"/>
                <a:gd name="T39" fmla="*/ 16 h 1024"/>
                <a:gd name="T40" fmla="*/ 592 w 1104"/>
                <a:gd name="T41" fmla="*/ 16 h 1024"/>
                <a:gd name="T42" fmla="*/ 464 w 1104"/>
                <a:gd name="T43" fmla="*/ 48 h 1024"/>
                <a:gd name="T44" fmla="*/ 368 w 1104"/>
                <a:gd name="T45" fmla="*/ 64 h 1024"/>
                <a:gd name="T46" fmla="*/ 256 w 1104"/>
                <a:gd name="T47" fmla="*/ 64 h 1024"/>
                <a:gd name="T48" fmla="*/ 144 w 1104"/>
                <a:gd name="T49" fmla="*/ 32 h 1024"/>
                <a:gd name="T50" fmla="*/ 0 w 1104"/>
                <a:gd name="T51" fmla="*/ 0 h 1024"/>
                <a:gd name="T52" fmla="*/ 6 w 1104"/>
                <a:gd name="T53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4" h="1024">
                  <a:moveTo>
                    <a:pt x="0" y="592"/>
                  </a:moveTo>
                  <a:lnTo>
                    <a:pt x="160" y="624"/>
                  </a:lnTo>
                  <a:lnTo>
                    <a:pt x="272" y="656"/>
                  </a:lnTo>
                  <a:lnTo>
                    <a:pt x="448" y="656"/>
                  </a:lnTo>
                  <a:lnTo>
                    <a:pt x="592" y="624"/>
                  </a:lnTo>
                  <a:lnTo>
                    <a:pt x="736" y="592"/>
                  </a:lnTo>
                  <a:lnTo>
                    <a:pt x="912" y="608"/>
                  </a:lnTo>
                  <a:lnTo>
                    <a:pt x="992" y="640"/>
                  </a:lnTo>
                  <a:lnTo>
                    <a:pt x="1104" y="656"/>
                  </a:lnTo>
                  <a:lnTo>
                    <a:pt x="1088" y="592"/>
                  </a:lnTo>
                  <a:lnTo>
                    <a:pt x="1080" y="526"/>
                  </a:lnTo>
                  <a:lnTo>
                    <a:pt x="1056" y="464"/>
                  </a:lnTo>
                  <a:lnTo>
                    <a:pt x="1056" y="382"/>
                  </a:lnTo>
                  <a:lnTo>
                    <a:pt x="1032" y="304"/>
                  </a:lnTo>
                  <a:lnTo>
                    <a:pt x="1008" y="244"/>
                  </a:lnTo>
                  <a:lnTo>
                    <a:pt x="1014" y="190"/>
                  </a:lnTo>
                  <a:lnTo>
                    <a:pt x="1072" y="112"/>
                  </a:lnTo>
                  <a:lnTo>
                    <a:pt x="960" y="48"/>
                  </a:lnTo>
                  <a:lnTo>
                    <a:pt x="832" y="16"/>
                  </a:lnTo>
                  <a:lnTo>
                    <a:pt x="704" y="16"/>
                  </a:lnTo>
                  <a:lnTo>
                    <a:pt x="592" y="16"/>
                  </a:lnTo>
                  <a:lnTo>
                    <a:pt x="464" y="48"/>
                  </a:lnTo>
                  <a:lnTo>
                    <a:pt x="368" y="64"/>
                  </a:lnTo>
                  <a:lnTo>
                    <a:pt x="256" y="64"/>
                  </a:lnTo>
                  <a:lnTo>
                    <a:pt x="144" y="32"/>
                  </a:lnTo>
                  <a:lnTo>
                    <a:pt x="0" y="0"/>
                  </a:lnTo>
                  <a:lnTo>
                    <a:pt x="6" y="102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4512" y="1152"/>
              <a:ext cx="109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 </a:t>
              </a:r>
              <a:r>
                <a:rPr lang="ru-RU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дн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622" y="5137582"/>
            <a:ext cx="911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mbria" panose="02040503050406030204" pitchFamily="18" charset="0"/>
              </a:rPr>
              <a:t>В апреле было 12 солнечных дней. Какую часть апреля составили солнечные дни? 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03704E-6 C 0.06216 0.04351 0.12449 0.08703 0.18056 0.09629 C 0.23664 0.10555 0.2889 0.0618 0.33612 0.05555 C 0.38334 0.0493 0.42831 0.05254 0.4639 0.05925 C 0.49949 0.06597 0.51997 0.08958 0.55001 0.09629 C 0.58004 0.103 0.61615 0.103 0.64445 0.09999 C 0.67275 0.09698 0.69601 0.08726 0.71945 0.07777 " pathEditMode="relative" ptsTypes="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8 -0.00348 L 3.05556E-6 2.96296E-6 " pathEditMode="relative" rAng="0" ptsTypes="AA">
                                      <p:cBhvr>
                                        <p:cTn id="24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-0.00509 L 0.15365 -0.01065 " pathEditMode="relative" rAng="0" ptsTypes="AA">
                                      <p:cBhvr>
                                        <p:cTn id="27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8 -0.00348 L 3.05556E-6 2.96296E-6 " pathEditMode="relative" rAng="0" ptsTypes="AA">
                                      <p:cBhvr>
                                        <p:cTn id="32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-0.00509 L 0.15365 -0.01065 " pathEditMode="relative" rAng="0" ptsTypes="AA">
                                      <p:cBhvr>
                                        <p:cTn id="35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00324 L 0.30885 -0.00509 " pathEditMode="relative" rAng="0" ptsTypes="AA">
                                      <p:cBhvr>
                                        <p:cTn id="38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23 0.00046 L 0.46805 -0.00324 " pathEditMode="relative" rAng="0" ptsTypes="AA">
                                      <p:cBhvr>
                                        <p:cTn id="41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64 0.00046 L 0.61424 0.00046 " pathEditMode="relative" rAng="0" ptsTypes="AA">
                                      <p:cBhvr>
                                        <p:cTn id="44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</a:rPr>
              <a:t>2.Найти неизвестный член пропорции</a:t>
            </a:r>
          </a:p>
        </p:txBody>
      </p:sp>
      <p:graphicFrame>
        <p:nvGraphicFramePr>
          <p:cNvPr id="3084" name="Object 12" descr="Пергамент"/>
          <p:cNvGraphicFramePr>
            <a:graphicFrameLocks noChangeAspect="1"/>
          </p:cNvGraphicFramePr>
          <p:nvPr/>
        </p:nvGraphicFramePr>
        <p:xfrm>
          <a:off x="323850" y="1341438"/>
          <a:ext cx="21161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Формула" r:id="rId3" imgW="634680" imgH="393480" progId="Equation.3">
                  <p:embed/>
                </p:oleObj>
              </mc:Choice>
              <mc:Fallback>
                <p:oleObj name="Формула" r:id="rId3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2116138" cy="935037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825" y="2492375"/>
            <a:ext cx="2808288" cy="5794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/>
              <a:t>2. </a:t>
            </a:r>
            <a:r>
              <a:rPr lang="ru-RU" altLang="ru-RU" sz="3200" b="1" i="1"/>
              <a:t> </a:t>
            </a:r>
            <a:r>
              <a:rPr lang="ru-RU" altLang="ru-RU" sz="3200" i="1"/>
              <a:t>х </a:t>
            </a:r>
            <a:r>
              <a:rPr lang="ru-RU" altLang="ru-RU" sz="3200"/>
              <a:t>: 3</a:t>
            </a:r>
            <a:r>
              <a:rPr lang="ru-RU" altLang="ru-RU" sz="3200" i="1"/>
              <a:t>=</a:t>
            </a:r>
            <a:r>
              <a:rPr lang="ru-RU" altLang="ru-RU" sz="3200"/>
              <a:t>4 : 6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429000"/>
            <a:ext cx="2592388" cy="5794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/>
              <a:t>3.</a:t>
            </a:r>
            <a:r>
              <a:rPr lang="ru-RU" altLang="ru-RU" sz="3200" b="1" i="1"/>
              <a:t>  </a:t>
            </a:r>
            <a:r>
              <a:rPr lang="ru-RU" altLang="ru-RU" sz="3200"/>
              <a:t>5 : </a:t>
            </a:r>
            <a:r>
              <a:rPr lang="ru-RU" altLang="ru-RU" sz="3200" i="1"/>
              <a:t>х</a:t>
            </a:r>
            <a:r>
              <a:rPr lang="ru-RU" altLang="ru-RU" sz="3200"/>
              <a:t>=2 : 6</a:t>
            </a:r>
          </a:p>
        </p:txBody>
      </p:sp>
      <p:graphicFrame>
        <p:nvGraphicFramePr>
          <p:cNvPr id="3081" name="Object 9" descr="Пергамент"/>
          <p:cNvGraphicFramePr>
            <a:graphicFrameLocks noChangeAspect="1"/>
          </p:cNvGraphicFramePr>
          <p:nvPr/>
        </p:nvGraphicFramePr>
        <p:xfrm>
          <a:off x="1979613" y="4005263"/>
          <a:ext cx="2159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Формула" r:id="rId6" imgW="761760" imgH="419040" progId="Equation.3">
                  <p:embed/>
                </p:oleObj>
              </mc:Choice>
              <mc:Fallback>
                <p:oleObj name="Формула" r:id="rId6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05263"/>
                        <a:ext cx="2159000" cy="103187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 descr="Пергамент"/>
          <p:cNvGraphicFramePr>
            <a:graphicFrameLocks noChangeAspect="1"/>
          </p:cNvGraphicFramePr>
          <p:nvPr/>
        </p:nvGraphicFramePr>
        <p:xfrm>
          <a:off x="3348038" y="5157788"/>
          <a:ext cx="21621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Формула" r:id="rId8" imgW="647640" imgH="393480" progId="Equation.3">
                  <p:embed/>
                </p:oleObj>
              </mc:Choice>
              <mc:Fallback>
                <p:oleObj name="Формула" r:id="rId8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157788"/>
                        <a:ext cx="2162175" cy="10795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 descr="Пергамент"/>
          <p:cNvGraphicFramePr>
            <a:graphicFrameLocks noChangeAspect="1"/>
          </p:cNvGraphicFramePr>
          <p:nvPr/>
        </p:nvGraphicFramePr>
        <p:xfrm>
          <a:off x="4932363" y="1341438"/>
          <a:ext cx="22320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Формула" r:id="rId10" imgW="647640" imgH="393480" progId="Equation.3">
                  <p:embed/>
                </p:oleObj>
              </mc:Choice>
              <mc:Fallback>
                <p:oleObj name="Формула" r:id="rId10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1438"/>
                        <a:ext cx="2232025" cy="111601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32363" y="2852738"/>
            <a:ext cx="2736850" cy="579437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/>
              <a:t>7.  6 : 2=х : 12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59113" y="1557338"/>
            <a:ext cx="9350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х=7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59113" y="2492375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х=2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59113" y="3429000"/>
            <a:ext cx="1512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х=15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56100" y="4292600"/>
            <a:ext cx="151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х=0,5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5963" y="5445125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х=35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0" y="1700213"/>
            <a:ext cx="107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х=3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53313" y="2852738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х=36</a:t>
            </a:r>
          </a:p>
        </p:txBody>
      </p:sp>
    </p:spTree>
    <p:extLst>
      <p:ext uri="{BB962C8B-B14F-4D97-AF65-F5344CB8AC3E}">
        <p14:creationId xmlns:p14="http://schemas.microsoft.com/office/powerpoint/2010/main" val="40746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88640"/>
            <a:ext cx="1512168" cy="66693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165D83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1680" y="188640"/>
            <a:ext cx="0" cy="666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980728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№79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8013" y="980727"/>
            <a:ext cx="6612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изменится периметр квадрата, если длину </a:t>
            </a:r>
          </a:p>
          <a:p>
            <a:r>
              <a:rPr lang="ru-RU" sz="2400" b="1" dirty="0" smtClean="0"/>
              <a:t>Его стороны увеличить в 2 раза, в 5 раз ,</a:t>
            </a:r>
          </a:p>
          <a:p>
            <a:r>
              <a:rPr lang="ru-RU" sz="2400" b="1" dirty="0" smtClean="0"/>
              <a:t>в 10 раз?</a:t>
            </a:r>
          </a:p>
          <a:p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№84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8013" y="3349123"/>
            <a:ext cx="64556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Купили 6 банок краски. Сколько банок краски</a:t>
            </a:r>
          </a:p>
          <a:p>
            <a:r>
              <a:rPr lang="ru-RU" sz="2400" b="1" dirty="0" smtClean="0"/>
              <a:t> можно было купить на те же деньги, если бы</a:t>
            </a:r>
          </a:p>
          <a:p>
            <a:r>
              <a:rPr lang="ru-RU" sz="2400" b="1" dirty="0" smtClean="0"/>
              <a:t> цена одной банки:  повысить в2 раза,</a:t>
            </a:r>
          </a:p>
          <a:p>
            <a:r>
              <a:rPr lang="ru-RU" sz="2400" b="1" dirty="0" smtClean="0"/>
              <a:t> снизить в3 раза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73551" y="389855"/>
            <a:ext cx="103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Устно: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74686" y="573325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</a:rPr>
              <a:t> 4раза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983" y="5762412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25 раз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9874" y="5780647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</a:rPr>
              <a:t> 100 раз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5737861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2 раза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1435" y="577099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1,3 раза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057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02066 4.07407E-6 C -0.03003 4.07407E-6 -0.04132 -0.13357 -0.04132 -0.24167 L -0.04132 -0.4828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00886 -0.4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781 -0.092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00243 -0.0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71000"/>
              </p:ext>
            </p:extLst>
          </p:nvPr>
        </p:nvGraphicFramePr>
        <p:xfrm>
          <a:off x="539552" y="1124744"/>
          <a:ext cx="8352930" cy="132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440160"/>
                <a:gridCol w="1224136"/>
                <a:gridCol w="1152128"/>
                <a:gridCol w="1440160"/>
                <a:gridCol w="122413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Кол-во</a:t>
                      </a:r>
                    </a:p>
                    <a:p>
                      <a:r>
                        <a:rPr lang="ru-RU" sz="2400" dirty="0" smtClean="0"/>
                        <a:t>товара,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шт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57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Стоимость,р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4,6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62,1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545,1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2996952"/>
                <a:ext cx="1285929" cy="713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ru-RU" sz="2800" b="1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sz="2800" b="1" i="1" dirty="0" smtClean="0">
                            <a:latin typeface="Cambria Math"/>
                          </a:rPr>
                          <m:t>𝟔𝟐</m:t>
                        </m:r>
                        <m:r>
                          <a:rPr lang="ru-RU" sz="2800" b="1" i="1" dirty="0" smtClean="0">
                            <a:latin typeface="Cambria Math"/>
                          </a:rPr>
                          <m:t>,</m:t>
                        </m:r>
                        <m:r>
                          <a:rPr lang="ru-RU" sz="2800" b="1" i="1" dirty="0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96952"/>
                <a:ext cx="1285929" cy="713016"/>
              </a:xfrm>
              <a:prstGeom prst="rect">
                <a:avLst/>
              </a:prstGeom>
              <a:blipFill rotWithShape="1">
                <a:blip r:embed="rId3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03701" y="3124519"/>
                <a:ext cx="4107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27Х=  2* 62,1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⇒   х=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01" y="3124519"/>
                <a:ext cx="41072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967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3131840" y="764704"/>
            <a:ext cx="2376264" cy="1944216"/>
            <a:chOff x="3131840" y="764704"/>
            <a:chExt cx="2376264" cy="1944216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3131840" y="764704"/>
              <a:ext cx="237626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3131840" y="2708920"/>
              <a:ext cx="237626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41180"/>
              </p:ext>
            </p:extLst>
          </p:nvPr>
        </p:nvGraphicFramePr>
        <p:xfrm>
          <a:off x="539552" y="1139259"/>
          <a:ext cx="8352930" cy="132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440160"/>
                <a:gridCol w="1224136"/>
                <a:gridCol w="1152128"/>
                <a:gridCol w="1440160"/>
                <a:gridCol w="122413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Кол-во</a:t>
                      </a:r>
                    </a:p>
                    <a:p>
                      <a:r>
                        <a:rPr lang="ru-RU" sz="2400" dirty="0" smtClean="0"/>
                        <a:t>товара,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шт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7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Стоимость,р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62,1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545,1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845543" y="587727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4,6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71600" y="4797152"/>
                <a:ext cx="1362874" cy="747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ru-RU" sz="28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𝟑𝟐</m:t>
                        </m:r>
                        <m:r>
                          <a:rPr lang="ru-RU" sz="2800" b="1" i="1" smtClean="0">
                            <a:latin typeface="Cambria Math"/>
                          </a:rPr>
                          <m:t>,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𝟔𝟐</m:t>
                        </m:r>
                        <m:r>
                          <a:rPr lang="ru-RU" sz="2800" b="1" i="1" smtClean="0">
                            <a:latin typeface="Cambria Math"/>
                          </a:rPr>
                          <m:t>,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1362874" cy="747962"/>
              </a:xfrm>
              <a:prstGeom prst="rect">
                <a:avLst/>
              </a:prstGeom>
              <a:blipFill rotWithShape="1">
                <a:blip r:embed="rId5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88435" y="4988615"/>
                <a:ext cx="4839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62,1 х = 27* 32,2  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⟹   х=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𝟏𝟒</m:t>
                    </m:r>
                  </m:oMath>
                </a14:m>
                <a:r>
                  <a:rPr lang="ru-RU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5" y="4988615"/>
                <a:ext cx="483933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648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499469" y="58772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587727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264,5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6390" y="587727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23,7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648" y="260648"/>
            <a:ext cx="490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Прямая  пропорциональность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544" y="40466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№81 (2)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22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3 -0.558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33 -0.6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834 L -0.00104 -0.589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0781 -0.6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34991"/>
              </p:ext>
            </p:extLst>
          </p:nvPr>
        </p:nvGraphicFramePr>
        <p:xfrm>
          <a:off x="647564" y="1268760"/>
          <a:ext cx="7308812" cy="127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935"/>
                <a:gridCol w="980504"/>
                <a:gridCol w="1092122"/>
                <a:gridCol w="756084"/>
                <a:gridCol w="798088"/>
                <a:gridCol w="714079"/>
              </a:tblGrid>
              <a:tr h="4850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Производительность труда (д/ч)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Время работы (ч)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851920" y="908720"/>
            <a:ext cx="34563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635896" y="2708920"/>
            <a:ext cx="36724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600" y="3573016"/>
                <a:ext cx="1524776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𝟓𝟎𝟎</m:t>
                        </m:r>
                      </m:den>
                    </m:f>
                  </m:oMath>
                </a14:m>
                <a:r>
                  <a:rPr lang="ru-RU" sz="28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𝟎</m:t>
                        </m:r>
                        <m:r>
                          <a:rPr lang="ru-RU" sz="2800" b="1" i="1" smtClean="0">
                            <a:latin typeface="Cambria Math"/>
                          </a:rPr>
                          <m:t>,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73016"/>
                <a:ext cx="1524776" cy="746808"/>
              </a:xfrm>
              <a:prstGeom prst="rect">
                <a:avLst/>
              </a:prstGeom>
              <a:blipFill rotWithShape="1">
                <a:blip r:embed="rId3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840" y="3684810"/>
                <a:ext cx="3575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0,25х= 4*500  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𝟖𝟎𝟎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684810"/>
                <a:ext cx="357540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584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35896" y="6237309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8000</a:t>
            </a: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1588" y="5057387"/>
                <a:ext cx="1074333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𝟐𝟓𝟎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𝟓𝟎𝟎</m:t>
                        </m:r>
                      </m:den>
                    </m:f>
                  </m:oMath>
                </a14:m>
                <a:r>
                  <a:rPr lang="ru-RU" sz="2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 dirty="0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88" y="5057387"/>
                <a:ext cx="1074333" cy="721031"/>
              </a:xfrm>
              <a:prstGeom prst="rect">
                <a:avLst/>
              </a:prstGeom>
              <a:blipFill rotWithShape="1">
                <a:blip r:embed="rId5"/>
                <a:stretch>
                  <a:fillRect b="-1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06937" y="5255198"/>
                <a:ext cx="3504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250х= 4*500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⟹х=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937" y="5255198"/>
                <a:ext cx="350403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659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88024" y="6237309"/>
            <a:ext cx="41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61653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623731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1000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4055" y="369218"/>
            <a:ext cx="510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Обратная пропорциональность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029" y="399995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№87(1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7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1.66667E-6 -0.682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66 -0.611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00295 -0.590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-0.713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№4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02784"/>
              </p:ext>
            </p:extLst>
          </p:nvPr>
        </p:nvGraphicFramePr>
        <p:xfrm>
          <a:off x="1524000" y="1397000"/>
          <a:ext cx="6096000" cy="114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</a:p>
                    <a:p>
                      <a:pPr algn="ctr"/>
                      <a:r>
                        <a:rPr lang="ru-RU" dirty="0" smtClean="0"/>
                        <a:t>Сахара (кг)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Стоимость(р)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355976" y="995536"/>
            <a:ext cx="259228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2780928"/>
            <a:ext cx="24482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3356992"/>
                <a:ext cx="1284326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  <m:r>
                          <a:rPr lang="ru-RU" sz="2800" b="1" i="1" smtClean="0">
                            <a:latin typeface="Cambria Math"/>
                          </a:rPr>
                          <m:t>,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2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latin typeface="Cambria Math"/>
                          </a:rPr>
                          <m:t>𝟐𝟏𝟎</m:t>
                        </m:r>
                      </m:num>
                      <m:den>
                        <m:r>
                          <a:rPr lang="ru-RU" sz="2800" b="1" i="1" dirty="0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6992"/>
                <a:ext cx="1284326" cy="721031"/>
              </a:xfrm>
              <a:prstGeom prst="rect">
                <a:avLst/>
              </a:prstGeom>
              <a:blipFill rotWithShape="1">
                <a:blip r:embed="rId2"/>
                <a:stretch>
                  <a:fillRect b="-1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3888" y="3717507"/>
                <a:ext cx="340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/>
                  <a:t>7,5х = 20*210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  <a:ea typeface="Cambria Math"/>
                      </a:rPr>
                      <m:t>⇒х=</m:t>
                    </m:r>
                    <m:r>
                      <a:rPr lang="ru-RU" sz="2400" b="1" i="1" smtClean="0">
                        <a:latin typeface="Cambria Math"/>
                        <a:ea typeface="Cambria Math"/>
                      </a:rPr>
                      <m:t>𝟓𝟔𝟎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17507"/>
                <a:ext cx="34034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86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69606" y="6021288"/>
                <a:ext cx="8050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𝟓𝟔𝟎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606" y="6021288"/>
                <a:ext cx="8050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592" y="4797152"/>
            <a:ext cx="5737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  7,5 кг сахара заплатили 210 р. Сколько</a:t>
            </a:r>
          </a:p>
          <a:p>
            <a:r>
              <a:rPr lang="ru-RU" sz="2400" b="1" dirty="0" smtClean="0"/>
              <a:t> придется заплатить за 20кг?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79172"/>
            <a:ext cx="9334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64" y="3936216"/>
            <a:ext cx="9334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38" y="4056063"/>
            <a:ext cx="9334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1598 -0.56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№5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6053"/>
              </p:ext>
            </p:extLst>
          </p:nvPr>
        </p:nvGraphicFramePr>
        <p:xfrm>
          <a:off x="1524000" y="1397000"/>
          <a:ext cx="6096000" cy="114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</a:p>
                    <a:p>
                      <a:pPr algn="ctr"/>
                      <a:r>
                        <a:rPr lang="ru-RU" dirty="0" smtClean="0"/>
                        <a:t>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355976" y="995536"/>
            <a:ext cx="259228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3356992"/>
                <a:ext cx="915635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latin typeface="Cambria Math"/>
                          </a:rPr>
                          <m:t>𝟑𝟗</m:t>
                        </m:r>
                      </m:num>
                      <m:den>
                        <m:r>
                          <a:rPr lang="ru-RU" sz="2800" b="1" i="1" dirty="0" smtClean="0">
                            <a:latin typeface="Cambria Math"/>
                          </a:rPr>
                          <m:t>𝟓𝟐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6992"/>
                <a:ext cx="915635" cy="712631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3888" y="3717507"/>
                <a:ext cx="27045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/>
                  <a:t>39х = 6*52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  <a:ea typeface="Cambria Math"/>
                      </a:rPr>
                      <m:t>⇒х=</m:t>
                    </m:r>
                    <m:r>
                      <a:rPr lang="ru-RU" sz="2400" b="1" i="1" smtClean="0"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17507"/>
                <a:ext cx="270452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61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69606" y="6021288"/>
                <a:ext cx="436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606" y="6021288"/>
                <a:ext cx="43633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536" y="4236184"/>
            <a:ext cx="71641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Туристы планировали пройти маршрут за 6 дней,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о из-за плохой погоды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им пришлось двигаться</a:t>
            </a:r>
          </a:p>
          <a:p>
            <a:r>
              <a:rPr lang="ru-RU" sz="2400" b="1" dirty="0" smtClean="0"/>
              <a:t>медленнее, и вместо предлагаемых 52 км день они 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роходили только 39км. За сколько дней </a:t>
            </a:r>
          </a:p>
          <a:p>
            <a:r>
              <a:rPr lang="ru-RU" sz="2400" b="1" dirty="0" smtClean="0"/>
              <a:t>туристы прошли свой маршрут?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851920" y="2708920"/>
            <a:ext cx="275402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00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33" y="2708920"/>
            <a:ext cx="869950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00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069033"/>
            <a:ext cx="869950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00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19265"/>
            <a:ext cx="869950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35" y="1049142"/>
            <a:ext cx="7858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39" y="2612016"/>
            <a:ext cx="785813" cy="12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56" y="4519265"/>
            <a:ext cx="7858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0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052 -0.66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3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223 -0.00741 " pathEditMode="relative" ptsTypes="AA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22 -0.0074 L -0.90555 0.02593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6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223 -0.00741 " pathEditMode="relative" ptsTypes="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22 -0.0074 L -0.90555 0.02593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6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223 -0.00741 " pathEditMode="relative" ptsTypes="AA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22 -0.0074 L -0.90555 0.02593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6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463</TotalTime>
  <Words>885</Words>
  <Application>Microsoft Office PowerPoint</Application>
  <PresentationFormat>Экран (4:3)</PresentationFormat>
  <Paragraphs>214</Paragraphs>
  <Slides>17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Волна</vt:lpstr>
      <vt:lpstr>Формула</vt:lpstr>
      <vt:lpstr>Презентация PowerPoint</vt:lpstr>
      <vt:lpstr>   В классе 36 учащихся. Из них 15 мальчиков,        а остальные девочки. Какую часть учащихся        составляют девочки, а какую мальчики?</vt:lpstr>
      <vt:lpstr>Презентация PowerPoint</vt:lpstr>
      <vt:lpstr>2.Найти неизвестный член пропорции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43</cp:revision>
  <dcterms:created xsi:type="dcterms:W3CDTF">2013-10-06T05:53:24Z</dcterms:created>
  <dcterms:modified xsi:type="dcterms:W3CDTF">2014-02-23T14:36:59Z</dcterms:modified>
</cp:coreProperties>
</file>