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66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10A3E70-8A34-4012-8E95-AA433E8D13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3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BB94212-F476-4DA2-A3EF-B0CFAB63E1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18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8D719CFE-3030-4469-96DE-859462A180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3562A-2385-4523-8F5E-D88FE0B945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9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3BCD7-9920-4012-9243-47A5FC5BA5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4489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A1404-D6EB-4270-8D29-77D39ED860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382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C9426-C4BB-4B85-A2A3-0B577B5E62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913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67396-67AA-4D25-90D1-777F22C071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2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CD797-2D14-4FC1-B5A6-951AE7E977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013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9638-6C7A-4F0D-A68E-C89C7D367C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2712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B4B3-50D6-4C50-828B-4867A7E15B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682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C7269-BD19-4562-A374-AAC2A5FF77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0396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E1000-B9BE-4159-ACBD-5CD5E08644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176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84913880-DE47-4FA9-AEB7-38A862C248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earningapps.org/display?v=a2qr5s1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learningapps.org/display?v=zdo19br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learningapps.org/display?v=cfv2pq3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584" y="2132856"/>
            <a:ext cx="7848600" cy="1295400"/>
          </a:xfrm>
        </p:spPr>
        <p:txBody>
          <a:bodyPr/>
          <a:lstStyle/>
          <a:p>
            <a:r>
              <a:rPr lang="ru-RU" sz="6600" b="1" dirty="0" smtClean="0"/>
              <a:t>Математические игры</a:t>
            </a:r>
            <a:endParaRPr lang="ru-RU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89264" y="5445224"/>
            <a:ext cx="5254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</a:t>
            </a:r>
            <a:r>
              <a:rPr lang="en-US" dirty="0" smtClean="0"/>
              <a:t>: 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математики и информатики Краснослободцева М.П.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8" y="0"/>
            <a:ext cx="8964488" cy="914400"/>
          </a:xfrm>
        </p:spPr>
        <p:txBody>
          <a:bodyPr/>
          <a:lstStyle/>
          <a:p>
            <a:r>
              <a:rPr lang="ru-RU" sz="4000" dirty="0" smtClean="0"/>
              <a:t>Задание №1. Стихотворная </a:t>
            </a:r>
            <a:r>
              <a:rPr lang="ru-RU" sz="4000" dirty="0"/>
              <a:t>разминка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4104456" cy="10823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Вышел зайчик погулять,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Лап у зайца ровно … 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07092"/>
            <a:ext cx="4752528" cy="12362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«Варит» отлично твоя голова</a:t>
            </a:r>
            <a:endParaRPr lang="ru-RU" sz="2800" b="1" dirty="0"/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 5+1 получается …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443328"/>
            <a:ext cx="4824536" cy="10823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Ходит в народе такая молва: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6-3 получается …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537409"/>
            <a:ext cx="4752528" cy="10823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Говорил учитель Ире,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Что 2 больше, чем …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619757"/>
            <a:ext cx="4752528" cy="108234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Меньше в 10 раз, чем метр,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Всем известно …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162231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66"/>
                </a:solidFill>
              </a:rPr>
              <a:t>4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29460" y="28267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6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723" y="394090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3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503353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1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6130397"/>
            <a:ext cx="748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err="1" smtClean="0">
                <a:solidFill>
                  <a:srgbClr val="CC0066"/>
                </a:solidFill>
              </a:rPr>
              <a:t>дм</a:t>
            </a:r>
            <a:endParaRPr lang="ru-RU" sz="32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23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039"/>
            <a:ext cx="8077200" cy="914400"/>
          </a:xfrm>
        </p:spPr>
        <p:txBody>
          <a:bodyPr/>
          <a:lstStyle/>
          <a:p>
            <a:r>
              <a:rPr lang="ru-RU" dirty="0"/>
              <a:t>Стихотворная разминка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4104456" cy="10823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Ты на птичку посмотри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Лап у птицы ровно …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207092"/>
            <a:ext cx="4752528" cy="108234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У меня собачка есть,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У нее хвостов аж …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289440"/>
            <a:ext cx="6264696" cy="10823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Отличник тетрадкой своею гордится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Внизу, под диктантом стоит …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99522" y="4371788"/>
            <a:ext cx="6284845" cy="10823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Вот 5 ягодок в траве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Съел одну и стало …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5208" y="5454136"/>
            <a:ext cx="6733256" cy="108234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Мышь считает дырки в сыре</a:t>
            </a:r>
            <a:endParaRPr lang="ru-RU" sz="2800" b="1" dirty="0" smtClean="0">
              <a:effectLst/>
            </a:endParaRPr>
          </a:p>
          <a:p>
            <a:r>
              <a:rPr lang="ru-RU" sz="2800" b="1" dirty="0" smtClean="0">
                <a:effectLst/>
                <a:latin typeface="Calibri"/>
                <a:ea typeface="Calibri"/>
                <a:cs typeface="Times New Roman"/>
              </a:rPr>
              <a:t> 3+2= …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62231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solidFill>
                  <a:srgbClr val="CC0066"/>
                </a:solidFill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270466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1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378701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5</a:t>
            </a:r>
            <a:endParaRPr lang="ru-RU" sz="3200" b="1" dirty="0">
              <a:solidFill>
                <a:srgbClr val="CC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64612" y="486936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C0066"/>
                </a:solidFill>
              </a:rPr>
              <a:t>4</a:t>
            </a:r>
            <a:endParaRPr lang="ru-RU" sz="3200" b="1" dirty="0">
              <a:solidFill>
                <a:srgbClr val="CC0066"/>
              </a:solidFill>
            </a:endParaRPr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5805264"/>
            <a:ext cx="71913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116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5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077200" cy="1080120"/>
          </a:xfrm>
        </p:spPr>
        <p:txBody>
          <a:bodyPr/>
          <a:lstStyle/>
          <a:p>
            <a:r>
              <a:rPr lang="ru-RU" dirty="0" smtClean="0"/>
              <a:t>Задание №2. </a:t>
            </a:r>
            <a:endParaRPr lang="ru-RU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84976" cy="48440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Многогранники</a:t>
            </a:r>
            <a:endParaRPr lang="ru-RU" b="1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://learningapps.org/display?v=a2qr5s1t</a:t>
            </a:r>
            <a:endParaRPr lang="ru-RU" dirty="0"/>
          </a:p>
        </p:txBody>
      </p:sp>
      <p:pic>
        <p:nvPicPr>
          <p:cNvPr id="1026" name="Picture 2" descr="http://forum.exler.ru/uploads/56/post-12686135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22245"/>
            <a:ext cx="4932040" cy="313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73075" y="669651"/>
            <a:ext cx="8077200" cy="914400"/>
          </a:xfrm>
        </p:spPr>
        <p:txBody>
          <a:bodyPr/>
          <a:lstStyle/>
          <a:p>
            <a:r>
              <a:rPr lang="ru-RU" dirty="0" smtClean="0"/>
              <a:t>Задание №3. </a:t>
            </a:r>
            <a:endParaRPr lang="ru-RU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534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Тригонометрические</a:t>
            </a:r>
            <a:r>
              <a:rPr lang="ru-RU" dirty="0" smtClean="0"/>
              <a:t> </a:t>
            </a:r>
            <a:r>
              <a:rPr lang="ru-RU" b="1" dirty="0" smtClean="0"/>
              <a:t>функции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  http</a:t>
            </a:r>
            <a:r>
              <a:rPr lang="en-US" dirty="0">
                <a:hlinkClick r:id="rId2"/>
              </a:rPr>
              <a:t>://learningapps.org/display?v=zdo19brk</a:t>
            </a:r>
            <a:endParaRPr lang="ru-RU" dirty="0"/>
          </a:p>
        </p:txBody>
      </p:sp>
      <p:sp>
        <p:nvSpPr>
          <p:cNvPr id="7187" name="Puzzle2"/>
          <p:cNvSpPr>
            <a:spLocks noEditPoints="1" noChangeArrowheads="1"/>
          </p:cNvSpPr>
          <p:nvPr/>
        </p:nvSpPr>
        <p:spPr bwMode="auto">
          <a:xfrm>
            <a:off x="-63800" y="4554147"/>
            <a:ext cx="2043512" cy="1415782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A6D1D0"/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 smtClean="0">
                <a:solidFill>
                  <a:srgbClr val="284C6A"/>
                </a:solidFill>
                <a:latin typeface="Verdana" pitchFamily="34" charset="0"/>
              </a:rPr>
              <a:t>y=</a:t>
            </a:r>
            <a:r>
              <a:rPr lang="en-US" sz="1600" b="1" dirty="0" err="1" smtClean="0">
                <a:solidFill>
                  <a:srgbClr val="284C6A"/>
                </a:solidFill>
                <a:latin typeface="Verdana" pitchFamily="34" charset="0"/>
              </a:rPr>
              <a:t>ctgx</a:t>
            </a:r>
            <a:r>
              <a:rPr lang="en-US" sz="1600" b="1" dirty="0" smtClean="0">
                <a:solidFill>
                  <a:srgbClr val="284C6A"/>
                </a:solidFill>
                <a:latin typeface="Verdana" pitchFamily="34" charset="0"/>
              </a:rPr>
              <a:t> </a:t>
            </a:r>
            <a:endParaRPr lang="ru-RU" dirty="0"/>
          </a:p>
        </p:txBody>
      </p:sp>
      <p:grpSp>
        <p:nvGrpSpPr>
          <p:cNvPr id="7189" name="Group 21" descr="Фрагмент головоломки"/>
          <p:cNvGrpSpPr>
            <a:grpSpLocks/>
          </p:cNvGrpSpPr>
          <p:nvPr/>
        </p:nvGrpSpPr>
        <p:grpSpPr bwMode="auto">
          <a:xfrm>
            <a:off x="-494" y="3780446"/>
            <a:ext cx="1808163" cy="1245379"/>
            <a:chOff x="3423" y="1850"/>
            <a:chExt cx="1139" cy="664"/>
          </a:xfrm>
        </p:grpSpPr>
        <p:sp>
          <p:nvSpPr>
            <p:cNvPr id="7190" name="Puzzle1"/>
            <p:cNvSpPr>
              <a:spLocks noEditPoints="1" noChangeArrowheads="1"/>
            </p:cNvSpPr>
            <p:nvPr/>
          </p:nvSpPr>
          <p:spPr bwMode="auto">
            <a:xfrm>
              <a:off x="3423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  <a:endParaRPr lang="ru-RU" sz="1200" b="1">
                <a:solidFill>
                  <a:srgbClr val="284C6A"/>
                </a:solidFill>
                <a:latin typeface="Verdana" pitchFamily="34" charset="0"/>
              </a:endParaRPr>
            </a:p>
            <a:p>
              <a:pPr eaLnBrk="0" hangingPunct="0"/>
              <a:r>
                <a:rPr 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blackWhite">
            <a:xfrm>
              <a:off x="3546" y="2066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  y= </a:t>
              </a:r>
              <a:r>
                <a:rPr lang="en-US" sz="1600" b="1" dirty="0" err="1" smtClean="0">
                  <a:solidFill>
                    <a:srgbClr val="284C6A"/>
                  </a:solidFill>
                  <a:latin typeface="Verdana" pitchFamily="34" charset="0"/>
                </a:rPr>
                <a:t>tg</a:t>
              </a: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 x</a:t>
              </a:r>
              <a:endParaRPr lang="ru-RU" sz="1600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5" name="Group 27" descr="Фрагмент головоломки"/>
          <p:cNvGrpSpPr>
            <a:grpSpLocks/>
          </p:cNvGrpSpPr>
          <p:nvPr/>
        </p:nvGrpSpPr>
        <p:grpSpPr bwMode="auto">
          <a:xfrm>
            <a:off x="7452320" y="63226"/>
            <a:ext cx="1415343" cy="1520825"/>
            <a:chOff x="4250" y="1560"/>
            <a:chExt cx="705" cy="958"/>
          </a:xfrm>
        </p:grpSpPr>
        <p:sp>
          <p:nvSpPr>
            <p:cNvPr id="7196" name="Puzzle3"/>
            <p:cNvSpPr>
              <a:spLocks noEditPoints="1" noChangeArrowheads="1"/>
            </p:cNvSpPr>
            <p:nvPr/>
          </p:nvSpPr>
          <p:spPr bwMode="auto">
            <a:xfrm>
              <a:off x="4250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blackWhite">
            <a:xfrm>
              <a:off x="4330" y="1874"/>
              <a:ext cx="62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284C6A"/>
                  </a:solidFill>
                  <a:latin typeface="Verdana" pitchFamily="34" charset="0"/>
                </a:rPr>
                <a:t>y</a:t>
              </a: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= sin x</a:t>
              </a:r>
              <a:endParaRPr lang="ru-RU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8" name="Group 30" descr="Фрагмент головоломки"/>
          <p:cNvGrpSpPr>
            <a:grpSpLocks/>
          </p:cNvGrpSpPr>
          <p:nvPr/>
        </p:nvGrpSpPr>
        <p:grpSpPr bwMode="auto">
          <a:xfrm>
            <a:off x="7124821" y="1152533"/>
            <a:ext cx="2070340" cy="1384300"/>
            <a:chOff x="4044" y="2258"/>
            <a:chExt cx="1126" cy="872"/>
          </a:xfrm>
        </p:grpSpPr>
        <p:sp>
          <p:nvSpPr>
            <p:cNvPr id="7199" name="Puzzle2"/>
            <p:cNvSpPr>
              <a:spLocks noEditPoints="1" noChangeArrowheads="1"/>
            </p:cNvSpPr>
            <p:nvPr/>
          </p:nvSpPr>
          <p:spPr bwMode="auto">
            <a:xfrm>
              <a:off x="4044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blackWhite">
            <a:xfrm>
              <a:off x="4309" y="2526"/>
              <a:ext cx="68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y=</a:t>
              </a:r>
              <a:r>
                <a:rPr lang="en-US" sz="1600" b="1" dirty="0" err="1" smtClean="0">
                  <a:solidFill>
                    <a:srgbClr val="284C6A"/>
                  </a:solidFill>
                  <a:latin typeface="Verdana" pitchFamily="34" charset="0"/>
                </a:rPr>
                <a:t>cos</a:t>
              </a:r>
              <a:r>
                <a:rPr lang="en-US" sz="1600" b="1" dirty="0" smtClean="0">
                  <a:solidFill>
                    <a:srgbClr val="284C6A"/>
                  </a:solidFill>
                  <a:latin typeface="Verdana" pitchFamily="34" charset="0"/>
                </a:rPr>
                <a:t> x</a:t>
              </a:r>
              <a:endParaRPr lang="ru-RU" sz="16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pic>
        <p:nvPicPr>
          <p:cNvPr id="2050" name="Picture 2" descr="C:\Users\Марина\Desktop\мероприятие\grafiklertp7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"/>
          <a:stretch/>
        </p:blipFill>
        <p:spPr bwMode="auto">
          <a:xfrm>
            <a:off x="2714171" y="3408079"/>
            <a:ext cx="4410650" cy="345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№4.</a:t>
            </a:r>
            <a:endParaRPr lang="ru-R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504" y="1905000"/>
            <a:ext cx="8784976" cy="44958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Математический кроссворд</a:t>
            </a:r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http://learningapps.org/display?v=cfv2pq3k</a:t>
            </a:r>
            <a:endParaRPr lang="ru-RU" b="1" dirty="0"/>
          </a:p>
        </p:txBody>
      </p:sp>
      <p:pic>
        <p:nvPicPr>
          <p:cNvPr id="3074" name="Picture 2" descr="http://gomonova.ucoz.ru/krossword/sova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31026"/>
            <a:ext cx="3024336" cy="354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№5.</a:t>
            </a:r>
            <a:endParaRPr lang="ru-RU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Головоломки со спичками</a:t>
            </a:r>
            <a:endParaRPr lang="ru-RU" b="1" dirty="0"/>
          </a:p>
        </p:txBody>
      </p:sp>
      <p:pic>
        <p:nvPicPr>
          <p:cNvPr id="4098" name="Picture 2" descr="http://cache1.postpic.ru/normal/4c5e38f2227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00375"/>
            <a:ext cx="32861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Из </a:t>
            </a:r>
            <a:r>
              <a:rPr lang="ru-RU" dirty="0">
                <a:latin typeface="Calibri"/>
                <a:ea typeface="Calibri"/>
                <a:cs typeface="Times New Roman"/>
              </a:rPr>
              <a:t>предложенных букв составьте слова, которые обозначают </a:t>
            </a:r>
            <a:r>
              <a:rPr lang="ru-RU" u="sng" dirty="0">
                <a:latin typeface="Calibri"/>
                <a:ea typeface="Calibri"/>
                <a:cs typeface="Times New Roman"/>
              </a:rPr>
              <a:t>математические </a:t>
            </a:r>
            <a:r>
              <a:rPr lang="ru-RU" u="sng" dirty="0" smtClean="0">
                <a:latin typeface="Calibri"/>
                <a:ea typeface="Calibri"/>
                <a:cs typeface="Times New Roman"/>
              </a:rPr>
              <a:t>термины</a:t>
            </a:r>
            <a:r>
              <a:rPr lang="en-US" u="sng" dirty="0" smtClean="0">
                <a:latin typeface="Calibri"/>
                <a:ea typeface="Calibri"/>
                <a:cs typeface="Times New Roman"/>
              </a:rPr>
              <a:t>:</a:t>
            </a:r>
          </a:p>
          <a:p>
            <a:pPr marL="114300" indent="0"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ru-RU" sz="4800" b="1" i="1" dirty="0" smtClean="0">
                <a:latin typeface="Calibri"/>
                <a:ea typeface="Calibri"/>
                <a:cs typeface="Times New Roman"/>
              </a:rPr>
              <a:t>К,Н,Е,Ы,Л,У,Т,А,С,О,В,Р,Г,Ч</a:t>
            </a:r>
            <a:endParaRPr lang="ru-RU" sz="4800" dirty="0"/>
          </a:p>
        </p:txBody>
      </p:sp>
      <p:pic>
        <p:nvPicPr>
          <p:cNvPr id="4" name="Рисунок 3" descr="Копия сканирование002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tretch>
            <a:fillRect/>
          </a:stretch>
        </p:blipFill>
        <p:spPr>
          <a:xfrm>
            <a:off x="7308304" y="-171400"/>
            <a:ext cx="2171094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01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134" y="1412776"/>
            <a:ext cx="89644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 ИГРУ!</a:t>
            </a:r>
            <a:endParaRPr lang="ru-RU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6" descr="3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77117">
            <a:off x="-945993" y="3693227"/>
            <a:ext cx="4286250" cy="1905000"/>
          </a:xfrm>
          <a:prstGeom prst="rect">
            <a:avLst/>
          </a:prstGeom>
          <a:noFill/>
        </p:spPr>
      </p:pic>
      <p:pic>
        <p:nvPicPr>
          <p:cNvPr id="7" name="Picture 6" descr="3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27113">
            <a:off x="-681154" y="168321"/>
            <a:ext cx="4286250" cy="1905000"/>
          </a:xfrm>
          <a:prstGeom prst="rect">
            <a:avLst/>
          </a:prstGeom>
          <a:noFill/>
        </p:spPr>
      </p:pic>
      <p:pic>
        <p:nvPicPr>
          <p:cNvPr id="8" name="Picture 6" descr="3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87091">
            <a:off x="4890871" y="4278608"/>
            <a:ext cx="4286250" cy="1905000"/>
          </a:xfrm>
          <a:prstGeom prst="rect">
            <a:avLst/>
          </a:prstGeom>
          <a:noFill/>
        </p:spPr>
      </p:pic>
      <p:pic>
        <p:nvPicPr>
          <p:cNvPr id="9" name="Picture 6" descr="3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040967" y="1261182"/>
            <a:ext cx="428625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2588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raining seminar presentation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239</TotalTime>
  <Words>191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Training seminar presentation</vt:lpstr>
      <vt:lpstr>Математические игры</vt:lpstr>
      <vt:lpstr>Задание №1. Стихотворная разминка </vt:lpstr>
      <vt:lpstr>Стихотворная разминка </vt:lpstr>
      <vt:lpstr>Задание №2. </vt:lpstr>
      <vt:lpstr>Задание №3. </vt:lpstr>
      <vt:lpstr>Задание №4.</vt:lpstr>
      <vt:lpstr>Задание №5.</vt:lpstr>
      <vt:lpstr>Задание №6.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игры</dc:title>
  <dc:creator>Марина</dc:creator>
  <cp:lastModifiedBy>Марина</cp:lastModifiedBy>
  <cp:revision>17</cp:revision>
  <dcterms:created xsi:type="dcterms:W3CDTF">2012-11-29T08:18:20Z</dcterms:created>
  <dcterms:modified xsi:type="dcterms:W3CDTF">2012-11-29T14:04:19Z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